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2" r:id="rId2"/>
    <p:sldId id="257" r:id="rId3"/>
  </p:sldIdLst>
  <p:sldSz cx="7200900" cy="10080625"/>
  <p:notesSz cx="6807200" cy="9939338"/>
  <p:defaultTextStyle>
    <a:defPPr>
      <a:defRPr lang="ja-JP"/>
    </a:defPPr>
    <a:lvl1pPr marL="0" algn="l" defTabSz="942564" rtl="0" eaLnBrk="1" latinLnBrk="0" hangingPunct="1">
      <a:defRPr kumimoji="1" sz="1900" kern="1200">
        <a:solidFill>
          <a:schemeClr val="tx1"/>
        </a:solidFill>
        <a:latin typeface="+mn-lt"/>
        <a:ea typeface="+mn-ea"/>
        <a:cs typeface="+mn-cs"/>
      </a:defRPr>
    </a:lvl1pPr>
    <a:lvl2pPr marL="471282" algn="l" defTabSz="942564" rtl="0" eaLnBrk="1" latinLnBrk="0" hangingPunct="1">
      <a:defRPr kumimoji="1" sz="1900" kern="1200">
        <a:solidFill>
          <a:schemeClr val="tx1"/>
        </a:solidFill>
        <a:latin typeface="+mn-lt"/>
        <a:ea typeface="+mn-ea"/>
        <a:cs typeface="+mn-cs"/>
      </a:defRPr>
    </a:lvl2pPr>
    <a:lvl3pPr marL="942564" algn="l" defTabSz="942564" rtl="0" eaLnBrk="1" latinLnBrk="0" hangingPunct="1">
      <a:defRPr kumimoji="1" sz="1900" kern="1200">
        <a:solidFill>
          <a:schemeClr val="tx1"/>
        </a:solidFill>
        <a:latin typeface="+mn-lt"/>
        <a:ea typeface="+mn-ea"/>
        <a:cs typeface="+mn-cs"/>
      </a:defRPr>
    </a:lvl3pPr>
    <a:lvl4pPr marL="1413845" algn="l" defTabSz="942564" rtl="0" eaLnBrk="1" latinLnBrk="0" hangingPunct="1">
      <a:defRPr kumimoji="1" sz="1900" kern="1200">
        <a:solidFill>
          <a:schemeClr val="tx1"/>
        </a:solidFill>
        <a:latin typeface="+mn-lt"/>
        <a:ea typeface="+mn-ea"/>
        <a:cs typeface="+mn-cs"/>
      </a:defRPr>
    </a:lvl4pPr>
    <a:lvl5pPr marL="1885127" algn="l" defTabSz="942564" rtl="0" eaLnBrk="1" latinLnBrk="0" hangingPunct="1">
      <a:defRPr kumimoji="1" sz="1900" kern="1200">
        <a:solidFill>
          <a:schemeClr val="tx1"/>
        </a:solidFill>
        <a:latin typeface="+mn-lt"/>
        <a:ea typeface="+mn-ea"/>
        <a:cs typeface="+mn-cs"/>
      </a:defRPr>
    </a:lvl5pPr>
    <a:lvl6pPr marL="2356409" algn="l" defTabSz="942564" rtl="0" eaLnBrk="1" latinLnBrk="0" hangingPunct="1">
      <a:defRPr kumimoji="1" sz="1900" kern="1200">
        <a:solidFill>
          <a:schemeClr val="tx1"/>
        </a:solidFill>
        <a:latin typeface="+mn-lt"/>
        <a:ea typeface="+mn-ea"/>
        <a:cs typeface="+mn-cs"/>
      </a:defRPr>
    </a:lvl6pPr>
    <a:lvl7pPr marL="2827691" algn="l" defTabSz="942564" rtl="0" eaLnBrk="1" latinLnBrk="0" hangingPunct="1">
      <a:defRPr kumimoji="1" sz="1900" kern="1200">
        <a:solidFill>
          <a:schemeClr val="tx1"/>
        </a:solidFill>
        <a:latin typeface="+mn-lt"/>
        <a:ea typeface="+mn-ea"/>
        <a:cs typeface="+mn-cs"/>
      </a:defRPr>
    </a:lvl7pPr>
    <a:lvl8pPr marL="3298972" algn="l" defTabSz="942564" rtl="0" eaLnBrk="1" latinLnBrk="0" hangingPunct="1">
      <a:defRPr kumimoji="1" sz="1900" kern="1200">
        <a:solidFill>
          <a:schemeClr val="tx1"/>
        </a:solidFill>
        <a:latin typeface="+mn-lt"/>
        <a:ea typeface="+mn-ea"/>
        <a:cs typeface="+mn-cs"/>
      </a:defRPr>
    </a:lvl8pPr>
    <a:lvl9pPr marL="3770254" algn="l" defTabSz="94256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75">
          <p15:clr>
            <a:srgbClr val="A4A3A4"/>
          </p15:clr>
        </p15:guide>
        <p15:guide id="2" pos="22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7C80"/>
    <a:srgbClr val="FF66FF"/>
    <a:srgbClr val="0000CC"/>
    <a:srgbClr val="FFCCFF"/>
    <a:srgbClr val="9900CC"/>
    <a:srgbClr val="CC00CC"/>
    <a:srgbClr val="FF99FF"/>
    <a:srgbClr val="FF99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5" autoAdjust="0"/>
    <p:restoredTop sz="94660"/>
  </p:normalViewPr>
  <p:slideViewPr>
    <p:cSldViewPr>
      <p:cViewPr>
        <p:scale>
          <a:sx n="150" d="100"/>
          <a:sy n="150" d="100"/>
        </p:scale>
        <p:origin x="1398" y="-3930"/>
      </p:cViewPr>
      <p:guideLst>
        <p:guide orient="horz" pos="3175"/>
        <p:guide pos="22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5"/>
            <a:ext cx="2950375" cy="497367"/>
          </a:xfrm>
          <a:prstGeom prst="rect">
            <a:avLst/>
          </a:prstGeom>
        </p:spPr>
        <p:txBody>
          <a:bodyPr vert="horz" lIns="92190" tIns="46096" rIns="92190" bIns="46096"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221" y="5"/>
            <a:ext cx="2950374" cy="497367"/>
          </a:xfrm>
          <a:prstGeom prst="rect">
            <a:avLst/>
          </a:prstGeom>
        </p:spPr>
        <p:txBody>
          <a:bodyPr vert="horz" lIns="92190" tIns="46096" rIns="92190" bIns="46096" rtlCol="0"/>
          <a:lstStyle>
            <a:lvl1pPr algn="r">
              <a:defRPr sz="1300"/>
            </a:lvl1pPr>
          </a:lstStyle>
          <a:p>
            <a:fld id="{91515BB0-9ECF-412D-8B7D-9DAFF4499998}" type="datetimeFigureOut">
              <a:rPr kumimoji="1" lang="ja-JP" altLang="en-US" smtClean="0"/>
              <a:t>2026/3/23</a:t>
            </a:fld>
            <a:endParaRPr kumimoji="1" lang="ja-JP" altLang="en-US"/>
          </a:p>
        </p:txBody>
      </p:sp>
      <p:sp>
        <p:nvSpPr>
          <p:cNvPr id="4" name="スライド イメージ プレースホルダー 3"/>
          <p:cNvSpPr>
            <a:spLocks noGrp="1" noRot="1" noChangeAspect="1"/>
          </p:cNvSpPr>
          <p:nvPr>
            <p:ph type="sldImg" idx="2"/>
          </p:nvPr>
        </p:nvSpPr>
        <p:spPr>
          <a:xfrm>
            <a:off x="2073275" y="744538"/>
            <a:ext cx="2660650" cy="3727450"/>
          </a:xfrm>
          <a:prstGeom prst="rect">
            <a:avLst/>
          </a:prstGeom>
          <a:noFill/>
          <a:ln w="12700">
            <a:solidFill>
              <a:prstClr val="black"/>
            </a:solidFill>
          </a:ln>
        </p:spPr>
        <p:txBody>
          <a:bodyPr vert="horz" lIns="92190" tIns="46096" rIns="92190" bIns="46096" rtlCol="0" anchor="ctr"/>
          <a:lstStyle/>
          <a:p>
            <a:endParaRPr lang="ja-JP" altLang="en-US"/>
          </a:p>
        </p:txBody>
      </p:sp>
      <p:sp>
        <p:nvSpPr>
          <p:cNvPr id="5" name="ノート プレースホルダー 4"/>
          <p:cNvSpPr>
            <a:spLocks noGrp="1"/>
          </p:cNvSpPr>
          <p:nvPr>
            <p:ph type="body" sz="quarter" idx="3"/>
          </p:nvPr>
        </p:nvSpPr>
        <p:spPr>
          <a:xfrm>
            <a:off x="680242" y="4720986"/>
            <a:ext cx="5446723" cy="4473102"/>
          </a:xfrm>
          <a:prstGeom prst="rect">
            <a:avLst/>
          </a:prstGeom>
        </p:spPr>
        <p:txBody>
          <a:bodyPr vert="horz" lIns="92190" tIns="46096" rIns="92190" bIns="4609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372"/>
            <a:ext cx="2950375" cy="497366"/>
          </a:xfrm>
          <a:prstGeom prst="rect">
            <a:avLst/>
          </a:prstGeom>
        </p:spPr>
        <p:txBody>
          <a:bodyPr vert="horz" lIns="92190" tIns="46096" rIns="92190" bIns="46096"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190" tIns="46096" rIns="92190" bIns="46096" rtlCol="0" anchor="b"/>
          <a:lstStyle>
            <a:lvl1pPr algn="r">
              <a:defRPr sz="1300"/>
            </a:lvl1pPr>
          </a:lstStyle>
          <a:p>
            <a:fld id="{B41EFEE9-D7C7-4AA0-B632-805A9863DA6A}" type="slidenum">
              <a:rPr kumimoji="1" lang="ja-JP" altLang="en-US" smtClean="0"/>
              <a:t>‹#›</a:t>
            </a:fld>
            <a:endParaRPr kumimoji="1" lang="ja-JP" altLang="en-US"/>
          </a:p>
        </p:txBody>
      </p:sp>
    </p:spTree>
    <p:extLst>
      <p:ext uri="{BB962C8B-B14F-4D97-AF65-F5344CB8AC3E}">
        <p14:creationId xmlns:p14="http://schemas.microsoft.com/office/powerpoint/2010/main" val="9080753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06625" y="773113"/>
            <a:ext cx="2759075" cy="3865562"/>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9DB9724-2D36-45C3-8B47-B2AA7EB9A112}" type="slidenum">
              <a:rPr kumimoji="1" lang="ja-JP" altLang="en-US" smtClean="0"/>
              <a:t>1</a:t>
            </a:fld>
            <a:endParaRPr kumimoji="1" lang="ja-JP" altLang="en-US"/>
          </a:p>
        </p:txBody>
      </p:sp>
    </p:spTree>
    <p:extLst>
      <p:ext uri="{BB962C8B-B14F-4D97-AF65-F5344CB8AC3E}">
        <p14:creationId xmlns:p14="http://schemas.microsoft.com/office/powerpoint/2010/main" val="57146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131530"/>
            <a:ext cx="6120765" cy="216080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712355"/>
            <a:ext cx="5040630" cy="2576159"/>
          </a:xfrm>
        </p:spPr>
        <p:txBody>
          <a:bodyPr/>
          <a:lstStyle>
            <a:lvl1pPr marL="0" indent="0" algn="ctr">
              <a:buNone/>
              <a:defRPr>
                <a:solidFill>
                  <a:schemeClr val="tx1">
                    <a:tint val="75000"/>
                  </a:schemeClr>
                </a:solidFill>
              </a:defRPr>
            </a:lvl1pPr>
            <a:lvl2pPr marL="471282" indent="0" algn="ctr">
              <a:buNone/>
              <a:defRPr>
                <a:solidFill>
                  <a:schemeClr val="tx1">
                    <a:tint val="75000"/>
                  </a:schemeClr>
                </a:solidFill>
              </a:defRPr>
            </a:lvl2pPr>
            <a:lvl3pPr marL="942564" indent="0" algn="ctr">
              <a:buNone/>
              <a:defRPr>
                <a:solidFill>
                  <a:schemeClr val="tx1">
                    <a:tint val="75000"/>
                  </a:schemeClr>
                </a:solidFill>
              </a:defRPr>
            </a:lvl3pPr>
            <a:lvl4pPr marL="1413845" indent="0" algn="ctr">
              <a:buNone/>
              <a:defRPr>
                <a:solidFill>
                  <a:schemeClr val="tx1">
                    <a:tint val="75000"/>
                  </a:schemeClr>
                </a:solidFill>
              </a:defRPr>
            </a:lvl4pPr>
            <a:lvl5pPr marL="1885127" indent="0" algn="ctr">
              <a:buNone/>
              <a:defRPr>
                <a:solidFill>
                  <a:schemeClr val="tx1">
                    <a:tint val="75000"/>
                  </a:schemeClr>
                </a:solidFill>
              </a:defRPr>
            </a:lvl5pPr>
            <a:lvl6pPr marL="2356409" indent="0" algn="ctr">
              <a:buNone/>
              <a:defRPr>
                <a:solidFill>
                  <a:schemeClr val="tx1">
                    <a:tint val="75000"/>
                  </a:schemeClr>
                </a:solidFill>
              </a:defRPr>
            </a:lvl6pPr>
            <a:lvl7pPr marL="2827691" indent="0" algn="ctr">
              <a:buNone/>
              <a:defRPr>
                <a:solidFill>
                  <a:schemeClr val="tx1">
                    <a:tint val="75000"/>
                  </a:schemeClr>
                </a:solidFill>
              </a:defRPr>
            </a:lvl7pPr>
            <a:lvl8pPr marL="3298972" indent="0" algn="ctr">
              <a:buNone/>
              <a:defRPr>
                <a:solidFill>
                  <a:schemeClr val="tx1">
                    <a:tint val="75000"/>
                  </a:schemeClr>
                </a:solidFill>
              </a:defRPr>
            </a:lvl8pPr>
            <a:lvl9pPr marL="3770254"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9F9F611-EB28-457C-ACAD-4981A54EA283}"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2401768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F9F611-EB28-457C-ACAD-4981A54EA283}"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1427327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83370"/>
            <a:ext cx="1215152" cy="1242343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4" y="583370"/>
            <a:ext cx="3525441" cy="1242343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F9F611-EB28-457C-ACAD-4981A54EA283}"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3946524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F9F611-EB28-457C-ACAD-4981A54EA283}"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1532220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477736"/>
            <a:ext cx="6120765" cy="2002124"/>
          </a:xfrm>
        </p:spPr>
        <p:txBody>
          <a:bodyPr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272600"/>
            <a:ext cx="6120765" cy="2205136"/>
          </a:xfrm>
        </p:spPr>
        <p:txBody>
          <a:bodyPr anchor="b"/>
          <a:lstStyle>
            <a:lvl1pPr marL="0" indent="0">
              <a:buNone/>
              <a:defRPr sz="2100">
                <a:solidFill>
                  <a:schemeClr val="tx1">
                    <a:tint val="75000"/>
                  </a:schemeClr>
                </a:solidFill>
              </a:defRPr>
            </a:lvl1pPr>
            <a:lvl2pPr marL="471282" indent="0">
              <a:buNone/>
              <a:defRPr sz="1900">
                <a:solidFill>
                  <a:schemeClr val="tx1">
                    <a:tint val="75000"/>
                  </a:schemeClr>
                </a:solidFill>
              </a:defRPr>
            </a:lvl2pPr>
            <a:lvl3pPr marL="942564" indent="0">
              <a:buNone/>
              <a:defRPr sz="1600">
                <a:solidFill>
                  <a:schemeClr val="tx1">
                    <a:tint val="75000"/>
                  </a:schemeClr>
                </a:solidFill>
              </a:defRPr>
            </a:lvl3pPr>
            <a:lvl4pPr marL="1413845" indent="0">
              <a:buNone/>
              <a:defRPr sz="1400">
                <a:solidFill>
                  <a:schemeClr val="tx1">
                    <a:tint val="75000"/>
                  </a:schemeClr>
                </a:solidFill>
              </a:defRPr>
            </a:lvl4pPr>
            <a:lvl5pPr marL="1885127" indent="0">
              <a:buNone/>
              <a:defRPr sz="1400">
                <a:solidFill>
                  <a:schemeClr val="tx1">
                    <a:tint val="75000"/>
                  </a:schemeClr>
                </a:solidFill>
              </a:defRPr>
            </a:lvl5pPr>
            <a:lvl6pPr marL="2356409" indent="0">
              <a:buNone/>
              <a:defRPr sz="1400">
                <a:solidFill>
                  <a:schemeClr val="tx1">
                    <a:tint val="75000"/>
                  </a:schemeClr>
                </a:solidFill>
              </a:defRPr>
            </a:lvl6pPr>
            <a:lvl7pPr marL="2827691" indent="0">
              <a:buNone/>
              <a:defRPr sz="1400">
                <a:solidFill>
                  <a:schemeClr val="tx1">
                    <a:tint val="75000"/>
                  </a:schemeClr>
                </a:solidFill>
              </a:defRPr>
            </a:lvl7pPr>
            <a:lvl8pPr marL="3298972" indent="0">
              <a:buNone/>
              <a:defRPr sz="1400">
                <a:solidFill>
                  <a:schemeClr val="tx1">
                    <a:tint val="75000"/>
                  </a:schemeClr>
                </a:solidFill>
              </a:defRPr>
            </a:lvl8pPr>
            <a:lvl9pPr marL="3770254"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9F9F611-EB28-457C-ACAD-4981A54EA283}"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3827362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4" y="3397545"/>
            <a:ext cx="2370296" cy="9609263"/>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397545"/>
            <a:ext cx="2370296" cy="9609263"/>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9F9F611-EB28-457C-ACAD-4981A54EA283}"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3983783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03692"/>
            <a:ext cx="6480810" cy="1680104"/>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256474"/>
            <a:ext cx="3181648" cy="940391"/>
          </a:xfrm>
        </p:spPr>
        <p:txBody>
          <a:bodyPr anchor="b"/>
          <a:lstStyle>
            <a:lvl1pPr marL="0" indent="0">
              <a:buNone/>
              <a:defRPr sz="2500" b="1"/>
            </a:lvl1pPr>
            <a:lvl2pPr marL="471282" indent="0">
              <a:buNone/>
              <a:defRPr sz="2100" b="1"/>
            </a:lvl2pPr>
            <a:lvl3pPr marL="942564" indent="0">
              <a:buNone/>
              <a:defRPr sz="1900" b="1"/>
            </a:lvl3pPr>
            <a:lvl4pPr marL="1413845" indent="0">
              <a:buNone/>
              <a:defRPr sz="1600" b="1"/>
            </a:lvl4pPr>
            <a:lvl5pPr marL="1885127" indent="0">
              <a:buNone/>
              <a:defRPr sz="1600" b="1"/>
            </a:lvl5pPr>
            <a:lvl6pPr marL="2356409" indent="0">
              <a:buNone/>
              <a:defRPr sz="1600" b="1"/>
            </a:lvl6pPr>
            <a:lvl7pPr marL="2827691" indent="0">
              <a:buNone/>
              <a:defRPr sz="1600" b="1"/>
            </a:lvl7pPr>
            <a:lvl8pPr marL="3298972" indent="0">
              <a:buNone/>
              <a:defRPr sz="1600" b="1"/>
            </a:lvl8pPr>
            <a:lvl9pPr marL="3770254"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196865"/>
            <a:ext cx="3181648" cy="580802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256474"/>
            <a:ext cx="3182898" cy="940391"/>
          </a:xfrm>
        </p:spPr>
        <p:txBody>
          <a:bodyPr anchor="b"/>
          <a:lstStyle>
            <a:lvl1pPr marL="0" indent="0">
              <a:buNone/>
              <a:defRPr sz="2500" b="1"/>
            </a:lvl1pPr>
            <a:lvl2pPr marL="471282" indent="0">
              <a:buNone/>
              <a:defRPr sz="2100" b="1"/>
            </a:lvl2pPr>
            <a:lvl3pPr marL="942564" indent="0">
              <a:buNone/>
              <a:defRPr sz="1900" b="1"/>
            </a:lvl3pPr>
            <a:lvl4pPr marL="1413845" indent="0">
              <a:buNone/>
              <a:defRPr sz="1600" b="1"/>
            </a:lvl4pPr>
            <a:lvl5pPr marL="1885127" indent="0">
              <a:buNone/>
              <a:defRPr sz="1600" b="1"/>
            </a:lvl5pPr>
            <a:lvl6pPr marL="2356409" indent="0">
              <a:buNone/>
              <a:defRPr sz="1600" b="1"/>
            </a:lvl6pPr>
            <a:lvl7pPr marL="2827691" indent="0">
              <a:buNone/>
              <a:defRPr sz="1600" b="1"/>
            </a:lvl7pPr>
            <a:lvl8pPr marL="3298972" indent="0">
              <a:buNone/>
              <a:defRPr sz="1600" b="1"/>
            </a:lvl8pPr>
            <a:lvl9pPr marL="3770254"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196865"/>
            <a:ext cx="3182898" cy="580802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9F9F611-EB28-457C-ACAD-4981A54EA283}" type="datetimeFigureOut">
              <a:rPr kumimoji="1" lang="ja-JP" altLang="en-US" smtClean="0"/>
              <a:t>2026/3/23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3091555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F9F611-EB28-457C-ACAD-4981A54EA283}" type="datetimeFigureOut">
              <a:rPr kumimoji="1" lang="ja-JP" altLang="en-US" smtClean="0"/>
              <a:t>2026/3/23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3059520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9F9F611-EB28-457C-ACAD-4981A54EA283}" type="datetimeFigureOut">
              <a:rPr kumimoji="1" lang="ja-JP" altLang="en-US" smtClean="0"/>
              <a:t>2026/3/23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4185737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01358"/>
            <a:ext cx="2369047" cy="1708106"/>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401359"/>
            <a:ext cx="4025504" cy="8603535"/>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5" y="2109465"/>
            <a:ext cx="2369047" cy="6895428"/>
          </a:xfrm>
        </p:spPr>
        <p:txBody>
          <a:bodyPr/>
          <a:lstStyle>
            <a:lvl1pPr marL="0" indent="0">
              <a:buNone/>
              <a:defRPr sz="1400"/>
            </a:lvl1pPr>
            <a:lvl2pPr marL="471282" indent="0">
              <a:buNone/>
              <a:defRPr sz="1200"/>
            </a:lvl2pPr>
            <a:lvl3pPr marL="942564" indent="0">
              <a:buNone/>
              <a:defRPr sz="1000"/>
            </a:lvl3pPr>
            <a:lvl4pPr marL="1413845" indent="0">
              <a:buNone/>
              <a:defRPr sz="900"/>
            </a:lvl4pPr>
            <a:lvl5pPr marL="1885127" indent="0">
              <a:buNone/>
              <a:defRPr sz="900"/>
            </a:lvl5pPr>
            <a:lvl6pPr marL="2356409" indent="0">
              <a:buNone/>
              <a:defRPr sz="900"/>
            </a:lvl6pPr>
            <a:lvl7pPr marL="2827691" indent="0">
              <a:buNone/>
              <a:defRPr sz="900"/>
            </a:lvl7pPr>
            <a:lvl8pPr marL="3298972" indent="0">
              <a:buNone/>
              <a:defRPr sz="900"/>
            </a:lvl8pPr>
            <a:lvl9pPr marL="3770254"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9F9F611-EB28-457C-ACAD-4981A54EA283}"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3954235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056437"/>
            <a:ext cx="4320540" cy="833053"/>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900722"/>
            <a:ext cx="4320540" cy="6048375"/>
          </a:xfrm>
        </p:spPr>
        <p:txBody>
          <a:bodyPr/>
          <a:lstStyle>
            <a:lvl1pPr marL="0" indent="0">
              <a:buNone/>
              <a:defRPr sz="3300"/>
            </a:lvl1pPr>
            <a:lvl2pPr marL="471282" indent="0">
              <a:buNone/>
              <a:defRPr sz="2900"/>
            </a:lvl2pPr>
            <a:lvl3pPr marL="942564" indent="0">
              <a:buNone/>
              <a:defRPr sz="2500"/>
            </a:lvl3pPr>
            <a:lvl4pPr marL="1413845" indent="0">
              <a:buNone/>
              <a:defRPr sz="2100"/>
            </a:lvl4pPr>
            <a:lvl5pPr marL="1885127" indent="0">
              <a:buNone/>
              <a:defRPr sz="2100"/>
            </a:lvl5pPr>
            <a:lvl6pPr marL="2356409" indent="0">
              <a:buNone/>
              <a:defRPr sz="2100"/>
            </a:lvl6pPr>
            <a:lvl7pPr marL="2827691" indent="0">
              <a:buNone/>
              <a:defRPr sz="2100"/>
            </a:lvl7pPr>
            <a:lvl8pPr marL="3298972" indent="0">
              <a:buNone/>
              <a:defRPr sz="2100"/>
            </a:lvl8pPr>
            <a:lvl9pPr marL="3770254" indent="0">
              <a:buNone/>
              <a:defRPr sz="2100"/>
            </a:lvl9pPr>
          </a:lstStyle>
          <a:p>
            <a:endParaRPr kumimoji="1" lang="ja-JP" altLang="en-US"/>
          </a:p>
        </p:txBody>
      </p:sp>
      <p:sp>
        <p:nvSpPr>
          <p:cNvPr id="4" name="テキスト プレースホルダー 3"/>
          <p:cNvSpPr>
            <a:spLocks noGrp="1"/>
          </p:cNvSpPr>
          <p:nvPr>
            <p:ph type="body" sz="half" idx="2"/>
          </p:nvPr>
        </p:nvSpPr>
        <p:spPr>
          <a:xfrm>
            <a:off x="1411427" y="7889490"/>
            <a:ext cx="4320540" cy="1183072"/>
          </a:xfrm>
        </p:spPr>
        <p:txBody>
          <a:bodyPr/>
          <a:lstStyle>
            <a:lvl1pPr marL="0" indent="0">
              <a:buNone/>
              <a:defRPr sz="1400"/>
            </a:lvl1pPr>
            <a:lvl2pPr marL="471282" indent="0">
              <a:buNone/>
              <a:defRPr sz="1200"/>
            </a:lvl2pPr>
            <a:lvl3pPr marL="942564" indent="0">
              <a:buNone/>
              <a:defRPr sz="1000"/>
            </a:lvl3pPr>
            <a:lvl4pPr marL="1413845" indent="0">
              <a:buNone/>
              <a:defRPr sz="900"/>
            </a:lvl4pPr>
            <a:lvl5pPr marL="1885127" indent="0">
              <a:buNone/>
              <a:defRPr sz="900"/>
            </a:lvl5pPr>
            <a:lvl6pPr marL="2356409" indent="0">
              <a:buNone/>
              <a:defRPr sz="900"/>
            </a:lvl6pPr>
            <a:lvl7pPr marL="2827691" indent="0">
              <a:buNone/>
              <a:defRPr sz="900"/>
            </a:lvl7pPr>
            <a:lvl8pPr marL="3298972" indent="0">
              <a:buNone/>
              <a:defRPr sz="900"/>
            </a:lvl8pPr>
            <a:lvl9pPr marL="3770254"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9F9F611-EB28-457C-ACAD-4981A54EA283}"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720167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03692"/>
            <a:ext cx="6480810" cy="1680104"/>
          </a:xfrm>
          <a:prstGeom prst="rect">
            <a:avLst/>
          </a:prstGeom>
        </p:spPr>
        <p:txBody>
          <a:bodyPr vert="horz" lIns="94256" tIns="47128" rIns="94256" bIns="4712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352147"/>
            <a:ext cx="6480810" cy="6652746"/>
          </a:xfrm>
          <a:prstGeom prst="rect">
            <a:avLst/>
          </a:prstGeom>
        </p:spPr>
        <p:txBody>
          <a:bodyPr vert="horz" lIns="94256" tIns="47128" rIns="94256" bIns="4712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343247"/>
            <a:ext cx="1680210" cy="536700"/>
          </a:xfrm>
          <a:prstGeom prst="rect">
            <a:avLst/>
          </a:prstGeom>
        </p:spPr>
        <p:txBody>
          <a:bodyPr vert="horz" lIns="94256" tIns="47128" rIns="94256" bIns="47128" rtlCol="0" anchor="ctr"/>
          <a:lstStyle>
            <a:lvl1pPr algn="l">
              <a:defRPr sz="1200">
                <a:solidFill>
                  <a:schemeClr val="tx1">
                    <a:tint val="75000"/>
                  </a:schemeClr>
                </a:solidFill>
              </a:defRPr>
            </a:lvl1pPr>
          </a:lstStyle>
          <a:p>
            <a:fld id="{A9F9F611-EB28-457C-ACAD-4981A54EA283}" type="datetimeFigureOut">
              <a:rPr kumimoji="1" lang="ja-JP" altLang="en-US" smtClean="0"/>
              <a:t>2026/3/23</a:t>
            </a:fld>
            <a:endParaRPr kumimoji="1" lang="ja-JP" altLang="en-US"/>
          </a:p>
        </p:txBody>
      </p:sp>
      <p:sp>
        <p:nvSpPr>
          <p:cNvPr id="5" name="フッター プレースホルダー 4"/>
          <p:cNvSpPr>
            <a:spLocks noGrp="1"/>
          </p:cNvSpPr>
          <p:nvPr>
            <p:ph type="ftr" sz="quarter" idx="3"/>
          </p:nvPr>
        </p:nvSpPr>
        <p:spPr>
          <a:xfrm>
            <a:off x="2460308" y="9343247"/>
            <a:ext cx="2280285" cy="536700"/>
          </a:xfrm>
          <a:prstGeom prst="rect">
            <a:avLst/>
          </a:prstGeom>
        </p:spPr>
        <p:txBody>
          <a:bodyPr vert="horz" lIns="94256" tIns="47128" rIns="94256" bIns="47128"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343247"/>
            <a:ext cx="1680210" cy="536700"/>
          </a:xfrm>
          <a:prstGeom prst="rect">
            <a:avLst/>
          </a:prstGeom>
        </p:spPr>
        <p:txBody>
          <a:bodyPr vert="horz" lIns="94256" tIns="47128" rIns="94256" bIns="47128" rtlCol="0" anchor="ctr"/>
          <a:lstStyle>
            <a:lvl1pPr algn="r">
              <a:defRPr sz="1200">
                <a:solidFill>
                  <a:schemeClr val="tx1">
                    <a:tint val="75000"/>
                  </a:schemeClr>
                </a:solidFill>
              </a:defRPr>
            </a:lvl1pPr>
          </a:lstStyle>
          <a:p>
            <a:fld id="{A925E488-4010-4006-8749-D7B6678ACD0D}" type="slidenum">
              <a:rPr kumimoji="1" lang="ja-JP" altLang="en-US" smtClean="0"/>
              <a:t>‹#›</a:t>
            </a:fld>
            <a:endParaRPr kumimoji="1" lang="ja-JP" altLang="en-US"/>
          </a:p>
        </p:txBody>
      </p:sp>
    </p:spTree>
    <p:extLst>
      <p:ext uri="{BB962C8B-B14F-4D97-AF65-F5344CB8AC3E}">
        <p14:creationId xmlns:p14="http://schemas.microsoft.com/office/powerpoint/2010/main" val="735937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42564" rtl="0" eaLnBrk="1" latinLnBrk="0" hangingPunct="1">
        <a:spcBef>
          <a:spcPct val="0"/>
        </a:spcBef>
        <a:buNone/>
        <a:defRPr kumimoji="1" sz="4500" kern="1200">
          <a:solidFill>
            <a:schemeClr val="tx1"/>
          </a:solidFill>
          <a:latin typeface="+mj-lt"/>
          <a:ea typeface="+mj-ea"/>
          <a:cs typeface="+mj-cs"/>
        </a:defRPr>
      </a:lvl1pPr>
    </p:titleStyle>
    <p:bodyStyle>
      <a:lvl1pPr marL="353461" indent="-353461" algn="l" defTabSz="94256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5833" indent="-294551" algn="l" defTabSz="94256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78204" indent="-235641" algn="l" defTabSz="94256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49486" indent="-235641" algn="l" defTabSz="94256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0768" indent="-235641" algn="l" defTabSz="94256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592050" indent="-235641" algn="l" defTabSz="94256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63331" indent="-235641" algn="l" defTabSz="94256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34613" indent="-235641" algn="l" defTabSz="94256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05895" indent="-235641" algn="l" defTabSz="94256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2564" rtl="0" eaLnBrk="1" latinLnBrk="0" hangingPunct="1">
        <a:defRPr kumimoji="1" sz="1900" kern="1200">
          <a:solidFill>
            <a:schemeClr val="tx1"/>
          </a:solidFill>
          <a:latin typeface="+mn-lt"/>
          <a:ea typeface="+mn-ea"/>
          <a:cs typeface="+mn-cs"/>
        </a:defRPr>
      </a:lvl1pPr>
      <a:lvl2pPr marL="471282" algn="l" defTabSz="942564" rtl="0" eaLnBrk="1" latinLnBrk="0" hangingPunct="1">
        <a:defRPr kumimoji="1" sz="1900" kern="1200">
          <a:solidFill>
            <a:schemeClr val="tx1"/>
          </a:solidFill>
          <a:latin typeface="+mn-lt"/>
          <a:ea typeface="+mn-ea"/>
          <a:cs typeface="+mn-cs"/>
        </a:defRPr>
      </a:lvl2pPr>
      <a:lvl3pPr marL="942564" algn="l" defTabSz="942564" rtl="0" eaLnBrk="1" latinLnBrk="0" hangingPunct="1">
        <a:defRPr kumimoji="1" sz="1900" kern="1200">
          <a:solidFill>
            <a:schemeClr val="tx1"/>
          </a:solidFill>
          <a:latin typeface="+mn-lt"/>
          <a:ea typeface="+mn-ea"/>
          <a:cs typeface="+mn-cs"/>
        </a:defRPr>
      </a:lvl3pPr>
      <a:lvl4pPr marL="1413845" algn="l" defTabSz="942564" rtl="0" eaLnBrk="1" latinLnBrk="0" hangingPunct="1">
        <a:defRPr kumimoji="1" sz="1900" kern="1200">
          <a:solidFill>
            <a:schemeClr val="tx1"/>
          </a:solidFill>
          <a:latin typeface="+mn-lt"/>
          <a:ea typeface="+mn-ea"/>
          <a:cs typeface="+mn-cs"/>
        </a:defRPr>
      </a:lvl4pPr>
      <a:lvl5pPr marL="1885127" algn="l" defTabSz="942564" rtl="0" eaLnBrk="1" latinLnBrk="0" hangingPunct="1">
        <a:defRPr kumimoji="1" sz="1900" kern="1200">
          <a:solidFill>
            <a:schemeClr val="tx1"/>
          </a:solidFill>
          <a:latin typeface="+mn-lt"/>
          <a:ea typeface="+mn-ea"/>
          <a:cs typeface="+mn-cs"/>
        </a:defRPr>
      </a:lvl5pPr>
      <a:lvl6pPr marL="2356409" algn="l" defTabSz="942564" rtl="0" eaLnBrk="1" latinLnBrk="0" hangingPunct="1">
        <a:defRPr kumimoji="1" sz="1900" kern="1200">
          <a:solidFill>
            <a:schemeClr val="tx1"/>
          </a:solidFill>
          <a:latin typeface="+mn-lt"/>
          <a:ea typeface="+mn-ea"/>
          <a:cs typeface="+mn-cs"/>
        </a:defRPr>
      </a:lvl6pPr>
      <a:lvl7pPr marL="2827691" algn="l" defTabSz="942564" rtl="0" eaLnBrk="1" latinLnBrk="0" hangingPunct="1">
        <a:defRPr kumimoji="1" sz="1900" kern="1200">
          <a:solidFill>
            <a:schemeClr val="tx1"/>
          </a:solidFill>
          <a:latin typeface="+mn-lt"/>
          <a:ea typeface="+mn-ea"/>
          <a:cs typeface="+mn-cs"/>
        </a:defRPr>
      </a:lvl7pPr>
      <a:lvl8pPr marL="3298972" algn="l" defTabSz="942564" rtl="0" eaLnBrk="1" latinLnBrk="0" hangingPunct="1">
        <a:defRPr kumimoji="1" sz="1900" kern="1200">
          <a:solidFill>
            <a:schemeClr val="tx1"/>
          </a:solidFill>
          <a:latin typeface="+mn-lt"/>
          <a:ea typeface="+mn-ea"/>
          <a:cs typeface="+mn-cs"/>
        </a:defRPr>
      </a:lvl8pPr>
      <a:lvl9pPr marL="3770254" algn="l" defTabSz="94256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角丸四角形 123"/>
          <p:cNvSpPr/>
          <p:nvPr/>
        </p:nvSpPr>
        <p:spPr>
          <a:xfrm>
            <a:off x="151995" y="3524187"/>
            <a:ext cx="4407709" cy="1491428"/>
          </a:xfrm>
          <a:prstGeom prst="round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endParaRPr kumimoji="1" lang="ja-JP" altLang="en-US" sz="1200" dirty="0"/>
          </a:p>
        </p:txBody>
      </p:sp>
      <p:sp>
        <p:nvSpPr>
          <p:cNvPr id="125" name="正方形/長方形 124"/>
          <p:cNvSpPr/>
          <p:nvPr/>
        </p:nvSpPr>
        <p:spPr>
          <a:xfrm>
            <a:off x="151996" y="3456136"/>
            <a:ext cx="4407709" cy="26715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6" name="Picture 4" descr="\\LANDISK-SHOGAI\disk\H23\01障がい\15自立支援\2011 あいサポート運動\チラシ・パネル原稿\バッジ画像\あいサポーター＆障害を知り＆バッジ-03.jpg"/>
          <p:cNvPicPr>
            <a:picLocks noChangeAspect="1" noChangeArrowheads="1"/>
          </p:cNvPicPr>
          <p:nvPr/>
        </p:nvPicPr>
        <p:blipFill>
          <a:blip r:embed="rId3"/>
          <a:srcRect/>
          <a:stretch>
            <a:fillRect/>
          </a:stretch>
        </p:blipFill>
        <p:spPr bwMode="auto">
          <a:xfrm>
            <a:off x="3175" y="23813"/>
            <a:ext cx="1382713" cy="935037"/>
          </a:xfrm>
          <a:prstGeom prst="rect">
            <a:avLst/>
          </a:prstGeom>
          <a:noFill/>
          <a:ln w="9525">
            <a:noFill/>
            <a:miter lim="800000"/>
            <a:headEnd/>
            <a:tailEnd/>
          </a:ln>
        </p:spPr>
      </p:pic>
      <p:sp>
        <p:nvSpPr>
          <p:cNvPr id="127" name="正方形/長方形 126"/>
          <p:cNvSpPr/>
          <p:nvPr/>
        </p:nvSpPr>
        <p:spPr>
          <a:xfrm>
            <a:off x="1328738" y="-28575"/>
            <a:ext cx="5873750" cy="954088"/>
          </a:xfrm>
          <a:prstGeom prst="rect">
            <a:avLst/>
          </a:prstGeom>
          <a:noFill/>
        </p:spPr>
        <p:txBody>
          <a:bodyPr>
            <a:spAutoFit/>
          </a:bodyPr>
          <a:lstStyle/>
          <a:p>
            <a:pPr algn="ctr" defTabSz="942564" fontAlgn="auto">
              <a:spcBef>
                <a:spcPts val="0"/>
              </a:spcBef>
              <a:spcAft>
                <a:spcPts val="0"/>
              </a:spcAft>
              <a:defRPr/>
            </a:pPr>
            <a:r>
              <a:rPr lang="ja-JP" altLang="en-US" sz="5600" dirty="0">
                <a:solidFill>
                  <a:schemeClr val="accent6">
                    <a:lumMod val="75000"/>
                  </a:schemeClr>
                </a:solidFill>
                <a:latin typeface="HGPｺﾞｼｯｸE" panose="020B0900000000000000" pitchFamily="50" charset="-128"/>
                <a:ea typeface="HGPｺﾞｼｯｸE" panose="020B0900000000000000" pitchFamily="50" charset="-128"/>
              </a:rPr>
              <a:t>あいサポート運動</a:t>
            </a:r>
            <a:endParaRPr lang="en-US" altLang="ja-JP" sz="5600" dirty="0">
              <a:solidFill>
                <a:schemeClr val="accent6">
                  <a:lumMod val="75000"/>
                </a:schemeClr>
              </a:solidFill>
              <a:latin typeface="HGPｺﾞｼｯｸE" panose="020B0900000000000000" pitchFamily="50" charset="-128"/>
              <a:ea typeface="HGPｺﾞｼｯｸE" panose="020B0900000000000000" pitchFamily="50" charset="-128"/>
            </a:endParaRPr>
          </a:p>
        </p:txBody>
      </p:sp>
      <p:sp>
        <p:nvSpPr>
          <p:cNvPr id="128" name="正方形/長方形 6"/>
          <p:cNvSpPr>
            <a:spLocks noChangeArrowheads="1"/>
          </p:cNvSpPr>
          <p:nvPr/>
        </p:nvSpPr>
        <p:spPr bwMode="auto">
          <a:xfrm>
            <a:off x="212490" y="1127724"/>
            <a:ext cx="6860633" cy="1176284"/>
          </a:xfrm>
          <a:prstGeom prst="rect">
            <a:avLst/>
          </a:prstGeom>
          <a:noFill/>
          <a:ln w="9525">
            <a:noFill/>
            <a:miter lim="800000"/>
            <a:headEnd/>
            <a:tailEnd/>
          </a:ln>
        </p:spPr>
        <p:txBody>
          <a:bodyPr wrap="square">
            <a:spAutoFit/>
          </a:bodyPr>
          <a:lstStyle/>
          <a:p>
            <a:pPr>
              <a:lnSpc>
                <a:spcPts val="2200"/>
              </a:lnSpc>
            </a:pPr>
            <a:r>
              <a:rPr lang="ja-JP" altLang="en-US" sz="1200" b="1" dirty="0">
                <a:latin typeface="HG丸ｺﾞｼｯｸM-PRO" pitchFamily="50" charset="-128"/>
                <a:ea typeface="HG丸ｺﾞｼｯｸM-PRO" pitchFamily="50" charset="-128"/>
              </a:rPr>
              <a:t> 障がいのある方が困っていることなどを理解して、障がいのある方に対してちょっとした手助けや配慮を実践することにより、障がいのある方が暮らしやすい地域社会（共生社会）をみなさんと一緒につくっていく運動で、平成２１年１１月に鳥取県で始まりました。</a:t>
            </a:r>
          </a:p>
          <a:p>
            <a:pPr>
              <a:lnSpc>
                <a:spcPts val="2200"/>
              </a:lnSpc>
            </a:pPr>
            <a:r>
              <a:rPr lang="ja-JP" altLang="en-US" sz="1200" b="1" dirty="0">
                <a:latin typeface="HG丸ｺﾞｼｯｸM-PRO" pitchFamily="50" charset="-128"/>
                <a:ea typeface="HG丸ｺﾞｼｯｸM-PRO" pitchFamily="50" charset="-128"/>
              </a:rPr>
              <a:t>　</a:t>
            </a:r>
            <a:r>
              <a:rPr lang="en-US" altLang="ja-JP" sz="1050" b="1" dirty="0">
                <a:latin typeface="HG丸ｺﾞｼｯｸM-PRO" pitchFamily="50" charset="-128"/>
                <a:ea typeface="HG丸ｺﾞｼｯｸM-PRO" pitchFamily="50" charset="-128"/>
              </a:rPr>
              <a:t>※</a:t>
            </a:r>
            <a:r>
              <a:rPr lang="ja-JP" altLang="en-US" sz="1050" b="1" dirty="0">
                <a:latin typeface="HG丸ｺﾞｼｯｸM-PRO" pitchFamily="50" charset="-128"/>
                <a:ea typeface="HG丸ｺﾞｼｯｸM-PRO" pitchFamily="50" charset="-128"/>
              </a:rPr>
              <a:t>今では、あいサポート条例で、「あいサポート運動」を県民全体で取り組むべき運動と位置づけています。</a:t>
            </a:r>
            <a:endParaRPr lang="ja-JP" altLang="en-US" sz="1200" b="1" dirty="0">
              <a:latin typeface="HG丸ｺﾞｼｯｸM-PRO" pitchFamily="50" charset="-128"/>
              <a:ea typeface="HG丸ｺﾞｼｯｸM-PRO" pitchFamily="50" charset="-128"/>
            </a:endParaRPr>
          </a:p>
        </p:txBody>
      </p:sp>
      <p:sp>
        <p:nvSpPr>
          <p:cNvPr id="129" name="正方形/長方形 12"/>
          <p:cNvSpPr>
            <a:spLocks noChangeArrowheads="1"/>
          </p:cNvSpPr>
          <p:nvPr/>
        </p:nvSpPr>
        <p:spPr bwMode="auto">
          <a:xfrm>
            <a:off x="1681439" y="756236"/>
            <a:ext cx="5254347" cy="338554"/>
          </a:xfrm>
          <a:prstGeom prst="rect">
            <a:avLst/>
          </a:prstGeom>
          <a:noFill/>
          <a:ln w="9525">
            <a:noFill/>
            <a:miter lim="800000"/>
            <a:headEnd/>
            <a:tailEnd/>
          </a:ln>
        </p:spPr>
        <p:txBody>
          <a:bodyPr wrap="square">
            <a:spAutoFit/>
          </a:bodyPr>
          <a:lstStyle/>
          <a:p>
            <a:r>
              <a:rPr lang="ja-JP" altLang="en-US" sz="1600" dirty="0">
                <a:solidFill>
                  <a:srgbClr val="FF0000"/>
                </a:solidFill>
                <a:latin typeface="HGP創英角ﾎﾟｯﾌﾟ体" pitchFamily="50" charset="-128"/>
                <a:ea typeface="HGP創英角ﾎﾟｯﾌﾟ体" pitchFamily="50" charset="-128"/>
              </a:rPr>
              <a:t>～ </a:t>
            </a:r>
            <a:r>
              <a:rPr lang="ja-JP" altLang="en-US" sz="1600" dirty="0" err="1">
                <a:solidFill>
                  <a:srgbClr val="FF0000"/>
                </a:solidFill>
                <a:latin typeface="HGP創英角ﾎﾟｯﾌﾟ体" pitchFamily="50" charset="-128"/>
                <a:ea typeface="HGP創英角ﾎﾟｯﾌﾟ体" pitchFamily="50" charset="-128"/>
              </a:rPr>
              <a:t>障がいを</a:t>
            </a:r>
            <a:r>
              <a:rPr lang="ja-JP" altLang="en-US" sz="1600" dirty="0">
                <a:solidFill>
                  <a:srgbClr val="FF0000"/>
                </a:solidFill>
                <a:latin typeface="HGP創英角ﾎﾟｯﾌﾟ体" pitchFamily="50" charset="-128"/>
                <a:ea typeface="HGP創英角ﾎﾟｯﾌﾟ体" pitchFamily="50" charset="-128"/>
              </a:rPr>
              <a:t>知り、共に生きる、地域共生社会を目指して ～</a:t>
            </a:r>
            <a:endParaRPr lang="en-US" altLang="ja-JP" sz="1600" dirty="0">
              <a:solidFill>
                <a:srgbClr val="FF0000"/>
              </a:solidFill>
              <a:latin typeface="HGP創英角ﾎﾟｯﾌﾟ体" pitchFamily="50" charset="-128"/>
              <a:ea typeface="HGP創英角ﾎﾟｯﾌﾟ体" pitchFamily="50" charset="-128"/>
            </a:endParaRPr>
          </a:p>
        </p:txBody>
      </p:sp>
      <p:sp>
        <p:nvSpPr>
          <p:cNvPr id="189" name="角丸四角形 188"/>
          <p:cNvSpPr/>
          <p:nvPr/>
        </p:nvSpPr>
        <p:spPr>
          <a:xfrm>
            <a:off x="160138" y="2475109"/>
            <a:ext cx="6913861" cy="91263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endParaRPr kumimoji="1" lang="ja-JP" altLang="en-US" sz="1200" dirty="0"/>
          </a:p>
        </p:txBody>
      </p:sp>
      <p:sp>
        <p:nvSpPr>
          <p:cNvPr id="190" name="正方形/長方形 11"/>
          <p:cNvSpPr>
            <a:spLocks noChangeArrowheads="1"/>
          </p:cNvSpPr>
          <p:nvPr/>
        </p:nvSpPr>
        <p:spPr bwMode="auto">
          <a:xfrm>
            <a:off x="199184" y="2743563"/>
            <a:ext cx="6812090" cy="600164"/>
          </a:xfrm>
          <a:prstGeom prst="rect">
            <a:avLst/>
          </a:prstGeom>
          <a:noFill/>
          <a:ln w="9525">
            <a:noFill/>
            <a:miter lim="800000"/>
            <a:headEnd/>
            <a:tailEnd/>
          </a:ln>
        </p:spPr>
        <p:txBody>
          <a:bodyPr wrap="square">
            <a:spAutoFit/>
          </a:bodyPr>
          <a:lstStyle/>
          <a:p>
            <a:r>
              <a:rPr lang="ja-JP" altLang="en-US" sz="1100" dirty="0">
                <a:latin typeface="HG丸ｺﾞｼｯｸM-PRO" pitchFamily="50" charset="-128"/>
                <a:ea typeface="HG丸ｺﾞｼｯｸM-PRO" pitchFamily="50" charset="-128"/>
              </a:rPr>
              <a:t>多様な障がいの特性、障がいのある方が困っていること、障がいのある方への必要な配慮などを理解して、日常生活において障がいのある方が困っているときなどに、ちょっとした手助けをする意欲がある方であれば誰でもなることができます。</a:t>
            </a:r>
            <a:endParaRPr lang="en-US" altLang="ja-JP" sz="1100" dirty="0">
              <a:latin typeface="HG丸ｺﾞｼｯｸM-PRO" pitchFamily="50" charset="-128"/>
              <a:ea typeface="HG丸ｺﾞｼｯｸM-PRO" pitchFamily="50" charset="-128"/>
            </a:endParaRPr>
          </a:p>
        </p:txBody>
      </p:sp>
      <p:sp>
        <p:nvSpPr>
          <p:cNvPr id="191" name="正方形/長方形 11"/>
          <p:cNvSpPr>
            <a:spLocks noChangeArrowheads="1"/>
          </p:cNvSpPr>
          <p:nvPr/>
        </p:nvSpPr>
        <p:spPr bwMode="auto">
          <a:xfrm>
            <a:off x="144556" y="2488169"/>
            <a:ext cx="2051517" cy="307777"/>
          </a:xfrm>
          <a:prstGeom prst="rect">
            <a:avLst/>
          </a:prstGeom>
          <a:noFill/>
          <a:ln w="9525">
            <a:noFill/>
            <a:miter lim="800000"/>
            <a:headEnd/>
            <a:tailEnd/>
          </a:ln>
        </p:spPr>
        <p:txBody>
          <a:bodyPr wrap="square">
            <a:spAutoFit/>
          </a:bodyPr>
          <a:lstStyle/>
          <a:p>
            <a:r>
              <a:rPr lang="ja-JP" altLang="en-US" sz="1200" dirty="0">
                <a:latin typeface="HGPｺﾞｼｯｸE" pitchFamily="50" charset="-128"/>
                <a:ea typeface="HGPｺﾞｼｯｸE" pitchFamily="50" charset="-128"/>
              </a:rPr>
              <a:t>　</a:t>
            </a:r>
            <a:r>
              <a:rPr lang="ja-JP" altLang="en-US" sz="1400" b="1" dirty="0">
                <a:solidFill>
                  <a:srgbClr val="FF00FF"/>
                </a:solidFill>
                <a:latin typeface="HG丸ｺﾞｼｯｸM-PRO" pitchFamily="50" charset="-128"/>
                <a:ea typeface="HG丸ｺﾞｼｯｸM-PRO" pitchFamily="50" charset="-128"/>
              </a:rPr>
              <a:t>あいサポーターとは</a:t>
            </a:r>
            <a:endParaRPr lang="en-US" altLang="ja-JP" sz="1100" dirty="0">
              <a:latin typeface="HG丸ｺﾞｼｯｸM-PRO" pitchFamily="50" charset="-128"/>
              <a:ea typeface="HG丸ｺﾞｼｯｸM-PRO" pitchFamily="50" charset="-128"/>
            </a:endParaRPr>
          </a:p>
        </p:txBody>
      </p:sp>
      <p:sp>
        <p:nvSpPr>
          <p:cNvPr id="192" name="正方形/長方形 11"/>
          <p:cNvSpPr>
            <a:spLocks noChangeArrowheads="1"/>
          </p:cNvSpPr>
          <p:nvPr/>
        </p:nvSpPr>
        <p:spPr bwMode="auto">
          <a:xfrm>
            <a:off x="-125081" y="3422867"/>
            <a:ext cx="5052673" cy="369332"/>
          </a:xfrm>
          <a:prstGeom prst="rect">
            <a:avLst/>
          </a:prstGeom>
          <a:noFill/>
          <a:ln w="9525">
            <a:noFill/>
            <a:miter lim="800000"/>
            <a:headEnd/>
            <a:tailEnd/>
          </a:ln>
        </p:spPr>
        <p:txBody>
          <a:bodyPr wrap="square">
            <a:spAutoFit/>
          </a:bodyPr>
          <a:lstStyle/>
          <a:p>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　あなたも</a:t>
            </a:r>
            <a:r>
              <a:rPr lang="ja-JP" altLang="en-US" sz="18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あいサポーター</a:t>
            </a:r>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になりませんか？</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3" name="正方形/長方形 11"/>
          <p:cNvSpPr>
            <a:spLocks noChangeArrowheads="1"/>
          </p:cNvSpPr>
          <p:nvPr/>
        </p:nvSpPr>
        <p:spPr bwMode="auto">
          <a:xfrm>
            <a:off x="308223" y="3720684"/>
            <a:ext cx="4175994" cy="1445589"/>
          </a:xfrm>
          <a:prstGeom prst="rect">
            <a:avLst/>
          </a:prstGeom>
          <a:noFill/>
          <a:ln w="9525">
            <a:noFill/>
            <a:miter lim="800000"/>
            <a:headEnd/>
            <a:tailEnd/>
          </a:ln>
        </p:spPr>
        <p:txBody>
          <a:bodyPr wrap="square">
            <a:spAutoFit/>
          </a:bodyPr>
          <a:lstStyle/>
          <a:p>
            <a:pPr>
              <a:lnSpc>
                <a:spcPts val="1800"/>
              </a:lnSpc>
            </a:pPr>
            <a:r>
              <a:rPr lang="ja-JP" altLang="en-US" sz="1200" b="1" dirty="0">
                <a:solidFill>
                  <a:srgbClr val="FF0000"/>
                </a:solidFill>
                <a:latin typeface="HG丸ｺﾞｼｯｸM-PRO" pitchFamily="50" charset="-128"/>
                <a:ea typeface="HG丸ｺﾞｼｯｸM-PRO" pitchFamily="50" charset="-128"/>
              </a:rPr>
              <a:t>あいサポーター研修の受講</a:t>
            </a:r>
            <a:r>
              <a:rPr lang="ja-JP" altLang="en-US" sz="1200" dirty="0">
                <a:latin typeface="HG丸ｺﾞｼｯｸM-PRO" pitchFamily="50" charset="-128"/>
                <a:ea typeface="HG丸ｺﾞｼｯｸM-PRO" pitchFamily="50" charset="-128"/>
              </a:rPr>
              <a:t>もしくは</a:t>
            </a:r>
            <a:r>
              <a:rPr lang="ja-JP" altLang="en-US" sz="1200" b="1" dirty="0">
                <a:solidFill>
                  <a:srgbClr val="FF0000"/>
                </a:solidFill>
                <a:latin typeface="HG丸ｺﾞｼｯｸM-PRO" pitchFamily="50" charset="-128"/>
                <a:ea typeface="HG丸ｺﾞｼｯｸM-PRO" pitchFamily="50" charset="-128"/>
              </a:rPr>
              <a:t>自主学習</a:t>
            </a:r>
            <a:r>
              <a:rPr lang="ja-JP" altLang="en-US" sz="1200" dirty="0">
                <a:latin typeface="HG丸ｺﾞｼｯｸM-PRO" pitchFamily="50" charset="-128"/>
                <a:ea typeface="HG丸ｺﾞｼｯｸM-PRO" pitchFamily="50" charset="-128"/>
              </a:rPr>
              <a:t>を実施して</a:t>
            </a:r>
            <a:endParaRPr lang="en-US" altLang="ja-JP" sz="1200" dirty="0">
              <a:latin typeface="HG丸ｺﾞｼｯｸM-PRO" pitchFamily="50" charset="-128"/>
              <a:ea typeface="HG丸ｺﾞｼｯｸM-PRO" pitchFamily="50" charset="-128"/>
            </a:endParaRPr>
          </a:p>
          <a:p>
            <a:pPr>
              <a:lnSpc>
                <a:spcPts val="1800"/>
              </a:lnSpc>
            </a:pP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あいサポーター研修実施報告書</a:t>
            </a:r>
            <a:r>
              <a:rPr lang="en-US" altLang="ja-JP" sz="1200" dirty="0">
                <a:latin typeface="HG丸ｺﾞｼｯｸM-PRO" pitchFamily="50" charset="-128"/>
                <a:ea typeface="HG丸ｺﾞｼｯｸM-PRO" pitchFamily="50" charset="-128"/>
              </a:rPr>
              <a:t>』</a:t>
            </a:r>
            <a:r>
              <a:rPr lang="ja-JP" altLang="en-US" sz="1200" dirty="0" err="1">
                <a:latin typeface="HG丸ｺﾞｼｯｸM-PRO" pitchFamily="50" charset="-128"/>
                <a:ea typeface="HG丸ｺﾞｼｯｸM-PRO" pitchFamily="50" charset="-128"/>
              </a:rPr>
              <a:t>を提</a:t>
            </a:r>
            <a:r>
              <a:rPr lang="ja-JP" altLang="en-US" sz="1200" dirty="0">
                <a:latin typeface="HG丸ｺﾞｼｯｸM-PRO" pitchFamily="50" charset="-128"/>
                <a:ea typeface="HG丸ｺﾞｼｯｸM-PRO" pitchFamily="50" charset="-128"/>
              </a:rPr>
              <a:t>出していただくと</a:t>
            </a:r>
            <a:endParaRPr lang="en-US" altLang="ja-JP" sz="1200" dirty="0">
              <a:latin typeface="HG丸ｺﾞｼｯｸM-PRO" pitchFamily="50" charset="-128"/>
              <a:ea typeface="HG丸ｺﾞｼｯｸM-PRO" pitchFamily="50" charset="-128"/>
            </a:endParaRPr>
          </a:p>
          <a:p>
            <a:pPr>
              <a:lnSpc>
                <a:spcPts val="1800"/>
              </a:lnSpc>
            </a:pPr>
            <a:r>
              <a:rPr lang="ja-JP" altLang="en-US" sz="1200" dirty="0">
                <a:latin typeface="HG丸ｺﾞｼｯｸM-PRO" pitchFamily="50" charset="-128"/>
                <a:ea typeface="HG丸ｺﾞｼｯｸM-PRO" pitchFamily="50" charset="-128"/>
              </a:rPr>
              <a:t>バッジが配布され、あいサポーターになることができます。</a:t>
            </a:r>
            <a:endParaRPr lang="en-US" altLang="ja-JP" sz="1200" dirty="0">
              <a:latin typeface="HG丸ｺﾞｼｯｸM-PRO" pitchFamily="50" charset="-128"/>
              <a:ea typeface="HG丸ｺﾞｼｯｸM-PRO" pitchFamily="50" charset="-128"/>
            </a:endParaRPr>
          </a:p>
          <a:p>
            <a:pPr>
              <a:lnSpc>
                <a:spcPts val="1800"/>
              </a:lnSpc>
            </a:pPr>
            <a:r>
              <a:rPr lang="ja-JP" altLang="en-US" sz="1200" dirty="0">
                <a:latin typeface="HG丸ｺﾞｼｯｸM-PRO" pitchFamily="50" charset="-128"/>
                <a:ea typeface="HG丸ｺﾞｼｯｸM-PRO" pitchFamily="50" charset="-128"/>
              </a:rPr>
              <a:t>また、あいサポート運動に取り組む企業・団体を</a:t>
            </a:r>
            <a:endParaRPr lang="en-US" altLang="ja-JP" sz="1200" dirty="0">
              <a:latin typeface="HG丸ｺﾞｼｯｸM-PRO" pitchFamily="50" charset="-128"/>
              <a:ea typeface="HG丸ｺﾞｼｯｸM-PRO" pitchFamily="50" charset="-128"/>
            </a:endParaRPr>
          </a:p>
          <a:p>
            <a:pPr>
              <a:lnSpc>
                <a:spcPts val="1800"/>
              </a:lnSpc>
            </a:pPr>
            <a:r>
              <a:rPr lang="ja-JP" altLang="en-US" sz="1200" dirty="0">
                <a:latin typeface="HG丸ｺﾞｼｯｸM-PRO" pitchFamily="50" charset="-128"/>
                <a:ea typeface="HG丸ｺﾞｼｯｸM-PRO" pitchFamily="50" charset="-128"/>
              </a:rPr>
              <a:t>「</a:t>
            </a:r>
            <a:r>
              <a:rPr lang="ja-JP" altLang="en-US" sz="1200" b="1" dirty="0">
                <a:solidFill>
                  <a:srgbClr val="FF0000"/>
                </a:solidFill>
                <a:latin typeface="HG丸ｺﾞｼｯｸM-PRO" pitchFamily="50" charset="-128"/>
                <a:ea typeface="HG丸ｺﾞｼｯｸM-PRO" pitchFamily="50" charset="-128"/>
              </a:rPr>
              <a:t>あいサポート企業・団体</a:t>
            </a:r>
            <a:r>
              <a:rPr lang="ja-JP" altLang="en-US" sz="1200" dirty="0">
                <a:latin typeface="HG丸ｺﾞｼｯｸM-PRO" pitchFamily="50" charset="-128"/>
                <a:ea typeface="HG丸ｺﾞｼｯｸM-PRO" pitchFamily="50" charset="-128"/>
              </a:rPr>
              <a:t>」として認定しています。</a:t>
            </a:r>
            <a:endParaRPr lang="en-US" altLang="ja-JP" sz="1200" dirty="0">
              <a:latin typeface="HG丸ｺﾞｼｯｸM-PRO" pitchFamily="50" charset="-128"/>
              <a:ea typeface="HG丸ｺﾞｼｯｸM-PRO" pitchFamily="50" charset="-128"/>
            </a:endParaRPr>
          </a:p>
          <a:p>
            <a:pPr>
              <a:lnSpc>
                <a:spcPts val="1800"/>
              </a:lnSpc>
            </a:pPr>
            <a:r>
              <a:rPr lang="ja-JP" altLang="en-US" sz="1200" b="1" u="sng" dirty="0">
                <a:latin typeface="HG丸ｺﾞｼｯｸM-PRO" pitchFamily="50" charset="-128"/>
                <a:ea typeface="HG丸ｺﾞｼｯｸM-PRO" pitchFamily="50" charset="-128"/>
              </a:rPr>
              <a:t>詳細は裏面をご覧ください。</a:t>
            </a:r>
            <a:endParaRPr lang="en-US" altLang="ja-JP" sz="1200" b="1" u="sng" dirty="0">
              <a:latin typeface="HG丸ｺﾞｼｯｸM-PRO" pitchFamily="50" charset="-128"/>
              <a:ea typeface="HG丸ｺﾞｼｯｸM-PRO" pitchFamily="50" charset="-128"/>
            </a:endParaRPr>
          </a:p>
        </p:txBody>
      </p:sp>
      <p:sp>
        <p:nvSpPr>
          <p:cNvPr id="194" name="角丸四角形 193"/>
          <p:cNvSpPr/>
          <p:nvPr/>
        </p:nvSpPr>
        <p:spPr>
          <a:xfrm>
            <a:off x="4764367" y="3496892"/>
            <a:ext cx="2318261" cy="5764597"/>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endParaRPr kumimoji="1" lang="ja-JP" altLang="en-US" sz="1200" dirty="0"/>
          </a:p>
        </p:txBody>
      </p:sp>
      <p:sp>
        <p:nvSpPr>
          <p:cNvPr id="195" name="正方形/長方形 7"/>
          <p:cNvSpPr>
            <a:spLocks noChangeArrowheads="1"/>
          </p:cNvSpPr>
          <p:nvPr/>
        </p:nvSpPr>
        <p:spPr bwMode="auto">
          <a:xfrm>
            <a:off x="4977766" y="3463068"/>
            <a:ext cx="1891462" cy="523220"/>
          </a:xfrm>
          <a:prstGeom prst="rect">
            <a:avLst/>
          </a:prstGeom>
          <a:noFill/>
          <a:ln w="9525">
            <a:noFill/>
            <a:miter lim="800000"/>
            <a:headEnd/>
            <a:tailEnd/>
          </a:ln>
        </p:spPr>
        <p:txBody>
          <a:bodyPr wrap="square">
            <a:spAutoFit/>
          </a:bodyPr>
          <a:lstStyle/>
          <a:p>
            <a:pPr algn="ctr"/>
            <a:r>
              <a:rPr lang="ja-JP" altLang="en-US" sz="1400" b="1" dirty="0">
                <a:solidFill>
                  <a:srgbClr val="FF00FF"/>
                </a:solidFill>
                <a:latin typeface="HG丸ｺﾞｼｯｸM-PRO" pitchFamily="50" charset="-128"/>
                <a:ea typeface="HG丸ｺﾞｼｯｸM-PRO" pitchFamily="50" charset="-128"/>
              </a:rPr>
              <a:t>あいサポーター研修</a:t>
            </a:r>
            <a:endParaRPr lang="en-US" altLang="ja-JP" sz="1400" b="1" dirty="0">
              <a:solidFill>
                <a:srgbClr val="FF00FF"/>
              </a:solidFill>
              <a:latin typeface="HG丸ｺﾞｼｯｸM-PRO" pitchFamily="50" charset="-128"/>
              <a:ea typeface="HG丸ｺﾞｼｯｸM-PRO" pitchFamily="50" charset="-128"/>
            </a:endParaRPr>
          </a:p>
          <a:p>
            <a:pPr algn="ctr"/>
            <a:r>
              <a:rPr lang="ja-JP" altLang="en-US" sz="1400" b="1" dirty="0">
                <a:solidFill>
                  <a:srgbClr val="FF00FF"/>
                </a:solidFill>
                <a:latin typeface="HG丸ｺﾞｼｯｸM-PRO" pitchFamily="50" charset="-128"/>
                <a:ea typeface="HG丸ｺﾞｼｯｸM-PRO" pitchFamily="50" charset="-128"/>
              </a:rPr>
              <a:t>実施の流れ</a:t>
            </a:r>
          </a:p>
        </p:txBody>
      </p:sp>
      <p:sp>
        <p:nvSpPr>
          <p:cNvPr id="196" name="正方形/長方形 7"/>
          <p:cNvSpPr>
            <a:spLocks noChangeArrowheads="1"/>
          </p:cNvSpPr>
          <p:nvPr/>
        </p:nvSpPr>
        <p:spPr bwMode="auto">
          <a:xfrm>
            <a:off x="4802965" y="3944361"/>
            <a:ext cx="2204459" cy="5239896"/>
          </a:xfrm>
          <a:prstGeom prst="rect">
            <a:avLst/>
          </a:prstGeom>
          <a:noFill/>
          <a:ln w="9525">
            <a:noFill/>
            <a:miter lim="800000"/>
            <a:headEnd/>
            <a:tailEnd/>
          </a:ln>
        </p:spPr>
        <p:txBody>
          <a:bodyPr wrap="square">
            <a:spAutoFit/>
          </a:bodyPr>
          <a:lstStyle/>
          <a:p>
            <a:r>
              <a:rPr lang="ja-JP" altLang="en-US" sz="1050" b="1" u="sng" dirty="0">
                <a:latin typeface="HG丸ｺﾞｼｯｸM-PRO" panose="020F0600000000000000" pitchFamily="50" charset="-128"/>
                <a:ea typeface="HG丸ｺﾞｼｯｸM-PRO" panose="020F0600000000000000" pitchFamily="50" charset="-128"/>
              </a:rPr>
              <a:t>＜研修を実施される方＞</a:t>
            </a:r>
            <a:endParaRPr lang="en-US" altLang="ja-JP" sz="1050" b="1" u="sng"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地域や職場で行われる研修や、</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イベント、ＰＴＡ等の会合など</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様々な場面で実施できます。</a:t>
            </a:r>
            <a:endParaRPr lang="en-US" altLang="ja-JP" sz="1050" b="1" dirty="0">
              <a:latin typeface="HG丸ｺﾞｼｯｸM-PRO" panose="020F0600000000000000" pitchFamily="50" charset="-128"/>
              <a:ea typeface="HG丸ｺﾞｼｯｸM-PRO" panose="020F0600000000000000" pitchFamily="50" charset="-128"/>
            </a:endParaRPr>
          </a:p>
          <a:p>
            <a:endParaRPr lang="en-US" altLang="ja-JP" sz="60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①裏面のあいサポーター研修</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　申込書に必要事項を記載し、</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　鳥取県社会福祉協議会へ送付</a:t>
            </a:r>
            <a:endParaRPr lang="en-US" altLang="ja-JP" sz="600" dirty="0">
              <a:latin typeface="HG丸ｺﾞｼｯｸM-PRO" panose="020F0600000000000000" pitchFamily="50" charset="-128"/>
              <a:ea typeface="HG丸ｺﾞｼｯｸM-PRO" panose="020F0600000000000000" pitchFamily="50" charset="-128"/>
            </a:endParaRPr>
          </a:p>
          <a:p>
            <a:endParaRPr lang="en-US" altLang="ja-JP" sz="60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②当日の研修内容</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　・あいサポート運動について</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　・障がい理解ＤＶＤ視聴</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　・簡単な手話講座</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　約７５分の研修です。</a:t>
            </a:r>
            <a:endParaRPr lang="en-US" altLang="ja-JP" sz="1050" b="1" dirty="0">
              <a:latin typeface="HG丸ｺﾞｼｯｸM-PRO" panose="020F0600000000000000" pitchFamily="50" charset="-128"/>
              <a:ea typeface="HG丸ｺﾞｼｯｸM-PRO" panose="020F0600000000000000" pitchFamily="50" charset="-128"/>
            </a:endParaRPr>
          </a:p>
          <a:p>
            <a:endParaRPr lang="en-US" altLang="ja-JP" sz="600"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③研修終了後、参加者全員にあい</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　サポーターバッジを配布します。</a:t>
            </a:r>
            <a:endParaRPr lang="en-US" altLang="ja-JP" sz="1050" b="1" dirty="0">
              <a:latin typeface="HG丸ｺﾞｼｯｸM-PRO" panose="020F0600000000000000" pitchFamily="50" charset="-128"/>
              <a:ea typeface="HG丸ｺﾞｼｯｸM-PRO" panose="020F0600000000000000" pitchFamily="50" charset="-128"/>
            </a:endParaRPr>
          </a:p>
          <a:p>
            <a:endParaRPr lang="en-US" altLang="ja-JP" sz="60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a:t>
            </a:r>
            <a:endParaRPr lang="en-US" altLang="ja-JP" sz="1050" b="1" dirty="0">
              <a:latin typeface="HG丸ｺﾞｼｯｸM-PRO" panose="020F0600000000000000" pitchFamily="50" charset="-128"/>
              <a:ea typeface="HG丸ｺﾞｼｯｸM-PRO" panose="020F0600000000000000" pitchFamily="50" charset="-128"/>
            </a:endParaRPr>
          </a:p>
          <a:p>
            <a:endParaRPr lang="en-US" altLang="ja-JP" sz="600" b="1" u="sng" dirty="0">
              <a:latin typeface="HG丸ｺﾞｼｯｸM-PRO" panose="020F0600000000000000" pitchFamily="50" charset="-128"/>
              <a:ea typeface="HG丸ｺﾞｼｯｸM-PRO" panose="020F0600000000000000" pitchFamily="50" charset="-128"/>
            </a:endParaRPr>
          </a:p>
          <a:p>
            <a:r>
              <a:rPr lang="ja-JP" altLang="en-US" sz="1050" b="1" u="sng" dirty="0">
                <a:latin typeface="HG丸ｺﾞｼｯｸM-PRO" panose="020F0600000000000000" pitchFamily="50" charset="-128"/>
                <a:ea typeface="HG丸ｺﾞｼｯｸM-PRO" panose="020F0600000000000000" pitchFamily="50" charset="-128"/>
              </a:rPr>
              <a:t>＜自主学習を実施される方＞</a:t>
            </a:r>
            <a:endParaRPr lang="en-US" altLang="ja-JP" sz="1050" b="1" u="sng"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①自宅等でＤＶＤの視聴や</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　 ハンドブックの閲覧</a:t>
            </a:r>
            <a:endParaRPr lang="en-US" altLang="ja-JP" sz="1050" b="1" dirty="0">
              <a:latin typeface="HG丸ｺﾞｼｯｸM-PRO" panose="020F0600000000000000" pitchFamily="50" charset="-128"/>
              <a:ea typeface="HG丸ｺﾞｼｯｸM-PRO" panose="020F0600000000000000" pitchFamily="50" charset="-128"/>
            </a:endParaRPr>
          </a:p>
          <a:p>
            <a:r>
              <a:rPr lang="en-US" altLang="ja-JP" sz="1050" b="1" dirty="0">
                <a:latin typeface="HG丸ｺﾞｼｯｸM-PRO" panose="020F0600000000000000" pitchFamily="50" charset="-128"/>
                <a:ea typeface="HG丸ｺﾞｼｯｸM-PRO" panose="020F0600000000000000" pitchFamily="50" charset="-128"/>
              </a:rPr>
              <a:t> </a:t>
            </a:r>
            <a:r>
              <a:rPr lang="ja-JP" altLang="en-US" sz="1050" b="1" dirty="0">
                <a:latin typeface="HG丸ｺﾞｼｯｸM-PRO" panose="020F0600000000000000" pitchFamily="50" charset="-128"/>
                <a:ea typeface="HG丸ｺﾞｼｯｸM-PRO" panose="020F0600000000000000" pitchFamily="50" charset="-128"/>
              </a:rPr>
              <a:t>（各教材は鳥取県ＨＰに掲載）</a:t>
            </a:r>
            <a:endParaRPr lang="en-US" altLang="ja-JP" sz="1050" b="1" dirty="0">
              <a:latin typeface="HG丸ｺﾞｼｯｸM-PRO" panose="020F0600000000000000" pitchFamily="50" charset="-128"/>
              <a:ea typeface="HG丸ｺﾞｼｯｸM-PRO" panose="020F0600000000000000" pitchFamily="50" charset="-128"/>
            </a:endParaRPr>
          </a:p>
          <a:p>
            <a:endParaRPr lang="en-US" altLang="ja-JP" sz="60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②</a:t>
            </a:r>
            <a:r>
              <a:rPr lang="en-US" altLang="ja-JP" sz="1050" b="1" dirty="0">
                <a:latin typeface="HG丸ｺﾞｼｯｸM-PRO" panose="020F0600000000000000" pitchFamily="50" charset="-128"/>
                <a:ea typeface="HG丸ｺﾞｼｯｸM-PRO" panose="020F0600000000000000" pitchFamily="50" charset="-128"/>
              </a:rPr>
              <a:t>『</a:t>
            </a:r>
            <a:r>
              <a:rPr lang="ja-JP" altLang="en-US" sz="1050" b="1" dirty="0">
                <a:latin typeface="HG丸ｺﾞｼｯｸM-PRO" panose="020F0600000000000000" pitchFamily="50" charset="-128"/>
                <a:ea typeface="HG丸ｺﾞｼｯｸM-PRO" panose="020F0600000000000000" pitchFamily="50" charset="-128"/>
              </a:rPr>
              <a:t>研修実施報告書</a:t>
            </a:r>
            <a:r>
              <a:rPr lang="en-US" altLang="ja-JP" sz="1050" b="1" dirty="0">
                <a:latin typeface="HG丸ｺﾞｼｯｸM-PRO" panose="020F0600000000000000" pitchFamily="50" charset="-128"/>
                <a:ea typeface="HG丸ｺﾞｼｯｸM-PRO" panose="020F0600000000000000" pitchFamily="50" charset="-128"/>
              </a:rPr>
              <a:t>』</a:t>
            </a:r>
            <a:r>
              <a:rPr lang="ja-JP" altLang="en-US" sz="1050" b="1" dirty="0">
                <a:latin typeface="HG丸ｺﾞｼｯｸM-PRO" panose="020F0600000000000000" pitchFamily="50" charset="-128"/>
                <a:ea typeface="HG丸ｺﾞｼｯｸM-PRO" panose="020F0600000000000000" pitchFamily="50" charset="-128"/>
              </a:rPr>
              <a:t>を鳥取県</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　 社会福祉協議会へ提出</a:t>
            </a:r>
            <a:endParaRPr lang="en-US" altLang="ja-JP" sz="1050" b="1" dirty="0">
              <a:latin typeface="HG丸ｺﾞｼｯｸM-PRO" panose="020F0600000000000000" pitchFamily="50" charset="-128"/>
              <a:ea typeface="HG丸ｺﾞｼｯｸM-PRO" panose="020F0600000000000000" pitchFamily="50" charset="-128"/>
            </a:endParaRPr>
          </a:p>
          <a:p>
            <a:endParaRPr lang="en-US" altLang="ja-JP" sz="60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③報告書受理後、あいサポーター</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　 バッジを送付します。</a:t>
            </a:r>
            <a:endParaRPr lang="en-US" altLang="ja-JP" sz="600"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講師謝金や物品等の費用負担は</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一切ありません。</a:t>
            </a:r>
            <a:endParaRPr lang="en-US" altLang="ja-JP" sz="1050" b="1" dirty="0">
              <a:latin typeface="HG丸ｺﾞｼｯｸM-PRO" panose="020F0600000000000000" pitchFamily="50" charset="-128"/>
              <a:ea typeface="HG丸ｺﾞｼｯｸM-PRO" panose="020F0600000000000000" pitchFamily="50" charset="-128"/>
            </a:endParaRPr>
          </a:p>
          <a:p>
            <a:r>
              <a:rPr lang="ja-JP" altLang="en-US" sz="1050" b="1" dirty="0">
                <a:latin typeface="HG丸ｺﾞｼｯｸM-PRO" panose="020F0600000000000000" pitchFamily="50" charset="-128"/>
                <a:ea typeface="HG丸ｺﾞｼｯｸM-PRO" panose="020F0600000000000000" pitchFamily="50" charset="-128"/>
              </a:rPr>
              <a:t>お気軽にお申込みください！</a:t>
            </a:r>
            <a:endParaRPr lang="en-US" altLang="ja-JP" sz="1050" b="1" dirty="0">
              <a:latin typeface="HG丸ｺﾞｼｯｸM-PRO" panose="020F0600000000000000" pitchFamily="50" charset="-128"/>
              <a:ea typeface="HG丸ｺﾞｼｯｸM-PRO" panose="020F0600000000000000" pitchFamily="50" charset="-128"/>
            </a:endParaRPr>
          </a:p>
        </p:txBody>
      </p:sp>
      <p:sp>
        <p:nvSpPr>
          <p:cNvPr id="197" name="正方形/長方形 196"/>
          <p:cNvSpPr/>
          <p:nvPr/>
        </p:nvSpPr>
        <p:spPr>
          <a:xfrm>
            <a:off x="-6275" y="9362379"/>
            <a:ext cx="7200850" cy="718246"/>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94256" tIns="47128" rIns="94256" bIns="47128" anchor="ctr"/>
          <a:lstStyle/>
          <a:p>
            <a:pPr defTabSz="942564" fontAlgn="auto">
              <a:spcBef>
                <a:spcPts val="0"/>
              </a:spcBef>
              <a:spcAft>
                <a:spcPts val="0"/>
              </a:spcAft>
              <a:defRPr/>
            </a:pPr>
            <a:r>
              <a:rPr lang="ja-JP" altLang="en-US" sz="1200" dirty="0">
                <a:latin typeface="HG丸ｺﾞｼｯｸM-PRO" pitchFamily="50" charset="-128"/>
                <a:ea typeface="HG丸ｺﾞｼｯｸM-PRO" pitchFamily="50" charset="-128"/>
              </a:rPr>
              <a:t>あいサポータ－研修のお申込み、お問合せは　</a:t>
            </a:r>
            <a:r>
              <a:rPr lang="zh-TW" altLang="en-US" sz="1400" dirty="0">
                <a:latin typeface="HGPｺﾞｼｯｸE" pitchFamily="50" charset="-128"/>
                <a:ea typeface="HGPｺﾞｼｯｸE" pitchFamily="50" charset="-128"/>
              </a:rPr>
              <a:t>鳥取県社会福祉協議会　福祉</a:t>
            </a:r>
            <a:r>
              <a:rPr lang="ja-JP" altLang="en-US" sz="1400" dirty="0">
                <a:latin typeface="HGPｺﾞｼｯｸE" pitchFamily="50" charset="-128"/>
                <a:ea typeface="HGPｺﾞｼｯｸE" pitchFamily="50" charset="-128"/>
              </a:rPr>
              <a:t>振興</a:t>
            </a:r>
            <a:r>
              <a:rPr lang="zh-TW" altLang="en-US" sz="1400" dirty="0">
                <a:latin typeface="HGPｺﾞｼｯｸE" pitchFamily="50" charset="-128"/>
                <a:ea typeface="HGPｺﾞｼｯｸE" pitchFamily="50" charset="-128"/>
              </a:rPr>
              <a:t>部</a:t>
            </a:r>
            <a:r>
              <a:rPr lang="ja-JP" altLang="en-US" sz="1400" dirty="0">
                <a:latin typeface="HGPｺﾞｼｯｸE" pitchFamily="50" charset="-128"/>
                <a:ea typeface="HGPｺﾞｼｯｸE" pitchFamily="50" charset="-128"/>
              </a:rPr>
              <a:t>　</a:t>
            </a:r>
            <a:r>
              <a:rPr lang="ja-JP" altLang="en-US" sz="1200" dirty="0">
                <a:latin typeface="HG丸ｺﾞｼｯｸM-PRO" panose="020F0600000000000000" pitchFamily="50" charset="-128"/>
                <a:ea typeface="HG丸ｺﾞｼｯｸM-PRO" panose="020F0600000000000000" pitchFamily="50" charset="-128"/>
              </a:rPr>
              <a:t>まで</a:t>
            </a:r>
            <a:endParaRPr lang="en-US" altLang="ja-JP" sz="1200" dirty="0">
              <a:latin typeface="HG丸ｺﾞｼｯｸM-PRO" panose="020F0600000000000000" pitchFamily="50" charset="-128"/>
              <a:ea typeface="HG丸ｺﾞｼｯｸM-PRO" panose="020F0600000000000000" pitchFamily="50" charset="-128"/>
            </a:endParaRPr>
          </a:p>
          <a:p>
            <a:pPr defTabSz="942564" fontAlgn="auto">
              <a:spcBef>
                <a:spcPts val="0"/>
              </a:spcBef>
              <a:spcAft>
                <a:spcPts val="0"/>
              </a:spcAft>
              <a:defRPr/>
            </a:pPr>
            <a:r>
              <a:rPr lang="ja-JP" altLang="en-US" sz="1200" dirty="0">
                <a:latin typeface="HG丸ｺﾞｼｯｸM-PRO" pitchFamily="50" charset="-128"/>
                <a:ea typeface="HG丸ｺﾞｼｯｸM-PRO" pitchFamily="50" charset="-128"/>
              </a:rPr>
              <a:t>〒</a:t>
            </a:r>
            <a:r>
              <a:rPr lang="en-US" altLang="ja-JP" sz="1200" dirty="0">
                <a:latin typeface="HG丸ｺﾞｼｯｸM-PRO" pitchFamily="50" charset="-128"/>
                <a:ea typeface="HG丸ｺﾞｼｯｸM-PRO" pitchFamily="50" charset="-128"/>
              </a:rPr>
              <a:t>689</a:t>
            </a:r>
            <a:r>
              <a:rPr lang="ja-JP" altLang="en-US" sz="1200" dirty="0">
                <a:latin typeface="HG丸ｺﾞｼｯｸM-PRO" pitchFamily="50" charset="-128"/>
                <a:ea typeface="HG丸ｺﾞｼｯｸM-PRO" pitchFamily="50" charset="-128"/>
              </a:rPr>
              <a:t>－</a:t>
            </a:r>
            <a:r>
              <a:rPr lang="en-US" altLang="ja-JP" sz="1200" dirty="0">
                <a:latin typeface="HG丸ｺﾞｼｯｸM-PRO" pitchFamily="50" charset="-128"/>
                <a:ea typeface="HG丸ｺﾞｼｯｸM-PRO" pitchFamily="50" charset="-128"/>
              </a:rPr>
              <a:t>0201</a:t>
            </a:r>
            <a:r>
              <a:rPr lang="ja-JP" altLang="en-US" sz="1200" dirty="0">
                <a:latin typeface="HG丸ｺﾞｼｯｸM-PRO" pitchFamily="50" charset="-128"/>
                <a:ea typeface="HG丸ｺﾞｼｯｸM-PRO" pitchFamily="50" charset="-128"/>
              </a:rPr>
              <a:t>　　鳥取市伏野</a:t>
            </a:r>
            <a:r>
              <a:rPr lang="en-US" altLang="ja-JP" sz="1200" dirty="0">
                <a:latin typeface="HG丸ｺﾞｼｯｸM-PRO" pitchFamily="50" charset="-128"/>
                <a:ea typeface="HG丸ｺﾞｼｯｸM-PRO" pitchFamily="50" charset="-128"/>
              </a:rPr>
              <a:t>1729-5</a:t>
            </a:r>
            <a:r>
              <a:rPr lang="ja-JP" altLang="en-US" sz="1200" dirty="0">
                <a:latin typeface="HG丸ｺﾞｼｯｸM-PRO" pitchFamily="50" charset="-128"/>
                <a:ea typeface="HG丸ｺﾞｼｯｸM-PRO" pitchFamily="50" charset="-128"/>
              </a:rPr>
              <a:t>　鳥取県立福祉人材研修センター</a:t>
            </a:r>
            <a:endParaRPr lang="en-US" altLang="ja-JP" sz="1200" dirty="0">
              <a:latin typeface="HG丸ｺﾞｼｯｸM-PRO" pitchFamily="50" charset="-128"/>
              <a:ea typeface="HG丸ｺﾞｼｯｸM-PRO" pitchFamily="50" charset="-128"/>
            </a:endParaRPr>
          </a:p>
          <a:p>
            <a:pPr defTabSz="942564" fontAlgn="auto">
              <a:spcBef>
                <a:spcPts val="0"/>
              </a:spcBef>
              <a:spcAft>
                <a:spcPts val="0"/>
              </a:spcAft>
              <a:defRPr/>
            </a:pPr>
            <a:r>
              <a:rPr lang="ja-JP" altLang="en-US" sz="1400" dirty="0">
                <a:latin typeface="HGPｺﾞｼｯｸE" pitchFamily="50" charset="-128"/>
                <a:ea typeface="HGPｺﾞｼｯｸE" pitchFamily="50" charset="-128"/>
              </a:rPr>
              <a:t>（電話）０８５７－５９－６３４４　　　（ファクシミリ）０８５７－５９－６３４０</a:t>
            </a:r>
            <a:r>
              <a:rPr lang="ja-JP" altLang="en-US" sz="1800" dirty="0">
                <a:latin typeface="HGPｺﾞｼｯｸE" pitchFamily="50" charset="-128"/>
                <a:ea typeface="HGPｺﾞｼｯｸE" pitchFamily="50" charset="-128"/>
              </a:rPr>
              <a:t>　</a:t>
            </a:r>
          </a:p>
        </p:txBody>
      </p:sp>
      <p:sp>
        <p:nvSpPr>
          <p:cNvPr id="26" name="角丸四角形 233">
            <a:extLst>
              <a:ext uri="{FF2B5EF4-FFF2-40B4-BE49-F238E27FC236}">
                <a16:creationId xmlns:a16="http://schemas.microsoft.com/office/drawing/2014/main" id="{B2A1098F-51D6-8759-7649-7FE1FB34565E}"/>
              </a:ext>
            </a:extLst>
          </p:cNvPr>
          <p:cNvSpPr/>
          <p:nvPr/>
        </p:nvSpPr>
        <p:spPr>
          <a:xfrm>
            <a:off x="55503" y="5306882"/>
            <a:ext cx="4668917" cy="77938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ja-JP" altLang="en-US" sz="1800" b="1" dirty="0">
                <a:solidFill>
                  <a:srgbClr val="FF00FF"/>
                </a:solidFill>
                <a:latin typeface="HG丸ｺﾞｼｯｸM-PRO" pitchFamily="50" charset="-128"/>
                <a:ea typeface="HG丸ｺﾞｼｯｸM-PRO" pitchFamily="50" charset="-128"/>
              </a:rPr>
              <a:t>全国に広がるあいサポートの輪</a:t>
            </a:r>
            <a:endParaRPr lang="en-US" altLang="ja-JP" sz="1800" b="1" dirty="0">
              <a:solidFill>
                <a:srgbClr val="FF00FF"/>
              </a:solidFill>
              <a:latin typeface="HG丸ｺﾞｼｯｸM-PRO" pitchFamily="50" charset="-128"/>
              <a:ea typeface="HG丸ｺﾞｼｯｸM-PRO" pitchFamily="50" charset="-128"/>
            </a:endParaRPr>
          </a:p>
          <a:p>
            <a:pPr lvl="0" algn="ctr"/>
            <a:r>
              <a:rPr lang="ja-JP" altLang="en-US" sz="1400" b="1" dirty="0">
                <a:solidFill>
                  <a:srgbClr val="FF00FF"/>
                </a:solidFill>
                <a:latin typeface="HG丸ｺﾞｼｯｸM-PRO" pitchFamily="50" charset="-128"/>
                <a:ea typeface="HG丸ｺﾞｼｯｸM-PRO" pitchFamily="50" charset="-128"/>
              </a:rPr>
              <a:t>～全国にあいサポーターが広がり、</a:t>
            </a:r>
            <a:r>
              <a:rPr lang="en-US" altLang="ja-JP" sz="1400" b="1" dirty="0">
                <a:solidFill>
                  <a:srgbClr val="FF00FF"/>
                </a:solidFill>
                <a:latin typeface="HG丸ｺﾞｼｯｸM-PRO" pitchFamily="50" charset="-128"/>
                <a:ea typeface="HG丸ｺﾞｼｯｸM-PRO" pitchFamily="50" charset="-128"/>
              </a:rPr>
              <a:t>70</a:t>
            </a:r>
            <a:r>
              <a:rPr lang="ja-JP" altLang="en-US" sz="1400" b="1" dirty="0">
                <a:solidFill>
                  <a:srgbClr val="FF00FF"/>
                </a:solidFill>
                <a:latin typeface="HG丸ｺﾞｼｯｸM-PRO" pitchFamily="50" charset="-128"/>
                <a:ea typeface="HG丸ｺﾞｼｯｸM-PRO" pitchFamily="50" charset="-128"/>
              </a:rPr>
              <a:t>万人を突破！～</a:t>
            </a:r>
            <a:endParaRPr lang="en-US" altLang="ja-JP" sz="1400" b="1" dirty="0">
              <a:solidFill>
                <a:srgbClr val="FF00FF"/>
              </a:solidFill>
              <a:latin typeface="HG丸ｺﾞｼｯｸM-PRO" pitchFamily="50" charset="-128"/>
              <a:ea typeface="HG丸ｺﾞｼｯｸM-PRO" pitchFamily="50" charset="-128"/>
            </a:endParaRPr>
          </a:p>
          <a:p>
            <a:pPr lvl="0" algn="ctr"/>
            <a:endParaRPr lang="en-US" altLang="ja-JP" sz="1600" b="1" dirty="0">
              <a:solidFill>
                <a:srgbClr val="FF00FF"/>
              </a:solidFill>
              <a:latin typeface="HG丸ｺﾞｼｯｸM-PRO" pitchFamily="50" charset="-128"/>
              <a:ea typeface="HG丸ｺﾞｼｯｸM-PRO" pitchFamily="50" charset="-128"/>
            </a:endParaRPr>
          </a:p>
          <a:p>
            <a:pPr lvl="0" algn="ctr"/>
            <a:endParaRPr kumimoji="1" lang="ja-JP" altLang="en-US" sz="1600" dirty="0"/>
          </a:p>
        </p:txBody>
      </p:sp>
      <p:sp>
        <p:nvSpPr>
          <p:cNvPr id="27" name="正方形/長方形 15">
            <a:extLst>
              <a:ext uri="{FF2B5EF4-FFF2-40B4-BE49-F238E27FC236}">
                <a16:creationId xmlns:a16="http://schemas.microsoft.com/office/drawing/2014/main" id="{ADC9C441-25AA-FFE3-659D-EFD2926B82FA}"/>
              </a:ext>
            </a:extLst>
          </p:cNvPr>
          <p:cNvSpPr txBox="1">
            <a:spLocks noChangeArrowheads="1"/>
          </p:cNvSpPr>
          <p:nvPr/>
        </p:nvSpPr>
        <p:spPr bwMode="auto">
          <a:xfrm>
            <a:off x="307597" y="6036807"/>
            <a:ext cx="4229947" cy="1055674"/>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kumimoji="1" sz="3200">
                <a:solidFill>
                  <a:schemeClr val="tx1"/>
                </a:solidFill>
                <a:latin typeface="Calibri" pitchFamily="34" charset="0"/>
                <a:ea typeface="ＭＳ Ｐゴシック" pitchFamily="50" charset="-128"/>
                <a:cs typeface="+mn-cs"/>
              </a:defRPr>
            </a:lvl1pPr>
            <a:lvl2pPr marL="742950" indent="-285750" algn="l" rtl="0" eaLnBrk="0" fontAlgn="base" hangingPunct="0">
              <a:spcBef>
                <a:spcPct val="20000"/>
              </a:spcBef>
              <a:spcAft>
                <a:spcPct val="0"/>
              </a:spcAft>
              <a:buFont typeface="Arial" charset="0"/>
              <a:buChar char="–"/>
              <a:defRPr kumimoji="1" sz="2800">
                <a:solidFill>
                  <a:schemeClr val="tx1"/>
                </a:solidFill>
                <a:latin typeface="Calibri" pitchFamily="34" charset="0"/>
                <a:ea typeface="ＭＳ Ｐゴシック" pitchFamily="50" charset="-128"/>
              </a:defRPr>
            </a:lvl2pPr>
            <a:lvl3pPr marL="1143000" indent="-228600" algn="l" rtl="0" eaLnBrk="0" fontAlgn="base" hangingPunct="0">
              <a:spcBef>
                <a:spcPct val="20000"/>
              </a:spcBef>
              <a:spcAft>
                <a:spcPct val="0"/>
              </a:spcAft>
              <a:buFont typeface="Arial" charset="0"/>
              <a:buChar char="•"/>
              <a:defRPr kumimoji="1" sz="2400">
                <a:solidFill>
                  <a:schemeClr val="tx1"/>
                </a:solidFill>
                <a:latin typeface="Calibri" pitchFamily="34" charset="0"/>
                <a:ea typeface="ＭＳ Ｐゴシック" pitchFamily="50" charset="-128"/>
              </a:defRPr>
            </a:lvl3pPr>
            <a:lvl4pPr marL="1600200" indent="-228600" algn="l" rtl="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4pPr>
            <a:lvl5pPr marL="2057400" indent="-228600" algn="l" rtl="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5pPr>
            <a:lvl6pPr marL="2514600" indent="-228600" algn="l" rtl="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algn="l" rtl="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algn="l" rtl="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algn="l" rtl="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lvl="0" eaLnBrk="1" hangingPunct="1">
              <a:buNone/>
            </a:pPr>
            <a:r>
              <a:rPr lang="ja-JP" altLang="en-US" sz="1400" b="1" u="sng" kern="0" dirty="0">
                <a:solidFill>
                  <a:srgbClr val="FF0000"/>
                </a:solidFill>
                <a:latin typeface="HG丸ｺﾞｼｯｸM-PRO" panose="020F0600000000000000" pitchFamily="50" charset="-128"/>
                <a:ea typeface="HG丸ｺﾞｼｯｸM-PRO" panose="020F0600000000000000" pitchFamily="50" charset="-128"/>
              </a:rPr>
              <a:t>鳥取県を含む</a:t>
            </a: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９県１８市６町で実施中！</a:t>
            </a:r>
            <a:endParaRPr lang="en-US" altLang="ja-JP" sz="1400" kern="0" dirty="0">
              <a:solidFill>
                <a:srgbClr val="FF0000"/>
              </a:solidFill>
              <a:latin typeface="HG丸ｺﾞｼｯｸM-PRO" panose="020F0600000000000000" pitchFamily="50" charset="-128"/>
              <a:ea typeface="HG丸ｺﾞｼｯｸM-PRO" panose="020F0600000000000000" pitchFamily="50" charset="-128"/>
            </a:endParaRPr>
          </a:p>
          <a:p>
            <a:pPr lvl="0" eaLnBrk="1" hangingPunct="1">
              <a:lnSpc>
                <a:spcPts val="1300"/>
              </a:lnSpc>
              <a:buNone/>
            </a:pPr>
            <a:r>
              <a:rPr lang="ja-JP" altLang="en-US" sz="1000" kern="0" dirty="0">
                <a:solidFill>
                  <a:srgbClr val="FF0000"/>
                </a:solidFill>
                <a:latin typeface="HG丸ｺﾞｼｯｸM-PRO" panose="020F0600000000000000" pitchFamily="50" charset="-128"/>
                <a:ea typeface="HG丸ｺﾞｼｯｸM-PRO" panose="020F0600000000000000" pitchFamily="50" charset="-128"/>
              </a:rPr>
              <a:t>　</a:t>
            </a:r>
            <a:r>
              <a:rPr lang="ja-JP" altLang="en-US" sz="1100" b="1" kern="0" dirty="0">
                <a:latin typeface="HG丸ｺﾞｼｯｸM-PRO" panose="020F0600000000000000" pitchFamily="50" charset="-128"/>
                <a:ea typeface="HG丸ｺﾞｼｯｸM-PRO" panose="020F0600000000000000" pitchFamily="50" charset="-128"/>
              </a:rPr>
              <a:t>あいサポーター数</a:t>
            </a:r>
            <a:r>
              <a:rPr lang="ja-JP" altLang="en-US" sz="1100" b="1" kern="0" dirty="0">
                <a:solidFill>
                  <a:srgbClr val="000000"/>
                </a:solidFill>
                <a:latin typeface="HG丸ｺﾞｼｯｸM-PRO" panose="020F0600000000000000" pitchFamily="50" charset="-128"/>
                <a:ea typeface="HG丸ｺﾞｼｯｸM-PRO" panose="020F0600000000000000" pitchFamily="50" charset="-128"/>
              </a:rPr>
              <a:t>：</a:t>
            </a:r>
            <a:r>
              <a:rPr lang="ja-JP" altLang="en-US" sz="1100" b="1" kern="0" dirty="0">
                <a:solidFill>
                  <a:srgbClr val="FF0000"/>
                </a:solidFill>
                <a:latin typeface="HG丸ｺﾞｼｯｸM-PRO" panose="020F0600000000000000" pitchFamily="50" charset="-128"/>
                <a:ea typeface="HG丸ｺﾞｼｯｸM-PRO" panose="020F0600000000000000" pitchFamily="50" charset="-128"/>
              </a:rPr>
              <a:t> ７３９，６７１人</a:t>
            </a:r>
            <a:endParaRPr lang="en-US" altLang="ja-JP" sz="1100" b="1" kern="0" dirty="0">
              <a:solidFill>
                <a:srgbClr val="FF0000"/>
              </a:solidFill>
              <a:latin typeface="HG丸ｺﾞｼｯｸM-PRO" panose="020F0600000000000000" pitchFamily="50" charset="-128"/>
              <a:ea typeface="HG丸ｺﾞｼｯｸM-PRO" panose="020F0600000000000000" pitchFamily="50" charset="-128"/>
            </a:endParaRPr>
          </a:p>
          <a:p>
            <a:pPr lvl="0" eaLnBrk="1" hangingPunct="1">
              <a:lnSpc>
                <a:spcPts val="1300"/>
              </a:lnSpc>
              <a:buNone/>
            </a:pPr>
            <a:r>
              <a:rPr lang="ja-JP" altLang="en-US" sz="1100" b="1" kern="0" dirty="0">
                <a:solidFill>
                  <a:srgbClr val="FF0000"/>
                </a:solidFill>
                <a:latin typeface="HG丸ｺﾞｼｯｸM-PRO" panose="020F0600000000000000" pitchFamily="50" charset="-128"/>
                <a:ea typeface="HG丸ｺﾞｼｯｸM-PRO" panose="020F0600000000000000" pitchFamily="50" charset="-128"/>
              </a:rPr>
              <a:t>　</a:t>
            </a:r>
            <a:r>
              <a:rPr lang="ja-JP" altLang="en-US" sz="1100" b="1" kern="0" dirty="0">
                <a:latin typeface="HG丸ｺﾞｼｯｸM-PRO" panose="020F0600000000000000" pitchFamily="50" charset="-128"/>
                <a:ea typeface="HG丸ｺﾞｼｯｸM-PRO" panose="020F0600000000000000" pitchFamily="50" charset="-128"/>
              </a:rPr>
              <a:t>あいサポーター研修実施回数：</a:t>
            </a:r>
            <a:r>
              <a:rPr lang="ja-JP" altLang="en-US" sz="1100" b="1" kern="0" dirty="0">
                <a:solidFill>
                  <a:srgbClr val="FF0000"/>
                </a:solidFill>
                <a:latin typeface="HG丸ｺﾞｼｯｸM-PRO" panose="020F0600000000000000" pitchFamily="50" charset="-128"/>
                <a:ea typeface="HG丸ｺﾞｼｯｸM-PRO" panose="020F0600000000000000" pitchFamily="50" charset="-128"/>
              </a:rPr>
              <a:t> １２，３１９回</a:t>
            </a:r>
            <a:endParaRPr lang="en-US" altLang="ja-JP" sz="1100" b="1" kern="0" dirty="0">
              <a:solidFill>
                <a:srgbClr val="FF0000"/>
              </a:solidFill>
              <a:latin typeface="HG丸ｺﾞｼｯｸM-PRO" panose="020F0600000000000000" pitchFamily="50" charset="-128"/>
              <a:ea typeface="HG丸ｺﾞｼｯｸM-PRO" panose="020F0600000000000000" pitchFamily="50" charset="-128"/>
            </a:endParaRPr>
          </a:p>
          <a:p>
            <a:pPr eaLnBrk="1" hangingPunct="1">
              <a:lnSpc>
                <a:spcPts val="1300"/>
              </a:lnSpc>
              <a:buFontTx/>
              <a:buNone/>
            </a:pPr>
            <a:r>
              <a:rPr lang="ja-JP" altLang="en-US" sz="1100" b="1" kern="0" dirty="0">
                <a:solidFill>
                  <a:srgbClr val="FF0000"/>
                </a:solidFill>
                <a:latin typeface="HG丸ｺﾞｼｯｸM-PRO" panose="020F0600000000000000" pitchFamily="50" charset="-128"/>
                <a:ea typeface="HG丸ｺﾞｼｯｸM-PRO" panose="020F0600000000000000" pitchFamily="50" charset="-128"/>
              </a:rPr>
              <a:t>　</a:t>
            </a:r>
            <a:r>
              <a:rPr lang="ja-JP" altLang="en-US" sz="1100" b="1" kern="0" dirty="0">
                <a:solidFill>
                  <a:srgbClr val="000000"/>
                </a:solidFill>
                <a:latin typeface="HG丸ｺﾞｼｯｸM-PRO" panose="020F0600000000000000" pitchFamily="50" charset="-128"/>
                <a:ea typeface="HG丸ｺﾞｼｯｸM-PRO" panose="020F0600000000000000" pitchFamily="50" charset="-128"/>
              </a:rPr>
              <a:t>あいサポート企業・団体認定数：</a:t>
            </a:r>
            <a:r>
              <a:rPr lang="ja-JP" altLang="en-US" sz="1100" b="1" kern="0" dirty="0">
                <a:solidFill>
                  <a:srgbClr val="FF0000"/>
                </a:solidFill>
                <a:latin typeface="HG丸ｺﾞｼｯｸM-PRO" panose="020F0600000000000000" pitchFamily="50" charset="-128"/>
                <a:ea typeface="HG丸ｺﾞｼｯｸM-PRO" panose="020F0600000000000000" pitchFamily="50" charset="-128"/>
              </a:rPr>
              <a:t> ３，３４３企業・団体</a:t>
            </a:r>
            <a:r>
              <a:rPr lang="ja-JP" altLang="en-US" sz="1100" kern="0" dirty="0">
                <a:solidFill>
                  <a:srgbClr val="FF0000"/>
                </a:solidFill>
                <a:latin typeface="HG丸ｺﾞｼｯｸM-PRO" panose="020F0600000000000000" pitchFamily="50" charset="-128"/>
                <a:ea typeface="HG丸ｺﾞｼｯｸM-PRO" panose="020F0600000000000000" pitchFamily="50" charset="-128"/>
              </a:rPr>
              <a:t>　</a:t>
            </a:r>
            <a:endParaRPr lang="en-US" altLang="ja-JP" sz="1100" kern="0" dirty="0">
              <a:solidFill>
                <a:srgbClr val="FF0000"/>
              </a:solidFill>
              <a:latin typeface="HG丸ｺﾞｼｯｸM-PRO" panose="020F0600000000000000" pitchFamily="50" charset="-128"/>
              <a:ea typeface="HG丸ｺﾞｼｯｸM-PRO" panose="020F0600000000000000" pitchFamily="50" charset="-128"/>
            </a:endParaRPr>
          </a:p>
          <a:p>
            <a:pPr eaLnBrk="1" hangingPunct="1">
              <a:lnSpc>
                <a:spcPts val="900"/>
              </a:lnSpc>
              <a:buFontTx/>
              <a:buNone/>
            </a:pPr>
            <a:r>
              <a:rPr lang="ja-JP" altLang="en-US" sz="1000" kern="0" dirty="0">
                <a:solidFill>
                  <a:srgbClr val="FF0000"/>
                </a:solidFill>
                <a:latin typeface="HG丸ｺﾞｼｯｸM-PRO" panose="020F0600000000000000" pitchFamily="50" charset="-128"/>
                <a:ea typeface="HG丸ｺﾞｼｯｸM-PRO" panose="020F0600000000000000" pitchFamily="50" charset="-128"/>
              </a:rPr>
              <a:t>　　　　　　　　　　　　　　　　　</a:t>
            </a:r>
            <a:r>
              <a:rPr lang="ja-JP" altLang="en-US" sz="900" dirty="0">
                <a:solidFill>
                  <a:prstClr val="black"/>
                </a:solidFill>
                <a:latin typeface="HG丸ｺﾞｼｯｸM-PRO" pitchFamily="50" charset="-128"/>
                <a:ea typeface="HG丸ｺﾞｼｯｸM-PRO" pitchFamily="50" charset="-128"/>
              </a:rPr>
              <a:t>（令和８年３月末現在） </a:t>
            </a:r>
            <a:r>
              <a:rPr lang="ja-JP" altLang="en-US" sz="1000" kern="0" dirty="0">
                <a:solidFill>
                  <a:srgbClr val="FF0000"/>
                </a:solidFill>
                <a:latin typeface="HG丸ｺﾞｼｯｸM-PRO" panose="020F0600000000000000" pitchFamily="50" charset="-128"/>
                <a:ea typeface="HG丸ｺﾞｼｯｸM-PRO" panose="020F0600000000000000" pitchFamily="50" charset="-128"/>
              </a:rPr>
              <a:t>　　　　　　　　　　　　　　　</a:t>
            </a:r>
            <a:endParaRPr lang="en-US" altLang="ja-JP" sz="1000" kern="0" dirty="0">
              <a:solidFill>
                <a:srgbClr val="FF0000"/>
              </a:solidFill>
              <a:latin typeface="HG丸ｺﾞｼｯｸM-PRO" panose="020F0600000000000000" pitchFamily="50" charset="-128"/>
              <a:ea typeface="HG丸ｺﾞｼｯｸM-PRO" panose="020F0600000000000000" pitchFamily="50" charset="-128"/>
            </a:endParaRPr>
          </a:p>
        </p:txBody>
      </p:sp>
      <p:sp>
        <p:nvSpPr>
          <p:cNvPr id="29" name="角丸四角形 232">
            <a:extLst>
              <a:ext uri="{FF2B5EF4-FFF2-40B4-BE49-F238E27FC236}">
                <a16:creationId xmlns:a16="http://schemas.microsoft.com/office/drawing/2014/main" id="{FC97D9E4-3659-72A0-D9E2-00DC3B6F2D46}"/>
              </a:ext>
            </a:extLst>
          </p:cNvPr>
          <p:cNvSpPr/>
          <p:nvPr/>
        </p:nvSpPr>
        <p:spPr>
          <a:xfrm>
            <a:off x="63963" y="5185899"/>
            <a:ext cx="4624521" cy="3991226"/>
          </a:xfrm>
          <a:prstGeom prst="roundRect">
            <a:avLst/>
          </a:prstGeom>
          <a:no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 name="図 2">
            <a:extLst>
              <a:ext uri="{FF2B5EF4-FFF2-40B4-BE49-F238E27FC236}">
                <a16:creationId xmlns:a16="http://schemas.microsoft.com/office/drawing/2014/main" id="{0E15C3B9-969C-4411-8299-321288226433}"/>
              </a:ext>
            </a:extLst>
          </p:cNvPr>
          <p:cNvPicPr>
            <a:picLocks noChangeAspect="1"/>
          </p:cNvPicPr>
          <p:nvPr/>
        </p:nvPicPr>
        <p:blipFill>
          <a:blip r:embed="rId4"/>
          <a:stretch>
            <a:fillRect/>
          </a:stretch>
        </p:blipFill>
        <p:spPr>
          <a:xfrm>
            <a:off x="307597" y="7291481"/>
            <a:ext cx="4229947" cy="1368630"/>
          </a:xfrm>
          <a:prstGeom prst="rect">
            <a:avLst/>
          </a:prstGeom>
        </p:spPr>
      </p:pic>
    </p:spTree>
    <p:extLst>
      <p:ext uri="{BB962C8B-B14F-4D97-AF65-F5344CB8AC3E}">
        <p14:creationId xmlns:p14="http://schemas.microsoft.com/office/powerpoint/2010/main" val="843831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角丸四角形 25"/>
          <p:cNvSpPr/>
          <p:nvPr/>
        </p:nvSpPr>
        <p:spPr>
          <a:xfrm>
            <a:off x="74872" y="6059033"/>
            <a:ext cx="7053970" cy="953150"/>
          </a:xfrm>
          <a:prstGeom prst="roundRect">
            <a:avLst>
              <a:gd name="adj" fmla="val 11164"/>
            </a:avLst>
          </a:prstGeom>
          <a:solidFill>
            <a:srgbClr val="FFFFCC"/>
          </a:solidFill>
          <a:ln>
            <a:solidFill>
              <a:srgbClr val="FF7C80"/>
            </a:solidFill>
          </a:ln>
        </p:spPr>
        <p:style>
          <a:lnRef idx="2">
            <a:schemeClr val="accent6"/>
          </a:lnRef>
          <a:fillRef idx="1">
            <a:schemeClr val="lt1"/>
          </a:fillRef>
          <a:effectRef idx="0">
            <a:schemeClr val="accent6"/>
          </a:effectRef>
          <a:fontRef idx="minor">
            <a:schemeClr val="dk1"/>
          </a:fontRef>
        </p:style>
        <p:txBody>
          <a:bodyPr rtlCol="0" anchor="ctr"/>
          <a:lstStyle/>
          <a:p>
            <a:pPr>
              <a:lnSpc>
                <a:spcPct val="200000"/>
              </a:lnSpc>
            </a:pPr>
            <a:endParaRPr lang="en-US" altLang="ja-JP" sz="1400" dirty="0">
              <a:solidFill>
                <a:schemeClr val="tx1"/>
              </a:solidFill>
              <a:latin typeface="HG丸ｺﾞｼｯｸM-PRO" pitchFamily="50" charset="-128"/>
              <a:ea typeface="HG丸ｺﾞｼｯｸM-PRO" pitchFamily="50" charset="-128"/>
            </a:endParaRPr>
          </a:p>
        </p:txBody>
      </p:sp>
      <p:pic>
        <p:nvPicPr>
          <p:cNvPr id="4" name="Picture 4" descr="\\LANDISK-SHOGAI\disk\H23\01障がい\15自立支援\2011 あいサポート運動\チラシ・パネル原稿\バッジ画像\あいサポーター＆障害を知り＆バッジ-0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74" y="17866"/>
            <a:ext cx="1123953" cy="760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正方形/長方形 1"/>
          <p:cNvSpPr/>
          <p:nvPr/>
        </p:nvSpPr>
        <p:spPr>
          <a:xfrm>
            <a:off x="65949" y="7175671"/>
            <a:ext cx="7071830" cy="1823576"/>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pPr>
              <a:lnSpc>
                <a:spcPts val="1500"/>
              </a:lnSpc>
            </a:pPr>
            <a:endParaRPr lang="en-US" altLang="ja-JP" sz="800" dirty="0">
              <a:latin typeface="HG丸ｺﾞｼｯｸM-PRO" pitchFamily="50" charset="-128"/>
              <a:ea typeface="HG丸ｺﾞｼｯｸM-PRO" pitchFamily="50" charset="-128"/>
            </a:endParaRPr>
          </a:p>
          <a:p>
            <a:pPr>
              <a:lnSpc>
                <a:spcPts val="1500"/>
              </a:lnSpc>
            </a:pPr>
            <a:r>
              <a:rPr lang="ja-JP" altLang="en-US" sz="1000" dirty="0">
                <a:latin typeface="HG丸ｺﾞｼｯｸM-PRO" pitchFamily="50" charset="-128"/>
                <a:ea typeface="HG丸ｺﾞｼｯｸM-PRO" pitchFamily="50" charset="-128"/>
              </a:rPr>
              <a:t>　障がいのある方を支える「心」を二つのハートを重ねることで表現しました。</a:t>
            </a:r>
          </a:p>
          <a:p>
            <a:pPr>
              <a:lnSpc>
                <a:spcPts val="1500"/>
              </a:lnSpc>
            </a:pPr>
            <a:r>
              <a:rPr lang="ja-JP" altLang="en-US" sz="1000" dirty="0">
                <a:latin typeface="HG丸ｺﾞｼｯｸM-PRO" pitchFamily="50" charset="-128"/>
                <a:ea typeface="HG丸ｺﾞｼｯｸM-PRO" pitchFamily="50" charset="-128"/>
              </a:rPr>
              <a:t>　後ろの白いハートは、障がいのある方を支える様子を表すとともに、「</a:t>
            </a:r>
            <a:r>
              <a:rPr lang="en-US" altLang="ja-JP" sz="1000" dirty="0">
                <a:latin typeface="HG丸ｺﾞｼｯｸM-PRO" pitchFamily="50" charset="-128"/>
                <a:ea typeface="HG丸ｺﾞｼｯｸM-PRO" pitchFamily="50" charset="-128"/>
              </a:rPr>
              <a:t>SUPPORTER</a:t>
            </a:r>
            <a:r>
              <a:rPr lang="ja-JP" altLang="en-US" sz="1000" dirty="0">
                <a:latin typeface="HG丸ｺﾞｼｯｸM-PRO" pitchFamily="50" charset="-128"/>
                <a:ea typeface="HG丸ｺﾞｼｯｸM-PRO" pitchFamily="50" charset="-128"/>
              </a:rPr>
              <a:t>（サポーター）」の「</a:t>
            </a:r>
            <a:r>
              <a:rPr lang="en-US" altLang="ja-JP" sz="1000" dirty="0">
                <a:latin typeface="HG丸ｺﾞｼｯｸM-PRO" pitchFamily="50" charset="-128"/>
                <a:ea typeface="HG丸ｺﾞｼｯｸM-PRO" pitchFamily="50" charset="-128"/>
              </a:rPr>
              <a:t>S</a:t>
            </a:r>
            <a:r>
              <a:rPr lang="ja-JP" altLang="en-US" sz="1000" dirty="0">
                <a:latin typeface="HG丸ｺﾞｼｯｸM-PRO" pitchFamily="50" charset="-128"/>
                <a:ea typeface="HG丸ｺﾞｼｯｸM-PRO" pitchFamily="50" charset="-128"/>
              </a:rPr>
              <a:t>」を表現しています。ベースとしている「橙色（だいだいいろ）」は、鳥取県出身で日本の</a:t>
            </a:r>
            <a:r>
              <a:rPr lang="ja-JP" altLang="en-US" sz="1000" dirty="0" err="1">
                <a:latin typeface="HG丸ｺﾞｼｯｸM-PRO" pitchFamily="50" charset="-128"/>
                <a:ea typeface="HG丸ｺﾞｼｯｸM-PRO" pitchFamily="50" charset="-128"/>
              </a:rPr>
              <a:t>障がい</a:t>
            </a:r>
            <a:r>
              <a:rPr lang="ja-JP" altLang="en-US" sz="1000" dirty="0">
                <a:latin typeface="HG丸ｺﾞｼｯｸM-PRO" pitchFamily="50" charset="-128"/>
                <a:ea typeface="HG丸ｺﾞｼｯｸM-PRO" pitchFamily="50" charset="-128"/>
              </a:rPr>
              <a:t>者福祉に尽力された糸賀一雄氏の残した言葉「この子らを世の光に」から「光」や「暖かさ」をイメージするものとしています。</a:t>
            </a:r>
          </a:p>
          <a:p>
            <a:pPr>
              <a:lnSpc>
                <a:spcPts val="1500"/>
              </a:lnSpc>
            </a:pPr>
            <a:r>
              <a:rPr lang="ja-JP" altLang="en-US" sz="1000" dirty="0">
                <a:latin typeface="HG丸ｺﾞｼｯｸM-PRO" pitchFamily="50" charset="-128"/>
                <a:ea typeface="HG丸ｺﾞｼｯｸM-PRO" pitchFamily="50" charset="-128"/>
              </a:rPr>
              <a:t>　また、「だいだい（代々）」にちなみ、あいサポーター（障がい者サポーター）が広がって、共生社会が実現されることへの期待も込められています。</a:t>
            </a:r>
          </a:p>
          <a:p>
            <a:pPr>
              <a:lnSpc>
                <a:spcPts val="1500"/>
              </a:lnSpc>
            </a:pPr>
            <a:r>
              <a:rPr lang="ja-JP" altLang="en-US" sz="1000" dirty="0">
                <a:latin typeface="HG丸ｺﾞｼｯｸM-PRO" pitchFamily="50" charset="-128"/>
                <a:ea typeface="HG丸ｺﾞｼｯｸM-PRO" pitchFamily="50" charset="-128"/>
              </a:rPr>
              <a:t>　「あいサポート」とは「愛情」の「愛」、私の「Ｉ」、支え合いの「合い」に共通する「あい」と、支える、応援する意味の「サポート」を組み合わせ、障がいのある方を優しく支え、自分の意志で行動することを意味しています。</a:t>
            </a:r>
          </a:p>
        </p:txBody>
      </p:sp>
      <p:pic>
        <p:nvPicPr>
          <p:cNvPr id="5" name="Picture 2" descr="\\LANDISK-SHOGAI\disk\H23\01障がい\15自立支援\2011 あいサポート運動\チラシ・パネル原稿\バッジ画像\バッジ　グレイ縁-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78350" y="7200552"/>
            <a:ext cx="494964" cy="423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正方形/長方形 5"/>
          <p:cNvSpPr/>
          <p:nvPr/>
        </p:nvSpPr>
        <p:spPr>
          <a:xfrm>
            <a:off x="2123114" y="7175671"/>
            <a:ext cx="2544286" cy="276999"/>
          </a:xfrm>
          <a:prstGeom prst="rect">
            <a:avLst/>
          </a:prstGeom>
        </p:spPr>
        <p:txBody>
          <a:bodyPr wrap="none">
            <a:spAutoFit/>
          </a:bodyPr>
          <a:lstStyle/>
          <a:p>
            <a:r>
              <a:rPr lang="ja-JP" altLang="en-US" sz="1200" b="1" dirty="0">
                <a:latin typeface="HG丸ｺﾞｼｯｸM-PRO" pitchFamily="50" charset="-128"/>
                <a:ea typeface="HG丸ｺﾞｼｯｸM-PRO" pitchFamily="50" charset="-128"/>
              </a:rPr>
              <a:t>あいサポート運動 シンボルマーク</a:t>
            </a:r>
          </a:p>
        </p:txBody>
      </p:sp>
      <p:sp>
        <p:nvSpPr>
          <p:cNvPr id="7" name="正方形/長方形 6"/>
          <p:cNvSpPr/>
          <p:nvPr/>
        </p:nvSpPr>
        <p:spPr>
          <a:xfrm>
            <a:off x="1080170" y="-2016"/>
            <a:ext cx="6120730" cy="830997"/>
          </a:xfrm>
          <a:prstGeom prst="rect">
            <a:avLst/>
          </a:prstGeom>
          <a:noFill/>
        </p:spPr>
        <p:txBody>
          <a:bodyPr wrap="square" lIns="91440" tIns="45720" rIns="91440" bIns="45720">
            <a:spAutoFit/>
          </a:bodyPr>
          <a:lstStyle/>
          <a:p>
            <a:r>
              <a:rPr lang="ja-JP" altLang="en-US" sz="2400" dirty="0">
                <a:solidFill>
                  <a:srgbClr val="FF00FF"/>
                </a:solidFill>
                <a:latin typeface="HGP創英角ﾎﾟｯﾌﾟ体" pitchFamily="50" charset="-128"/>
                <a:ea typeface="HGP創英角ﾎﾟｯﾌﾟ体" pitchFamily="50" charset="-128"/>
              </a:rPr>
              <a:t>～ まず、知ることから始めましょう。</a:t>
            </a:r>
            <a:endParaRPr lang="en-US" altLang="ja-JP" sz="2400" dirty="0">
              <a:solidFill>
                <a:srgbClr val="FF00FF"/>
              </a:solidFill>
              <a:latin typeface="HGP創英角ﾎﾟｯﾌﾟ体" pitchFamily="50" charset="-128"/>
              <a:ea typeface="HGP創英角ﾎﾟｯﾌﾟ体" pitchFamily="50" charset="-128"/>
            </a:endParaRPr>
          </a:p>
          <a:p>
            <a:r>
              <a:rPr lang="ja-JP" altLang="en-US" sz="2400" dirty="0">
                <a:solidFill>
                  <a:srgbClr val="FF00FF"/>
                </a:solidFill>
                <a:latin typeface="HGP創英角ﾎﾟｯﾌﾟ体" pitchFamily="50" charset="-128"/>
                <a:ea typeface="HGP創英角ﾎﾟｯﾌﾟ体" pitchFamily="50" charset="-128"/>
              </a:rPr>
              <a:t>　誰もが暮らしやすい共生社会を目指して ～</a:t>
            </a:r>
          </a:p>
        </p:txBody>
      </p:sp>
      <p:sp>
        <p:nvSpPr>
          <p:cNvPr id="11" name="角丸四角形 10"/>
          <p:cNvSpPr/>
          <p:nvPr/>
        </p:nvSpPr>
        <p:spPr>
          <a:xfrm>
            <a:off x="81303" y="828981"/>
            <a:ext cx="7053970" cy="1338562"/>
          </a:xfrm>
          <a:prstGeom prst="roundRect">
            <a:avLst>
              <a:gd name="adj" fmla="val 11164"/>
            </a:avLst>
          </a:prstGeom>
          <a:solidFill>
            <a:srgbClr val="FFFFCC"/>
          </a:solidFill>
        </p:spPr>
        <p:style>
          <a:lnRef idx="2">
            <a:schemeClr val="accent6"/>
          </a:lnRef>
          <a:fillRef idx="1">
            <a:schemeClr val="lt1"/>
          </a:fillRef>
          <a:effectRef idx="0">
            <a:schemeClr val="accent6"/>
          </a:effectRef>
          <a:fontRef idx="minor">
            <a:schemeClr val="dk1"/>
          </a:fontRef>
        </p:style>
        <p:txBody>
          <a:bodyPr rtlCol="0" anchor="ctr"/>
          <a:lstStyle/>
          <a:p>
            <a:pPr>
              <a:lnSpc>
                <a:spcPct val="200000"/>
              </a:lnSpc>
            </a:pPr>
            <a:endParaRPr lang="en-US" altLang="ja-JP" sz="1400" dirty="0">
              <a:solidFill>
                <a:schemeClr val="tx1"/>
              </a:solidFill>
              <a:latin typeface="HG丸ｺﾞｼｯｸM-PRO" pitchFamily="50" charset="-128"/>
              <a:ea typeface="HG丸ｺﾞｼｯｸM-PRO" pitchFamily="50" charset="-128"/>
            </a:endParaRPr>
          </a:p>
        </p:txBody>
      </p:sp>
      <p:sp>
        <p:nvSpPr>
          <p:cNvPr id="8" name="テキスト ボックス 7"/>
          <p:cNvSpPr txBox="1"/>
          <p:nvPr/>
        </p:nvSpPr>
        <p:spPr>
          <a:xfrm>
            <a:off x="225319" y="828981"/>
            <a:ext cx="2664296" cy="400110"/>
          </a:xfrm>
          <a:prstGeom prst="rect">
            <a:avLst/>
          </a:prstGeom>
          <a:noFill/>
        </p:spPr>
        <p:txBody>
          <a:bodyPr wrap="square" rtlCol="0">
            <a:spAutoFit/>
          </a:bodyPr>
          <a:lstStyle/>
          <a:p>
            <a:r>
              <a:rPr lang="ja-JP" altLang="en-US" sz="2000" b="1" dirty="0">
                <a:solidFill>
                  <a:srgbClr val="C00000"/>
                </a:solidFill>
                <a:latin typeface="HG丸ｺﾞｼｯｸM-PRO" pitchFamily="50" charset="-128"/>
                <a:ea typeface="HG丸ｺﾞｼｯｸM-PRO" pitchFamily="50" charset="-128"/>
              </a:rPr>
              <a:t>あいサポーターとは</a:t>
            </a:r>
          </a:p>
        </p:txBody>
      </p:sp>
      <p:sp>
        <p:nvSpPr>
          <p:cNvPr id="9" name="テキスト ボックス 8"/>
          <p:cNvSpPr txBox="1"/>
          <p:nvPr/>
        </p:nvSpPr>
        <p:spPr>
          <a:xfrm>
            <a:off x="136031" y="1151880"/>
            <a:ext cx="6984776" cy="1015663"/>
          </a:xfrm>
          <a:prstGeom prst="rect">
            <a:avLst/>
          </a:prstGeom>
          <a:noFill/>
        </p:spPr>
        <p:txBody>
          <a:bodyPr wrap="square" rtlCol="0">
            <a:spAutoFit/>
          </a:bodyPr>
          <a:lstStyle/>
          <a:p>
            <a:pPr>
              <a:lnSpc>
                <a:spcPts val="1800"/>
              </a:lnSpc>
            </a:pPr>
            <a:r>
              <a:rPr lang="ja-JP" altLang="en-US" sz="1400" dirty="0">
                <a:latin typeface="HG丸ｺﾞｼｯｸM-PRO" pitchFamily="50" charset="-128"/>
                <a:ea typeface="HG丸ｺﾞｼｯｸM-PRO" pitchFamily="50" charset="-128"/>
              </a:rPr>
              <a:t>　多様な障がいの特性、障がいのある方が困っていること、障がいのある方への必要な配慮などを理解して、日常生活において障がいのある方が困っているときなどに、ちょっとした手助けをする意欲がある方であれば誰でもなることができます。（特別な技術の習得は不要です。）</a:t>
            </a:r>
            <a:endParaRPr kumimoji="1" lang="ja-JP" altLang="en-US" sz="1400" dirty="0"/>
          </a:p>
        </p:txBody>
      </p:sp>
      <p:sp>
        <p:nvSpPr>
          <p:cNvPr id="14" name="角丸四角形 13"/>
          <p:cNvSpPr/>
          <p:nvPr/>
        </p:nvSpPr>
        <p:spPr>
          <a:xfrm>
            <a:off x="72058" y="2241785"/>
            <a:ext cx="7053970" cy="1800227"/>
          </a:xfrm>
          <a:prstGeom prst="roundRect">
            <a:avLst>
              <a:gd name="adj" fmla="val 11164"/>
            </a:avLst>
          </a:prstGeom>
          <a:solidFill>
            <a:srgbClr val="FFFFCC"/>
          </a:solidFill>
        </p:spPr>
        <p:style>
          <a:lnRef idx="2">
            <a:schemeClr val="accent6"/>
          </a:lnRef>
          <a:fillRef idx="1">
            <a:schemeClr val="lt1"/>
          </a:fillRef>
          <a:effectRef idx="0">
            <a:schemeClr val="accent6"/>
          </a:effectRef>
          <a:fontRef idx="minor">
            <a:schemeClr val="dk1"/>
          </a:fontRef>
        </p:style>
        <p:txBody>
          <a:bodyPr rtlCol="0" anchor="ctr"/>
          <a:lstStyle/>
          <a:p>
            <a:pPr>
              <a:lnSpc>
                <a:spcPct val="200000"/>
              </a:lnSpc>
            </a:pPr>
            <a:endParaRPr lang="en-US" altLang="ja-JP" sz="1400" dirty="0">
              <a:solidFill>
                <a:schemeClr val="tx1"/>
              </a:solidFill>
              <a:latin typeface="HG丸ｺﾞｼｯｸM-PRO" pitchFamily="50" charset="-128"/>
              <a:ea typeface="HG丸ｺﾞｼｯｸM-PRO" pitchFamily="50" charset="-128"/>
            </a:endParaRPr>
          </a:p>
        </p:txBody>
      </p:sp>
      <p:sp>
        <p:nvSpPr>
          <p:cNvPr id="15" name="テキスト ボックス 14"/>
          <p:cNvSpPr txBox="1"/>
          <p:nvPr/>
        </p:nvSpPr>
        <p:spPr>
          <a:xfrm>
            <a:off x="126786" y="2043358"/>
            <a:ext cx="3382969" cy="707886"/>
          </a:xfrm>
          <a:prstGeom prst="rect">
            <a:avLst/>
          </a:prstGeom>
          <a:noFill/>
        </p:spPr>
        <p:txBody>
          <a:bodyPr wrap="square" rtlCol="0">
            <a:spAutoFit/>
          </a:bodyPr>
          <a:lstStyle/>
          <a:p>
            <a:pPr>
              <a:lnSpc>
                <a:spcPct val="200000"/>
              </a:lnSpc>
            </a:pPr>
            <a:r>
              <a:rPr lang="ja-JP" altLang="en-US" sz="2000" b="1" dirty="0">
                <a:solidFill>
                  <a:srgbClr val="C00000"/>
                </a:solidFill>
                <a:latin typeface="HG丸ｺﾞｼｯｸM-PRO" pitchFamily="50" charset="-128"/>
                <a:ea typeface="HG丸ｺﾞｼｯｸM-PRO" pitchFamily="50" charset="-128"/>
              </a:rPr>
              <a:t>あいサポーターになるには</a:t>
            </a:r>
          </a:p>
        </p:txBody>
      </p:sp>
      <p:sp>
        <p:nvSpPr>
          <p:cNvPr id="16" name="テキスト ボックス 15"/>
          <p:cNvSpPr txBox="1"/>
          <p:nvPr/>
        </p:nvSpPr>
        <p:spPr>
          <a:xfrm>
            <a:off x="126786" y="2564685"/>
            <a:ext cx="6984776" cy="1477328"/>
          </a:xfrm>
          <a:prstGeom prst="rect">
            <a:avLst/>
          </a:prstGeom>
          <a:noFill/>
        </p:spPr>
        <p:txBody>
          <a:bodyPr wrap="square" rtlCol="0">
            <a:spAutoFit/>
          </a:bodyPr>
          <a:lstStyle/>
          <a:p>
            <a:pPr>
              <a:lnSpc>
                <a:spcPts val="1800"/>
              </a:lnSpc>
            </a:pPr>
            <a:r>
              <a:rPr lang="ja-JP" altLang="en-US" sz="1400" dirty="0">
                <a:latin typeface="HG丸ｺﾞｼｯｸM-PRO" pitchFamily="50" charset="-128"/>
                <a:ea typeface="HG丸ｺﾞｼｯｸM-PRO" pitchFamily="50" charset="-128"/>
              </a:rPr>
              <a:t>　下記のいずれかの方法であいサポーターになることができます。</a:t>
            </a:r>
            <a:endParaRPr lang="en-US" altLang="ja-JP" sz="1400" dirty="0">
              <a:latin typeface="HG丸ｺﾞｼｯｸM-PRO" pitchFamily="50" charset="-128"/>
              <a:ea typeface="HG丸ｺﾞｼｯｸM-PRO" pitchFamily="50" charset="-128"/>
            </a:endParaRPr>
          </a:p>
          <a:p>
            <a:pPr>
              <a:lnSpc>
                <a:spcPts val="1800"/>
              </a:lnSpc>
            </a:pPr>
            <a:r>
              <a:rPr lang="ja-JP" altLang="en-US" sz="1400" dirty="0">
                <a:latin typeface="HG丸ｺﾞｼｯｸM-PRO" pitchFamily="50" charset="-128"/>
                <a:ea typeface="HG丸ｺﾞｼｯｸM-PRO" pitchFamily="50" charset="-128"/>
              </a:rPr>
              <a:t>① 鳥取県社会福祉協議会や、各職場や地域・団体などが開催する「あいサポーター</a:t>
            </a:r>
            <a:endParaRPr lang="en-US" altLang="ja-JP" sz="1400" dirty="0">
              <a:latin typeface="HG丸ｺﾞｼｯｸM-PRO" pitchFamily="50" charset="-128"/>
              <a:ea typeface="HG丸ｺﾞｼｯｸM-PRO" pitchFamily="50" charset="-128"/>
            </a:endParaRPr>
          </a:p>
          <a:p>
            <a:pPr>
              <a:lnSpc>
                <a:spcPts val="1800"/>
              </a:lnSpc>
            </a:pPr>
            <a:r>
              <a:rPr lang="en-US" altLang="ja-JP" sz="1400" dirty="0">
                <a:latin typeface="HG丸ｺﾞｼｯｸM-PRO" pitchFamily="50" charset="-128"/>
                <a:ea typeface="HG丸ｺﾞｼｯｸM-PRO" pitchFamily="50" charset="-128"/>
              </a:rPr>
              <a:t> </a:t>
            </a:r>
            <a:r>
              <a:rPr lang="ja-JP" altLang="en-US" sz="1400" dirty="0">
                <a:latin typeface="HG丸ｺﾞｼｯｸM-PRO" pitchFamily="50" charset="-128"/>
                <a:ea typeface="HG丸ｺﾞｼｯｸM-PRO" pitchFamily="50" charset="-128"/>
              </a:rPr>
              <a:t>　研修」を受講する。</a:t>
            </a:r>
            <a:endParaRPr lang="en-US" altLang="ja-JP" sz="1400" dirty="0">
              <a:latin typeface="HG丸ｺﾞｼｯｸM-PRO" pitchFamily="50" charset="-128"/>
              <a:ea typeface="HG丸ｺﾞｼｯｸM-PRO" pitchFamily="50" charset="-128"/>
            </a:endParaRPr>
          </a:p>
          <a:p>
            <a:pPr>
              <a:lnSpc>
                <a:spcPts val="1800"/>
              </a:lnSpc>
            </a:pPr>
            <a:r>
              <a:rPr lang="ja-JP" altLang="en-US" sz="1400" dirty="0">
                <a:latin typeface="HG丸ｺﾞｼｯｸM-PRO" pitchFamily="50" charset="-128"/>
                <a:ea typeface="HG丸ｺﾞｼｯｸM-PRO" pitchFamily="50" charset="-128"/>
              </a:rPr>
              <a:t>② 個人でＤＶＤの視聴やハンドブックの閲覧等によりあいサポート運動についての</a:t>
            </a:r>
            <a:endParaRPr lang="en-US" altLang="ja-JP" sz="1400" dirty="0">
              <a:latin typeface="HG丸ｺﾞｼｯｸM-PRO" pitchFamily="50" charset="-128"/>
              <a:ea typeface="HG丸ｺﾞｼｯｸM-PRO" pitchFamily="50" charset="-128"/>
            </a:endParaRPr>
          </a:p>
          <a:p>
            <a:pPr>
              <a:lnSpc>
                <a:spcPts val="1800"/>
              </a:lnSpc>
            </a:pPr>
            <a:r>
              <a:rPr lang="en-US" altLang="ja-JP" sz="1400" dirty="0">
                <a:latin typeface="HG丸ｺﾞｼｯｸM-PRO" pitchFamily="50" charset="-128"/>
                <a:ea typeface="HG丸ｺﾞｼｯｸM-PRO" pitchFamily="50" charset="-128"/>
              </a:rPr>
              <a:t> </a:t>
            </a:r>
            <a:r>
              <a:rPr lang="ja-JP" altLang="en-US" sz="1400" dirty="0">
                <a:latin typeface="HG丸ｺﾞｼｯｸM-PRO" pitchFamily="50" charset="-128"/>
                <a:ea typeface="HG丸ｺﾞｼｯｸM-PRO" pitchFamily="50" charset="-128"/>
              </a:rPr>
              <a:t>　自主学習を行い、鳥取県社会福祉協議会へ</a:t>
            </a:r>
            <a:r>
              <a:rPr lang="en-US" altLang="ja-JP" sz="1400" dirty="0">
                <a:latin typeface="HG丸ｺﾞｼｯｸM-PRO" pitchFamily="50" charset="-128"/>
                <a:ea typeface="HG丸ｺﾞｼｯｸM-PRO" pitchFamily="50" charset="-128"/>
              </a:rPr>
              <a:t>『</a:t>
            </a:r>
            <a:r>
              <a:rPr lang="ja-JP" altLang="en-US" sz="1400" dirty="0">
                <a:latin typeface="HG丸ｺﾞｼｯｸM-PRO" pitchFamily="50" charset="-128"/>
                <a:ea typeface="HG丸ｺﾞｼｯｸM-PRO" pitchFamily="50" charset="-128"/>
              </a:rPr>
              <a:t>研修実施報告書</a:t>
            </a:r>
            <a:r>
              <a:rPr lang="en-US" altLang="ja-JP" sz="1400" dirty="0">
                <a:latin typeface="HG丸ｺﾞｼｯｸM-PRO" pitchFamily="50" charset="-128"/>
                <a:ea typeface="HG丸ｺﾞｼｯｸM-PRO" pitchFamily="50" charset="-128"/>
              </a:rPr>
              <a:t>』</a:t>
            </a:r>
            <a:r>
              <a:rPr lang="ja-JP" altLang="en-US" sz="1400" dirty="0" err="1">
                <a:latin typeface="HG丸ｺﾞｼｯｸM-PRO" pitchFamily="50" charset="-128"/>
                <a:ea typeface="HG丸ｺﾞｼｯｸM-PRO" pitchFamily="50" charset="-128"/>
              </a:rPr>
              <a:t>を提</a:t>
            </a:r>
            <a:r>
              <a:rPr lang="ja-JP" altLang="en-US" sz="1400" dirty="0">
                <a:latin typeface="HG丸ｺﾞｼｯｸM-PRO" pitchFamily="50" charset="-128"/>
                <a:ea typeface="HG丸ｺﾞｼｯｸM-PRO" pitchFamily="50" charset="-128"/>
              </a:rPr>
              <a:t>出する。</a:t>
            </a:r>
            <a:endParaRPr lang="en-US" altLang="ja-JP" sz="1400" dirty="0">
              <a:latin typeface="HG丸ｺﾞｼｯｸM-PRO" pitchFamily="50" charset="-128"/>
              <a:ea typeface="HG丸ｺﾞｼｯｸM-PRO" pitchFamily="50" charset="-128"/>
            </a:endParaRPr>
          </a:p>
          <a:p>
            <a:pPr>
              <a:lnSpc>
                <a:spcPts val="1800"/>
              </a:lnSpc>
            </a:pPr>
            <a:r>
              <a:rPr lang="ja-JP" altLang="en-US" sz="1400" dirty="0">
                <a:latin typeface="HG丸ｺﾞｼｯｸM-PRO" pitchFamily="50" charset="-128"/>
                <a:ea typeface="HG丸ｺﾞｼｯｸM-PRO" pitchFamily="50" charset="-128"/>
              </a:rPr>
              <a:t>◇ ①または②の取組実施後に「あいサポートバッジ」をお渡しします。</a:t>
            </a:r>
            <a:endParaRPr lang="en-US" altLang="ja-JP" sz="1400" dirty="0">
              <a:latin typeface="HG丸ｺﾞｼｯｸM-PRO" pitchFamily="50" charset="-128"/>
              <a:ea typeface="HG丸ｺﾞｼｯｸM-PRO" pitchFamily="50" charset="-128"/>
            </a:endParaRPr>
          </a:p>
        </p:txBody>
      </p:sp>
      <p:sp>
        <p:nvSpPr>
          <p:cNvPr id="17" name="角丸四角形 16"/>
          <p:cNvSpPr/>
          <p:nvPr/>
        </p:nvSpPr>
        <p:spPr>
          <a:xfrm>
            <a:off x="65949" y="4103140"/>
            <a:ext cx="7053970" cy="1825933"/>
          </a:xfrm>
          <a:prstGeom prst="roundRect">
            <a:avLst>
              <a:gd name="adj" fmla="val 11164"/>
            </a:avLst>
          </a:prstGeom>
          <a:solidFill>
            <a:srgbClr val="FFFFCC"/>
          </a:solidFill>
        </p:spPr>
        <p:style>
          <a:lnRef idx="2">
            <a:schemeClr val="accent6"/>
          </a:lnRef>
          <a:fillRef idx="1">
            <a:schemeClr val="lt1"/>
          </a:fillRef>
          <a:effectRef idx="0">
            <a:schemeClr val="accent6"/>
          </a:effectRef>
          <a:fontRef idx="minor">
            <a:schemeClr val="dk1"/>
          </a:fontRef>
        </p:style>
        <p:txBody>
          <a:bodyPr rtlCol="0" anchor="ctr"/>
          <a:lstStyle/>
          <a:p>
            <a:pPr>
              <a:lnSpc>
                <a:spcPct val="200000"/>
              </a:lnSpc>
            </a:pPr>
            <a:endParaRPr lang="en-US" altLang="ja-JP" sz="1400" dirty="0">
              <a:solidFill>
                <a:schemeClr val="tx1"/>
              </a:solidFill>
              <a:latin typeface="HG丸ｺﾞｼｯｸM-PRO" pitchFamily="50" charset="-128"/>
              <a:ea typeface="HG丸ｺﾞｼｯｸM-PRO" pitchFamily="50" charset="-128"/>
            </a:endParaRPr>
          </a:p>
        </p:txBody>
      </p:sp>
      <p:sp>
        <p:nvSpPr>
          <p:cNvPr id="21" name="テキスト ボックス 20"/>
          <p:cNvSpPr txBox="1"/>
          <p:nvPr/>
        </p:nvSpPr>
        <p:spPr>
          <a:xfrm>
            <a:off x="120677" y="4029362"/>
            <a:ext cx="4417606" cy="553998"/>
          </a:xfrm>
          <a:prstGeom prst="rect">
            <a:avLst/>
          </a:prstGeom>
          <a:noFill/>
        </p:spPr>
        <p:txBody>
          <a:bodyPr wrap="square" rtlCol="0">
            <a:spAutoFit/>
          </a:bodyPr>
          <a:lstStyle/>
          <a:p>
            <a:pPr>
              <a:lnSpc>
                <a:spcPct val="150000"/>
              </a:lnSpc>
            </a:pPr>
            <a:r>
              <a:rPr lang="ja-JP" altLang="en-US" sz="2000" b="1" dirty="0">
                <a:solidFill>
                  <a:srgbClr val="C00000"/>
                </a:solidFill>
                <a:latin typeface="HG丸ｺﾞｼｯｸM-PRO" pitchFamily="50" charset="-128"/>
                <a:ea typeface="HG丸ｺﾞｼｯｸM-PRO" pitchFamily="50" charset="-128"/>
              </a:rPr>
              <a:t>あいサポート企業・団体とは</a:t>
            </a:r>
            <a:endParaRPr lang="en-US" altLang="ja-JP" sz="2000" b="1" dirty="0">
              <a:solidFill>
                <a:srgbClr val="C00000"/>
              </a:solidFill>
              <a:latin typeface="HG丸ｺﾞｼｯｸM-PRO" pitchFamily="50" charset="-128"/>
              <a:ea typeface="HG丸ｺﾞｼｯｸM-PRO" pitchFamily="50" charset="-128"/>
            </a:endParaRPr>
          </a:p>
        </p:txBody>
      </p:sp>
      <p:sp>
        <p:nvSpPr>
          <p:cNvPr id="22" name="テキスト ボックス 21"/>
          <p:cNvSpPr txBox="1"/>
          <p:nvPr/>
        </p:nvSpPr>
        <p:spPr>
          <a:xfrm>
            <a:off x="115900" y="4451746"/>
            <a:ext cx="6984776" cy="1477328"/>
          </a:xfrm>
          <a:prstGeom prst="rect">
            <a:avLst/>
          </a:prstGeom>
          <a:noFill/>
        </p:spPr>
        <p:txBody>
          <a:bodyPr wrap="square" rtlCol="0">
            <a:spAutoFit/>
          </a:bodyPr>
          <a:lstStyle/>
          <a:p>
            <a:pPr>
              <a:lnSpc>
                <a:spcPts val="1800"/>
              </a:lnSpc>
            </a:pPr>
            <a:r>
              <a:rPr lang="ja-JP" altLang="en-US" sz="1400" dirty="0">
                <a:latin typeface="HG丸ｺﾞｼｯｸM-PRO" pitchFamily="50" charset="-128"/>
                <a:ea typeface="HG丸ｺﾞｼｯｸM-PRO" pitchFamily="50" charset="-128"/>
              </a:rPr>
              <a:t>　あいサポート運動推進のため、従業員等を対象にした「あいサポーター研修」を行うと共に、例えば次のような取組を行う企業・団体を「あいサポート企業（団体）」として認定しています。</a:t>
            </a:r>
            <a:endParaRPr lang="en-US" altLang="ja-JP" sz="1400" dirty="0">
              <a:latin typeface="HG丸ｺﾞｼｯｸM-PRO" pitchFamily="50" charset="-128"/>
              <a:ea typeface="HG丸ｺﾞｼｯｸM-PRO" pitchFamily="50" charset="-128"/>
            </a:endParaRPr>
          </a:p>
          <a:p>
            <a:pPr>
              <a:lnSpc>
                <a:spcPts val="1800"/>
              </a:lnSpc>
            </a:pPr>
            <a:r>
              <a:rPr lang="ja-JP" altLang="en-US" sz="1400" dirty="0">
                <a:latin typeface="HG丸ｺﾞｼｯｸM-PRO" pitchFamily="50" charset="-128"/>
                <a:ea typeface="HG丸ｺﾞｼｯｸM-PRO" pitchFamily="50" charset="-128"/>
              </a:rPr>
              <a:t>　■ 職員への「あいサポートバッジ」の着用の推奨 </a:t>
            </a:r>
            <a:endParaRPr lang="en-US" altLang="ja-JP" sz="1400" dirty="0">
              <a:latin typeface="HG丸ｺﾞｼｯｸM-PRO" pitchFamily="50" charset="-128"/>
              <a:ea typeface="HG丸ｺﾞｼｯｸM-PRO" pitchFamily="50" charset="-128"/>
            </a:endParaRPr>
          </a:p>
          <a:p>
            <a:pPr>
              <a:lnSpc>
                <a:spcPts val="1800"/>
              </a:lnSpc>
            </a:pPr>
            <a:r>
              <a:rPr lang="ja-JP" altLang="en-US" sz="1400" dirty="0">
                <a:latin typeface="HG丸ｺﾞｼｯｸM-PRO" pitchFamily="50" charset="-128"/>
                <a:ea typeface="HG丸ｺﾞｼｯｸM-PRO" pitchFamily="50" charset="-128"/>
              </a:rPr>
              <a:t>　■ 事業所・店舗・社用車等へのステッカーの貼りつけ、チラシ等の配布 　　など</a:t>
            </a:r>
            <a:endParaRPr lang="en-US" altLang="ja-JP" sz="1400" dirty="0">
              <a:latin typeface="HG丸ｺﾞｼｯｸM-PRO" pitchFamily="50" charset="-128"/>
              <a:ea typeface="HG丸ｺﾞｼｯｸM-PRO" pitchFamily="50" charset="-128"/>
            </a:endParaRPr>
          </a:p>
          <a:p>
            <a:pPr>
              <a:lnSpc>
                <a:spcPts val="1800"/>
              </a:lnSpc>
            </a:pPr>
            <a:r>
              <a:rPr lang="ja-JP" altLang="en-US" sz="1400" dirty="0">
                <a:latin typeface="HG丸ｺﾞｼｯｸM-PRO" pitchFamily="50" charset="-128"/>
                <a:ea typeface="HG丸ｺﾞｼｯｸM-PRO" pitchFamily="50" charset="-128"/>
              </a:rPr>
              <a:t>研修実施後に、</a:t>
            </a:r>
            <a:r>
              <a:rPr lang="en-US" altLang="ja-JP" sz="1400" dirty="0">
                <a:latin typeface="HG丸ｺﾞｼｯｸM-PRO" pitchFamily="50" charset="-128"/>
                <a:ea typeface="HG丸ｺﾞｼｯｸM-PRO" pitchFamily="50" charset="-128"/>
              </a:rPr>
              <a:t>『</a:t>
            </a:r>
            <a:r>
              <a:rPr lang="ja-JP" altLang="en-US" sz="1400" dirty="0">
                <a:latin typeface="HG丸ｺﾞｼｯｸM-PRO" pitchFamily="50" charset="-128"/>
                <a:ea typeface="HG丸ｺﾞｼｯｸM-PRO" pitchFamily="50" charset="-128"/>
              </a:rPr>
              <a:t>あいサポート企業・団体認定申請書</a:t>
            </a:r>
            <a:r>
              <a:rPr lang="en-US" altLang="ja-JP" sz="1400" dirty="0">
                <a:latin typeface="HG丸ｺﾞｼｯｸM-PRO" pitchFamily="50" charset="-128"/>
                <a:ea typeface="HG丸ｺﾞｼｯｸM-PRO" pitchFamily="50" charset="-128"/>
              </a:rPr>
              <a:t>』</a:t>
            </a:r>
            <a:r>
              <a:rPr lang="ja-JP" altLang="en-US" sz="1400" dirty="0" err="1">
                <a:latin typeface="HG丸ｺﾞｼｯｸM-PRO" pitchFamily="50" charset="-128"/>
                <a:ea typeface="HG丸ｺﾞｼｯｸM-PRO" pitchFamily="50" charset="-128"/>
              </a:rPr>
              <a:t>をご提</a:t>
            </a:r>
            <a:r>
              <a:rPr lang="ja-JP" altLang="en-US" sz="1400" dirty="0">
                <a:latin typeface="HG丸ｺﾞｼｯｸM-PRO" pitchFamily="50" charset="-128"/>
                <a:ea typeface="HG丸ｺﾞｼｯｸM-PRO" pitchFamily="50" charset="-128"/>
              </a:rPr>
              <a:t>出ください。</a:t>
            </a:r>
          </a:p>
        </p:txBody>
      </p:sp>
      <p:sp>
        <p:nvSpPr>
          <p:cNvPr id="23" name="テキスト ボックス 22"/>
          <p:cNvSpPr txBox="1"/>
          <p:nvPr/>
        </p:nvSpPr>
        <p:spPr>
          <a:xfrm>
            <a:off x="56767" y="6059033"/>
            <a:ext cx="7045612" cy="553998"/>
          </a:xfrm>
          <a:prstGeom prst="rect">
            <a:avLst/>
          </a:prstGeom>
          <a:noFill/>
        </p:spPr>
        <p:txBody>
          <a:bodyPr wrap="square" rtlCol="0">
            <a:spAutoFit/>
          </a:bodyPr>
          <a:lstStyle/>
          <a:p>
            <a:pPr>
              <a:lnSpc>
                <a:spcPts val="1800"/>
              </a:lnSpc>
            </a:pPr>
            <a:r>
              <a:rPr lang="ja-JP" altLang="en-US" sz="1500" dirty="0">
                <a:latin typeface="HG丸ｺﾞｼｯｸM-PRO" pitchFamily="50" charset="-128"/>
                <a:ea typeface="HG丸ｺﾞｼｯｸM-PRO" pitchFamily="50" charset="-128"/>
              </a:rPr>
              <a:t>　・あいサポート運動に関する研修資料</a:t>
            </a:r>
            <a:endParaRPr lang="en-US" altLang="ja-JP" sz="1500" dirty="0">
              <a:latin typeface="HG丸ｺﾞｼｯｸM-PRO" pitchFamily="50" charset="-128"/>
              <a:ea typeface="HG丸ｺﾞｼｯｸM-PRO" pitchFamily="50" charset="-128"/>
            </a:endParaRPr>
          </a:p>
          <a:p>
            <a:pPr>
              <a:lnSpc>
                <a:spcPts val="1800"/>
              </a:lnSpc>
            </a:pPr>
            <a:r>
              <a:rPr lang="ja-JP" altLang="en-US" sz="1500" dirty="0">
                <a:latin typeface="HG丸ｺﾞｼｯｸM-PRO" pitchFamily="50" charset="-128"/>
                <a:ea typeface="HG丸ｺﾞｼｯｸM-PRO" pitchFamily="50" charset="-128"/>
              </a:rPr>
              <a:t>　・各種報告書や申請書の様式　などは、鳥取県ホームページをご覧ください。</a:t>
            </a:r>
          </a:p>
        </p:txBody>
      </p:sp>
      <p:pic>
        <p:nvPicPr>
          <p:cNvPr id="3074" name="Picture 2" descr="C:\Users\yamamotoayano\Desktop\チラシ等作成時に使える画像\検索窓.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05488" y="6637191"/>
            <a:ext cx="1800200" cy="428107"/>
          </a:xfrm>
          <a:prstGeom prst="rect">
            <a:avLst/>
          </a:prstGeom>
          <a:noFill/>
          <a:extLst>
            <a:ext uri="{909E8E84-426E-40DD-AFC4-6F175D3DCCD1}">
              <a14:hiddenFill xmlns:a14="http://schemas.microsoft.com/office/drawing/2010/main">
                <a:solidFill>
                  <a:srgbClr val="FFFFFF"/>
                </a:solidFill>
              </a14:hiddenFill>
            </a:ext>
          </a:extLst>
        </p:spPr>
      </p:pic>
      <p:sp>
        <p:nvSpPr>
          <p:cNvPr id="24" name="テキスト ボックス 23"/>
          <p:cNvSpPr txBox="1"/>
          <p:nvPr/>
        </p:nvSpPr>
        <p:spPr>
          <a:xfrm>
            <a:off x="282910" y="6592035"/>
            <a:ext cx="4495440" cy="323165"/>
          </a:xfrm>
          <a:prstGeom prst="rect">
            <a:avLst/>
          </a:prstGeom>
          <a:noFill/>
        </p:spPr>
        <p:txBody>
          <a:bodyPr wrap="square" rtlCol="0">
            <a:spAutoFit/>
          </a:bodyPr>
          <a:lstStyle/>
          <a:p>
            <a:pPr>
              <a:lnSpc>
                <a:spcPts val="1800"/>
              </a:lnSpc>
            </a:pPr>
            <a:r>
              <a:rPr lang="ja-JP" altLang="en-US" sz="1400" dirty="0">
                <a:solidFill>
                  <a:srgbClr val="0000CC"/>
                </a:solidFill>
                <a:latin typeface="HG丸ｺﾞｼｯｸM-PRO" pitchFamily="50" charset="-128"/>
                <a:ea typeface="HG丸ｺﾞｼｯｸM-PRO" pitchFamily="50" charset="-128"/>
              </a:rPr>
              <a:t>　</a:t>
            </a:r>
            <a:r>
              <a:rPr lang="en-US" altLang="ja-JP" sz="1400" dirty="0">
                <a:solidFill>
                  <a:srgbClr val="0000CC"/>
                </a:solidFill>
                <a:latin typeface="HG丸ｺﾞｼｯｸM-PRO" pitchFamily="50" charset="-128"/>
                <a:ea typeface="HG丸ｺﾞｼｯｸM-PRO" pitchFamily="50" charset="-128"/>
              </a:rPr>
              <a:t>https://www.pref.tottori.lg.jp/shougaifukushi/</a:t>
            </a:r>
            <a:endParaRPr lang="ja-JP" altLang="en-US" sz="1400" dirty="0">
              <a:solidFill>
                <a:srgbClr val="0000CC"/>
              </a:solidFill>
              <a:latin typeface="HG丸ｺﾞｼｯｸM-PRO" pitchFamily="50" charset="-128"/>
              <a:ea typeface="HG丸ｺﾞｼｯｸM-PRO" pitchFamily="50" charset="-128"/>
            </a:endParaRPr>
          </a:p>
        </p:txBody>
      </p:sp>
      <p:sp>
        <p:nvSpPr>
          <p:cNvPr id="25" name="テキスト ボックス 24"/>
          <p:cNvSpPr txBox="1"/>
          <p:nvPr/>
        </p:nvSpPr>
        <p:spPr>
          <a:xfrm>
            <a:off x="4680570" y="6598880"/>
            <a:ext cx="1447060" cy="295787"/>
          </a:xfrm>
          <a:prstGeom prst="rect">
            <a:avLst/>
          </a:prstGeom>
          <a:noFill/>
        </p:spPr>
        <p:txBody>
          <a:bodyPr wrap="square" rtlCol="0">
            <a:spAutoFit/>
          </a:bodyPr>
          <a:lstStyle/>
          <a:p>
            <a:pPr>
              <a:lnSpc>
                <a:spcPts val="1800"/>
              </a:lnSpc>
            </a:pPr>
            <a:r>
              <a:rPr lang="ja-JP" altLang="en-US" sz="1300" dirty="0">
                <a:latin typeface="HG丸ｺﾞｼｯｸM-PRO" pitchFamily="50" charset="-128"/>
                <a:ea typeface="HG丸ｺﾞｼｯｸM-PRO" pitchFamily="50" charset="-128"/>
              </a:rPr>
              <a:t>　あいサポート</a:t>
            </a:r>
          </a:p>
        </p:txBody>
      </p:sp>
      <p:sp>
        <p:nvSpPr>
          <p:cNvPr id="27" name="正方形/長方形 26"/>
          <p:cNvSpPr/>
          <p:nvPr/>
        </p:nvSpPr>
        <p:spPr>
          <a:xfrm>
            <a:off x="-20877" y="9074660"/>
            <a:ext cx="7221777" cy="100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4256" tIns="47128" rIns="94256" bIns="47128" spcCol="0" rtlCol="0" anchor="ctr"/>
          <a:lstStyle/>
          <a:p>
            <a:r>
              <a:rPr lang="en-US" altLang="ja-JP" sz="1400" dirty="0">
                <a:solidFill>
                  <a:schemeClr val="tx1"/>
                </a:solidFill>
                <a:latin typeface="HG丸ｺﾞｼｯｸM-PRO" pitchFamily="50" charset="-128"/>
                <a:ea typeface="HG丸ｺﾞｼｯｸM-PRO" pitchFamily="50" charset="-128"/>
              </a:rPr>
              <a:t>【</a:t>
            </a:r>
            <a:r>
              <a:rPr lang="ja-JP" altLang="en-US" sz="1400" dirty="0">
                <a:solidFill>
                  <a:schemeClr val="tx1"/>
                </a:solidFill>
                <a:latin typeface="HG丸ｺﾞｼｯｸM-PRO" pitchFamily="50" charset="-128"/>
                <a:ea typeface="HG丸ｺﾞｼｯｸM-PRO" pitchFamily="50" charset="-128"/>
              </a:rPr>
              <a:t>お問い合わせ</a:t>
            </a:r>
            <a:r>
              <a:rPr lang="en-US" altLang="ja-JP" sz="1400" dirty="0">
                <a:solidFill>
                  <a:schemeClr val="tx1"/>
                </a:solidFill>
                <a:latin typeface="HG丸ｺﾞｼｯｸM-PRO" pitchFamily="50" charset="-128"/>
                <a:ea typeface="HG丸ｺﾞｼｯｸM-PRO" pitchFamily="50" charset="-128"/>
              </a:rPr>
              <a:t>】</a:t>
            </a:r>
            <a:endParaRPr lang="en-US" altLang="zh-TW" sz="1400" dirty="0">
              <a:solidFill>
                <a:schemeClr val="tx1"/>
              </a:solidFill>
              <a:latin typeface="HG丸ｺﾞｼｯｸM-PRO" pitchFamily="50" charset="-128"/>
              <a:ea typeface="HG丸ｺﾞｼｯｸM-PRO" pitchFamily="50" charset="-128"/>
            </a:endParaRPr>
          </a:p>
          <a:p>
            <a:r>
              <a:rPr lang="zh-TW" altLang="en-US" sz="1600" dirty="0">
                <a:solidFill>
                  <a:schemeClr val="tx1"/>
                </a:solidFill>
                <a:latin typeface="HGPｺﾞｼｯｸE" pitchFamily="50" charset="-128"/>
                <a:ea typeface="HGPｺﾞｼｯｸE" pitchFamily="50" charset="-128"/>
              </a:rPr>
              <a:t>鳥取県社会福祉協議会　福祉</a:t>
            </a:r>
            <a:r>
              <a:rPr lang="ja-JP" altLang="en-US" sz="1600" dirty="0">
                <a:solidFill>
                  <a:schemeClr val="tx1"/>
                </a:solidFill>
                <a:latin typeface="HGPｺﾞｼｯｸE" pitchFamily="50" charset="-128"/>
                <a:ea typeface="HGPｺﾞｼｯｸE" pitchFamily="50" charset="-128"/>
              </a:rPr>
              <a:t>振興</a:t>
            </a:r>
            <a:r>
              <a:rPr lang="zh-TW" altLang="en-US" sz="1600" dirty="0">
                <a:solidFill>
                  <a:schemeClr val="tx1"/>
                </a:solidFill>
                <a:latin typeface="HGPｺﾞｼｯｸE" pitchFamily="50" charset="-128"/>
                <a:ea typeface="HGPｺﾞｼｯｸE" pitchFamily="50" charset="-128"/>
              </a:rPr>
              <a:t>部</a:t>
            </a:r>
            <a:endParaRPr lang="en-US" altLang="ja-JP" sz="1600" dirty="0">
              <a:solidFill>
                <a:schemeClr val="tx1"/>
              </a:solidFill>
              <a:latin typeface="HGPｺﾞｼｯｸE" pitchFamily="50" charset="-128"/>
              <a:ea typeface="HGPｺﾞｼｯｸE" pitchFamily="50" charset="-128"/>
            </a:endParaRPr>
          </a:p>
          <a:p>
            <a:r>
              <a:rPr lang="ja-JP" altLang="en-US" sz="1200" dirty="0">
                <a:solidFill>
                  <a:schemeClr val="tx1"/>
                </a:solidFill>
                <a:latin typeface="HG丸ｺﾞｼｯｸM-PRO" pitchFamily="50" charset="-128"/>
                <a:ea typeface="HG丸ｺﾞｼｯｸM-PRO" pitchFamily="50" charset="-128"/>
              </a:rPr>
              <a:t>〒</a:t>
            </a:r>
            <a:r>
              <a:rPr lang="en-US" altLang="ja-JP" sz="1200" dirty="0">
                <a:solidFill>
                  <a:schemeClr val="tx1"/>
                </a:solidFill>
                <a:latin typeface="HG丸ｺﾞｼｯｸM-PRO" pitchFamily="50" charset="-128"/>
                <a:ea typeface="HG丸ｺﾞｼｯｸM-PRO" pitchFamily="50" charset="-128"/>
              </a:rPr>
              <a:t>689</a:t>
            </a:r>
            <a:r>
              <a:rPr lang="ja-JP" altLang="en-US" sz="1200" dirty="0">
                <a:solidFill>
                  <a:schemeClr val="tx1"/>
                </a:solidFill>
                <a:latin typeface="HG丸ｺﾞｼｯｸM-PRO" pitchFamily="50" charset="-128"/>
                <a:ea typeface="HG丸ｺﾞｼｯｸM-PRO" pitchFamily="50" charset="-128"/>
              </a:rPr>
              <a:t>－</a:t>
            </a:r>
            <a:r>
              <a:rPr lang="en-US" altLang="ja-JP" sz="1200" dirty="0">
                <a:solidFill>
                  <a:schemeClr val="tx1"/>
                </a:solidFill>
                <a:latin typeface="HG丸ｺﾞｼｯｸM-PRO" pitchFamily="50" charset="-128"/>
                <a:ea typeface="HG丸ｺﾞｼｯｸM-PRO" pitchFamily="50" charset="-128"/>
              </a:rPr>
              <a:t>0201</a:t>
            </a:r>
            <a:r>
              <a:rPr lang="ja-JP" altLang="en-US" sz="1200" dirty="0">
                <a:solidFill>
                  <a:schemeClr val="tx1"/>
                </a:solidFill>
                <a:latin typeface="HG丸ｺﾞｼｯｸM-PRO" pitchFamily="50" charset="-128"/>
                <a:ea typeface="HG丸ｺﾞｼｯｸM-PRO" pitchFamily="50" charset="-128"/>
              </a:rPr>
              <a:t>　　鳥取市伏野</a:t>
            </a:r>
            <a:r>
              <a:rPr lang="en-US" altLang="ja-JP" sz="1200" dirty="0">
                <a:solidFill>
                  <a:schemeClr val="tx1"/>
                </a:solidFill>
                <a:latin typeface="HG丸ｺﾞｼｯｸM-PRO" pitchFamily="50" charset="-128"/>
                <a:ea typeface="HG丸ｺﾞｼｯｸM-PRO" pitchFamily="50" charset="-128"/>
              </a:rPr>
              <a:t>1729-5</a:t>
            </a:r>
            <a:r>
              <a:rPr lang="ja-JP" altLang="en-US" sz="1200" dirty="0">
                <a:solidFill>
                  <a:schemeClr val="tx1"/>
                </a:solidFill>
                <a:latin typeface="HG丸ｺﾞｼｯｸM-PRO" pitchFamily="50" charset="-128"/>
                <a:ea typeface="HG丸ｺﾞｼｯｸM-PRO" pitchFamily="50" charset="-128"/>
              </a:rPr>
              <a:t>　鳥取県立福祉人材研修センター</a:t>
            </a:r>
            <a:endParaRPr lang="en-US" altLang="ja-JP" sz="1200" dirty="0">
              <a:solidFill>
                <a:schemeClr val="tx1"/>
              </a:solidFill>
              <a:latin typeface="HG丸ｺﾞｼｯｸM-PRO" pitchFamily="50" charset="-128"/>
              <a:ea typeface="HG丸ｺﾞｼｯｸM-PRO" pitchFamily="50" charset="-128"/>
            </a:endParaRPr>
          </a:p>
          <a:p>
            <a:r>
              <a:rPr lang="ja-JP" altLang="en-US" sz="1800" dirty="0">
                <a:solidFill>
                  <a:schemeClr val="tx1"/>
                </a:solidFill>
                <a:latin typeface="HGPｺﾞｼｯｸE" pitchFamily="50" charset="-128"/>
                <a:ea typeface="HGPｺﾞｼｯｸE" pitchFamily="50" charset="-128"/>
              </a:rPr>
              <a:t>（電話）０８５７－５９－６３４４　　　（ファクシミリ）０８５７－５９－６３４０</a:t>
            </a:r>
            <a:r>
              <a:rPr lang="ja-JP" altLang="en-US" sz="1800" dirty="0">
                <a:latin typeface="HGPｺﾞｼｯｸE" pitchFamily="50" charset="-128"/>
                <a:ea typeface="HGPｺﾞｼｯｸE" pitchFamily="50" charset="-128"/>
              </a:rPr>
              <a:t>　</a:t>
            </a:r>
          </a:p>
        </p:txBody>
      </p:sp>
    </p:spTree>
    <p:extLst>
      <p:ext uri="{BB962C8B-B14F-4D97-AF65-F5344CB8AC3E}">
        <p14:creationId xmlns:p14="http://schemas.microsoft.com/office/powerpoint/2010/main" val="11442723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Wind in the Pines</Template>
  <TotalTime>3224</TotalTime>
  <Words>1188</Words>
  <Application>Microsoft Office PowerPoint</Application>
  <PresentationFormat>ユーザー設定</PresentationFormat>
  <Paragraphs>90</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メイリオ</vt:lpstr>
      <vt:lpstr>Arial</vt:lpstr>
      <vt:lpstr>Calibri</vt:lpstr>
      <vt:lpstr>HGPｺﾞｼｯｸE</vt:lpstr>
      <vt:lpstr>HGP創英角ﾎﾟｯﾌﾟ体</vt:lpstr>
      <vt:lpstr>HG丸ｺﾞｼｯｸM-PRO</vt:lpstr>
      <vt:lpstr>Office ​​テーマ</vt:lpstr>
      <vt:lpstr>PowerPoint プレゼンテーション</vt:lpstr>
      <vt:lpstr>PowerPoint プレゼンテーション</vt:lpstr>
    </vt:vector>
  </TitlesOfParts>
  <Company>FJ-USER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濱津 美奈子</cp:lastModifiedBy>
  <cp:revision>284</cp:revision>
  <cp:lastPrinted>2025-04-21T02:07:19Z</cp:lastPrinted>
  <dcterms:created xsi:type="dcterms:W3CDTF">2013-03-23T13:17:41Z</dcterms:created>
  <dcterms:modified xsi:type="dcterms:W3CDTF">2026-03-23T05:11:06Z</dcterms:modified>
</cp:coreProperties>
</file>