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56" d="100"/>
          <a:sy n="56" d="100"/>
        </p:scale>
        <p:origin x="21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4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9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0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9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1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9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30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51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5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0D68-982C-4E82-B094-8DBD351971A6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A60B6-7AC5-4211-BCB0-7838C40235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55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7228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補助金申請から実績報告、仕入控除税額等のフローチャート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補助対象経費に消費税等の額（仕入控除税額）を含めて申請することができる補助事業の場合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5896" y="926022"/>
            <a:ext cx="2504674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一般課税事業者のかた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メモ 9"/>
          <p:cNvSpPr/>
          <p:nvPr/>
        </p:nvSpPr>
        <p:spPr>
          <a:xfrm>
            <a:off x="542366" y="1965054"/>
            <a:ext cx="2548226" cy="696679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補助金交付申請書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補助金等申請額　</a:t>
            </a:r>
            <a:r>
              <a:rPr lang="en-US" altLang="ja-JP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1,000,000 </a:t>
            </a:r>
            <a:r>
              <a:rPr lang="ja-JP" altLang="en-US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552256" y="2038030"/>
            <a:ext cx="985858" cy="253164"/>
          </a:xfrm>
          <a:prstGeom prst="wedgeRoundRectCallout">
            <a:avLst>
              <a:gd name="adj1" fmla="val -36889"/>
              <a:gd name="adj2" fmla="val 874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税抜で申請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0557" y="1252963"/>
            <a:ext cx="6624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原則、補助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対象経費から消費税等の額を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除いて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申請してください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ただし、申請時点で、補助対象経費のうち消費税等の額が不明な場合は、消費税額等を含めて申請することができます。（税込で申請できる場合等については、お問い合わせください）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3559286" y="4205583"/>
            <a:ext cx="2839285" cy="228858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仕入控除税額報告書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　補助金確定額及び補助対象経費の額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確定額　　　　　　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1,000,000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補助対象経費の額　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</a:t>
            </a:r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00,000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　実績報告控除税額　　 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50,000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33350" indent="-133350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　消費税及び地方消費税の申告により確定した仕入控除税額　　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 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××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33350" indent="-133350"/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33350" indent="-133350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　補助金返還相当額（</a:t>
            </a:r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－</a:t>
            </a:r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＞０の場合）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133350" indent="-133350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 　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○○円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5885844" y="6341616"/>
            <a:ext cx="900958" cy="338202"/>
          </a:xfrm>
          <a:prstGeom prst="wedgeRoundRectCallout">
            <a:avLst>
              <a:gd name="adj1" fmla="val -59789"/>
              <a:gd name="adj2" fmla="val -4204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この金額を県へ返還</a:t>
            </a:r>
          </a:p>
        </p:txBody>
      </p:sp>
      <p:sp>
        <p:nvSpPr>
          <p:cNvPr id="23" name="メモ 22"/>
          <p:cNvSpPr/>
          <p:nvPr/>
        </p:nvSpPr>
        <p:spPr>
          <a:xfrm>
            <a:off x="2233376" y="3274840"/>
            <a:ext cx="2548226" cy="68423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補助金実績報告書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補助金等実績額　</a:t>
            </a:r>
            <a:r>
              <a:rPr lang="en-US" altLang="ja-JP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1,000,000 </a:t>
            </a:r>
            <a:r>
              <a:rPr lang="ja-JP" altLang="en-US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4243266" y="3364041"/>
            <a:ext cx="985858" cy="267345"/>
          </a:xfrm>
          <a:prstGeom prst="wedgeRoundRectCallout">
            <a:avLst>
              <a:gd name="adj1" fmla="val -36651"/>
              <a:gd name="adj2" fmla="val 8320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税抜で報告</a:t>
            </a:r>
          </a:p>
        </p:txBody>
      </p:sp>
      <p:sp>
        <p:nvSpPr>
          <p:cNvPr id="39" name="下矢印 38"/>
          <p:cNvSpPr/>
          <p:nvPr/>
        </p:nvSpPr>
        <p:spPr>
          <a:xfrm>
            <a:off x="175896" y="2592768"/>
            <a:ext cx="209528" cy="197114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067324" y="83610"/>
            <a:ext cx="67536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0557" y="2819934"/>
            <a:ext cx="67286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実績報告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対象経費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から消費税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額（仕入控除税額）を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除いて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実績報告を提出してください（仕入控除税額を含めて報告することはできません）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5896" y="6954815"/>
            <a:ext cx="2504674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それ以外の事業者</a:t>
            </a:r>
            <a:r>
              <a:rPr lang="en-US" altLang="ja-JP" sz="1200" baseline="5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</a:p>
        </p:txBody>
      </p:sp>
      <p:sp>
        <p:nvSpPr>
          <p:cNvPr id="49" name="メモ 48"/>
          <p:cNvSpPr/>
          <p:nvPr/>
        </p:nvSpPr>
        <p:spPr>
          <a:xfrm>
            <a:off x="304372" y="8331039"/>
            <a:ext cx="2548226" cy="696679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補助金交付申請書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補助金等申請額　</a:t>
            </a:r>
            <a:r>
              <a:rPr lang="en-US" altLang="ja-JP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1,100,000 </a:t>
            </a:r>
            <a:r>
              <a:rPr lang="ja-JP" altLang="en-US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2314262" y="8404015"/>
            <a:ext cx="985858" cy="253164"/>
          </a:xfrm>
          <a:prstGeom prst="wedgeRoundRectCallout">
            <a:avLst>
              <a:gd name="adj1" fmla="val -36889"/>
              <a:gd name="adj2" fmla="val 874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税込で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00558" y="7679767"/>
            <a:ext cx="3435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66700" indent="-266700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対象経費から消費税等の額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含めて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申請してください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メモ 51"/>
          <p:cNvSpPr/>
          <p:nvPr/>
        </p:nvSpPr>
        <p:spPr>
          <a:xfrm>
            <a:off x="3833504" y="8331039"/>
            <a:ext cx="2548226" cy="684232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補助金実績報告書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補助金等実績額　</a:t>
            </a:r>
            <a:r>
              <a:rPr lang="en-US" altLang="ja-JP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1,100,000 </a:t>
            </a:r>
            <a:r>
              <a:rPr lang="ja-JP" altLang="en-US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5843394" y="8407714"/>
            <a:ext cx="985858" cy="267345"/>
          </a:xfrm>
          <a:prstGeom prst="wedgeRoundRectCallout">
            <a:avLst>
              <a:gd name="adj1" fmla="val -36651"/>
              <a:gd name="adj2" fmla="val 8320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税込で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693250" y="7667841"/>
            <a:ext cx="29818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4375" indent="-714375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実績報告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対象経費から消費税等の額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含めて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実績報告を提出してください。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メモ 23"/>
          <p:cNvSpPr/>
          <p:nvPr/>
        </p:nvSpPr>
        <p:spPr>
          <a:xfrm>
            <a:off x="3833504" y="1965054"/>
            <a:ext cx="2548226" cy="696679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補助金交付申請書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en-US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…</a:t>
            </a:r>
          </a:p>
          <a:p>
            <a:pPr algn="ctr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補助金等申請額　</a:t>
            </a:r>
            <a:r>
              <a:rPr lang="en-US" altLang="ja-JP" sz="10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1,100,000 </a:t>
            </a:r>
            <a:r>
              <a:rPr lang="ja-JP" altLang="en-US" sz="10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円</a:t>
            </a:r>
            <a:endParaRPr lang="en-US" altLang="ja-JP" sz="1000" b="1" u="sng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5843394" y="2038030"/>
            <a:ext cx="985858" cy="253164"/>
          </a:xfrm>
          <a:prstGeom prst="wedgeRoundRectCallout">
            <a:avLst>
              <a:gd name="adj1" fmla="val -36889"/>
              <a:gd name="adj2" fmla="val 874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税込で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31991" y="2179428"/>
            <a:ext cx="413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0556" y="4177250"/>
            <a:ext cx="2980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必要に応じて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仕入控除税額報告書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申告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を行った後、</a:t>
            </a:r>
            <a:r>
              <a:rPr lang="ja-JP" altLang="en-US" sz="9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仕入控除税額が実績報告時の仕入控除税額を超えた場合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は、報告書を提出し、補助金返還を行わなければなりません。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/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すべての事業者が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提出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する必要はありませんが、確定申告後に必ず確認し、上記に当てはまる方は必ず提出する必要があります。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0556" y="4104688"/>
            <a:ext cx="6728696" cy="26281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>
            <a:off x="175896" y="3849047"/>
            <a:ext cx="209528" cy="197114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081403" y="6838853"/>
            <a:ext cx="373184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それ以外の事業者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免税事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、○簡易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課税事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業者、○特定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収入割合が５％を超えている公益法人等（消費税法別表第三に掲げる法人、同法第２条第７項に規定する人格のない社団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等）、○地方公共</a:t>
            </a:r>
            <a:r>
              <a:rPr lang="ja-JP" altLang="en-US" sz="800" smtClean="0">
                <a:latin typeface="Meiryo UI" panose="020B0604030504040204" pitchFamily="50" charset="-128"/>
                <a:ea typeface="Meiryo UI" panose="020B0604030504040204" pitchFamily="50" charset="-128"/>
              </a:rPr>
              <a:t>団体（特別会計で、特定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収入割合</a:t>
            </a:r>
            <a:r>
              <a:rPr lang="ja-JP" altLang="en-US" sz="800" smtClean="0">
                <a:latin typeface="Meiryo UI" panose="020B0604030504040204" pitchFamily="50" charset="-128"/>
                <a:ea typeface="Meiryo UI" panose="020B0604030504040204" pitchFamily="50" charset="-128"/>
              </a:rPr>
              <a:t>が５％以下である場合を除く。）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下矢印 32"/>
          <p:cNvSpPr/>
          <p:nvPr/>
        </p:nvSpPr>
        <p:spPr>
          <a:xfrm rot="16200000">
            <a:off x="3253296" y="7852976"/>
            <a:ext cx="256115" cy="186356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044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401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武良 佑介</dc:creator>
  <cp:lastModifiedBy>若原 正俊</cp:lastModifiedBy>
  <cp:revision>16</cp:revision>
  <cp:lastPrinted>2021-03-22T06:50:00Z</cp:lastPrinted>
  <dcterms:created xsi:type="dcterms:W3CDTF">2021-03-22T01:08:49Z</dcterms:created>
  <dcterms:modified xsi:type="dcterms:W3CDTF">2021-05-25T04:14:24Z</dcterms:modified>
</cp:coreProperties>
</file>