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314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B1F736D-E1C6-4AEC-AFD1-43FA8A6EE143}" type="datetimeFigureOut">
              <a:rPr kumimoji="1" lang="ja-JP" altLang="en-US" smtClean="0"/>
              <a:t>2023/10/16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9089FE-A75F-4A9E-9A53-2BF36417F3AA}" type="slidenum">
              <a:rPr kumimoji="1" lang="ja-JP" altLang="en-US" smtClean="0"/>
              <a:t>‹#›</a:t>
            </a:fld>
            <a:endParaRPr kumimoji="1" lang="ja-JP" altLang="en-US"/>
          </a:p>
        </p:txBody>
      </p:sp>
    </p:spTree>
    <p:extLst>
      <p:ext uri="{BB962C8B-B14F-4D97-AF65-F5344CB8AC3E}">
        <p14:creationId xmlns:p14="http://schemas.microsoft.com/office/powerpoint/2010/main" val="953127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B1F736D-E1C6-4AEC-AFD1-43FA8A6EE143}" type="datetimeFigureOut">
              <a:rPr kumimoji="1" lang="ja-JP" altLang="en-US" smtClean="0"/>
              <a:t>2023/10/16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9089FE-A75F-4A9E-9A53-2BF36417F3AA}" type="slidenum">
              <a:rPr kumimoji="1" lang="ja-JP" altLang="en-US" smtClean="0"/>
              <a:t>‹#›</a:t>
            </a:fld>
            <a:endParaRPr kumimoji="1" lang="ja-JP" altLang="en-US"/>
          </a:p>
        </p:txBody>
      </p:sp>
    </p:spTree>
    <p:extLst>
      <p:ext uri="{BB962C8B-B14F-4D97-AF65-F5344CB8AC3E}">
        <p14:creationId xmlns:p14="http://schemas.microsoft.com/office/powerpoint/2010/main" val="635205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B1F736D-E1C6-4AEC-AFD1-43FA8A6EE143}" type="datetimeFigureOut">
              <a:rPr kumimoji="1" lang="ja-JP" altLang="en-US" smtClean="0"/>
              <a:t>2023/10/16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9089FE-A75F-4A9E-9A53-2BF36417F3AA}" type="slidenum">
              <a:rPr kumimoji="1" lang="ja-JP" altLang="en-US" smtClean="0"/>
              <a:t>‹#›</a:t>
            </a:fld>
            <a:endParaRPr kumimoji="1" lang="ja-JP" altLang="en-US"/>
          </a:p>
        </p:txBody>
      </p:sp>
    </p:spTree>
    <p:extLst>
      <p:ext uri="{BB962C8B-B14F-4D97-AF65-F5344CB8AC3E}">
        <p14:creationId xmlns:p14="http://schemas.microsoft.com/office/powerpoint/2010/main" val="955657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B1F736D-E1C6-4AEC-AFD1-43FA8A6EE143}" type="datetimeFigureOut">
              <a:rPr kumimoji="1" lang="ja-JP" altLang="en-US" smtClean="0"/>
              <a:t>2023/10/16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9089FE-A75F-4A9E-9A53-2BF36417F3AA}" type="slidenum">
              <a:rPr kumimoji="1" lang="ja-JP" altLang="en-US" smtClean="0"/>
              <a:t>‹#›</a:t>
            </a:fld>
            <a:endParaRPr kumimoji="1" lang="ja-JP" altLang="en-US"/>
          </a:p>
        </p:txBody>
      </p:sp>
    </p:spTree>
    <p:extLst>
      <p:ext uri="{BB962C8B-B14F-4D97-AF65-F5344CB8AC3E}">
        <p14:creationId xmlns:p14="http://schemas.microsoft.com/office/powerpoint/2010/main" val="165205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B1F736D-E1C6-4AEC-AFD1-43FA8A6EE143}" type="datetimeFigureOut">
              <a:rPr kumimoji="1" lang="ja-JP" altLang="en-US" smtClean="0"/>
              <a:t>2023/10/16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9089FE-A75F-4A9E-9A53-2BF36417F3AA}" type="slidenum">
              <a:rPr kumimoji="1" lang="ja-JP" altLang="en-US" smtClean="0"/>
              <a:t>‹#›</a:t>
            </a:fld>
            <a:endParaRPr kumimoji="1" lang="ja-JP" altLang="en-US"/>
          </a:p>
        </p:txBody>
      </p:sp>
    </p:spTree>
    <p:extLst>
      <p:ext uri="{BB962C8B-B14F-4D97-AF65-F5344CB8AC3E}">
        <p14:creationId xmlns:p14="http://schemas.microsoft.com/office/powerpoint/2010/main" val="3499024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B1F736D-E1C6-4AEC-AFD1-43FA8A6EE143}" type="datetimeFigureOut">
              <a:rPr kumimoji="1" lang="ja-JP" altLang="en-US" smtClean="0"/>
              <a:t>2023/10/16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9089FE-A75F-4A9E-9A53-2BF36417F3AA}" type="slidenum">
              <a:rPr kumimoji="1" lang="ja-JP" altLang="en-US" smtClean="0"/>
              <a:t>‹#›</a:t>
            </a:fld>
            <a:endParaRPr kumimoji="1" lang="ja-JP" altLang="en-US"/>
          </a:p>
        </p:txBody>
      </p:sp>
    </p:spTree>
    <p:extLst>
      <p:ext uri="{BB962C8B-B14F-4D97-AF65-F5344CB8AC3E}">
        <p14:creationId xmlns:p14="http://schemas.microsoft.com/office/powerpoint/2010/main" val="2853791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B1F736D-E1C6-4AEC-AFD1-43FA8A6EE143}" type="datetimeFigureOut">
              <a:rPr kumimoji="1" lang="ja-JP" altLang="en-US" smtClean="0"/>
              <a:t>2023/10/16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C9089FE-A75F-4A9E-9A53-2BF36417F3AA}" type="slidenum">
              <a:rPr kumimoji="1" lang="ja-JP" altLang="en-US" smtClean="0"/>
              <a:t>‹#›</a:t>
            </a:fld>
            <a:endParaRPr kumimoji="1" lang="ja-JP" altLang="en-US"/>
          </a:p>
        </p:txBody>
      </p:sp>
    </p:spTree>
    <p:extLst>
      <p:ext uri="{BB962C8B-B14F-4D97-AF65-F5344CB8AC3E}">
        <p14:creationId xmlns:p14="http://schemas.microsoft.com/office/powerpoint/2010/main" val="2593896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B1F736D-E1C6-4AEC-AFD1-43FA8A6EE143}" type="datetimeFigureOut">
              <a:rPr kumimoji="1" lang="ja-JP" altLang="en-US" smtClean="0"/>
              <a:t>2023/10/16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C9089FE-A75F-4A9E-9A53-2BF36417F3AA}" type="slidenum">
              <a:rPr kumimoji="1" lang="ja-JP" altLang="en-US" smtClean="0"/>
              <a:t>‹#›</a:t>
            </a:fld>
            <a:endParaRPr kumimoji="1" lang="ja-JP" altLang="en-US"/>
          </a:p>
        </p:txBody>
      </p:sp>
    </p:spTree>
    <p:extLst>
      <p:ext uri="{BB962C8B-B14F-4D97-AF65-F5344CB8AC3E}">
        <p14:creationId xmlns:p14="http://schemas.microsoft.com/office/powerpoint/2010/main" val="1232891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1F736D-E1C6-4AEC-AFD1-43FA8A6EE143}" type="datetimeFigureOut">
              <a:rPr kumimoji="1" lang="ja-JP" altLang="en-US" smtClean="0"/>
              <a:t>2023/10/16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C9089FE-A75F-4A9E-9A53-2BF36417F3AA}" type="slidenum">
              <a:rPr kumimoji="1" lang="ja-JP" altLang="en-US" smtClean="0"/>
              <a:t>‹#›</a:t>
            </a:fld>
            <a:endParaRPr kumimoji="1" lang="ja-JP" altLang="en-US"/>
          </a:p>
        </p:txBody>
      </p:sp>
    </p:spTree>
    <p:extLst>
      <p:ext uri="{BB962C8B-B14F-4D97-AF65-F5344CB8AC3E}">
        <p14:creationId xmlns:p14="http://schemas.microsoft.com/office/powerpoint/2010/main" val="3636783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B1F736D-E1C6-4AEC-AFD1-43FA8A6EE143}" type="datetimeFigureOut">
              <a:rPr kumimoji="1" lang="ja-JP" altLang="en-US" smtClean="0"/>
              <a:t>2023/10/16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9089FE-A75F-4A9E-9A53-2BF36417F3AA}" type="slidenum">
              <a:rPr kumimoji="1" lang="ja-JP" altLang="en-US" smtClean="0"/>
              <a:t>‹#›</a:t>
            </a:fld>
            <a:endParaRPr kumimoji="1" lang="ja-JP" altLang="en-US"/>
          </a:p>
        </p:txBody>
      </p:sp>
    </p:spTree>
    <p:extLst>
      <p:ext uri="{BB962C8B-B14F-4D97-AF65-F5344CB8AC3E}">
        <p14:creationId xmlns:p14="http://schemas.microsoft.com/office/powerpoint/2010/main" val="1169584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B1F736D-E1C6-4AEC-AFD1-43FA8A6EE143}" type="datetimeFigureOut">
              <a:rPr kumimoji="1" lang="ja-JP" altLang="en-US" smtClean="0"/>
              <a:t>2023/10/16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9089FE-A75F-4A9E-9A53-2BF36417F3AA}" type="slidenum">
              <a:rPr kumimoji="1" lang="ja-JP" altLang="en-US" smtClean="0"/>
              <a:t>‹#›</a:t>
            </a:fld>
            <a:endParaRPr kumimoji="1" lang="ja-JP" altLang="en-US"/>
          </a:p>
        </p:txBody>
      </p:sp>
    </p:spTree>
    <p:extLst>
      <p:ext uri="{BB962C8B-B14F-4D97-AF65-F5344CB8AC3E}">
        <p14:creationId xmlns:p14="http://schemas.microsoft.com/office/powerpoint/2010/main" val="3239913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B1F736D-E1C6-4AEC-AFD1-43FA8A6EE143}" type="datetimeFigureOut">
              <a:rPr kumimoji="1" lang="ja-JP" altLang="en-US" smtClean="0"/>
              <a:t>2023/10/16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C9089FE-A75F-4A9E-9A53-2BF36417F3AA}" type="slidenum">
              <a:rPr kumimoji="1" lang="ja-JP" altLang="en-US" smtClean="0"/>
              <a:t>‹#›</a:t>
            </a:fld>
            <a:endParaRPr kumimoji="1" lang="ja-JP" altLang="en-US"/>
          </a:p>
        </p:txBody>
      </p:sp>
    </p:spTree>
    <p:extLst>
      <p:ext uri="{BB962C8B-B14F-4D97-AF65-F5344CB8AC3E}">
        <p14:creationId xmlns:p14="http://schemas.microsoft.com/office/powerpoint/2010/main" val="12800373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6858000" cy="1723549"/>
          </a:xfrm>
          <a:prstGeom prst="rect">
            <a:avLst/>
          </a:prstGeom>
        </p:spPr>
        <p:txBody>
          <a:bodyPr wrap="square">
            <a:spAutoFit/>
          </a:bodyPr>
          <a:lstStyle/>
          <a:p>
            <a:pPr>
              <a:spcAft>
                <a:spcPts val="0"/>
              </a:spcAft>
            </a:pPr>
            <a:r>
              <a:rPr lang="ja-JP" altLang="en-US" sz="2000" kern="100" dirty="0" smtClean="0">
                <a:solidFill>
                  <a:srgbClr val="0000FF"/>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ja-JP" altLang="ja-JP" sz="2000" kern="100" dirty="0" smtClean="0">
                <a:solidFill>
                  <a:srgbClr val="0000FF"/>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とっとり</a:t>
            </a:r>
            <a:r>
              <a:rPr lang="en-US" altLang="ja-JP" sz="2000" kern="100" dirty="0">
                <a:solidFill>
                  <a:srgbClr val="0000FF"/>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SDGs</a:t>
            </a:r>
            <a:r>
              <a:rPr lang="ja-JP" altLang="ja-JP" sz="2000" kern="100" dirty="0">
                <a:solidFill>
                  <a:srgbClr val="0000FF"/>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認証</a:t>
            </a:r>
            <a:r>
              <a:rPr lang="ja-JP" altLang="ja-JP" sz="2000" kern="100" dirty="0" smtClean="0">
                <a:solidFill>
                  <a:srgbClr val="0000FF"/>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企業</a:t>
            </a:r>
            <a:r>
              <a:rPr lang="ja-JP" altLang="en-US" sz="2000" kern="100" dirty="0" smtClean="0">
                <a:solidFill>
                  <a:srgbClr val="0000FF"/>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の</a:t>
            </a:r>
            <a:endParaRPr lang="en-US" altLang="ja-JP" sz="2000" kern="100" dirty="0" smtClean="0">
              <a:solidFill>
                <a:srgbClr val="0000FF"/>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pPr algn="ctr">
              <a:spcBef>
                <a:spcPts val="1200"/>
              </a:spcBef>
              <a:spcAft>
                <a:spcPts val="0"/>
              </a:spcAft>
            </a:pPr>
            <a:r>
              <a:rPr lang="en-US" altLang="ja-JP" sz="3800" kern="100" dirty="0" smtClean="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SDGs</a:t>
            </a:r>
            <a:r>
              <a:rPr lang="ja-JP" altLang="en-US" sz="3800" kern="100" dirty="0" smtClean="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経営推進のための</a:t>
            </a:r>
            <a:endParaRPr lang="en-US" altLang="ja-JP" sz="3800" kern="100" dirty="0" smtClean="0">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pPr algn="ctr">
              <a:spcAft>
                <a:spcPts val="0"/>
              </a:spcAft>
            </a:pPr>
            <a:r>
              <a:rPr lang="ja-JP" altLang="ja-JP" sz="3800" kern="100" dirty="0" smtClean="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マッチング</a:t>
            </a:r>
            <a:r>
              <a:rPr lang="ja-JP" altLang="en-US" sz="3800" kern="100" dirty="0" smtClean="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をあと押しします！</a:t>
            </a:r>
            <a:endParaRPr lang="ja-JP" altLang="ja-JP" sz="38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p:txBody>
      </p:sp>
      <p:pic>
        <p:nvPicPr>
          <p:cNvPr id="6" name="図 5"/>
          <p:cNvPicPr>
            <a:picLocks noChangeAspect="1"/>
          </p:cNvPicPr>
          <p:nvPr/>
        </p:nvPicPr>
        <p:blipFill>
          <a:blip r:embed="rId2"/>
          <a:stretch>
            <a:fillRect/>
          </a:stretch>
        </p:blipFill>
        <p:spPr>
          <a:xfrm>
            <a:off x="5056127" y="1785762"/>
            <a:ext cx="1125520" cy="1125520"/>
          </a:xfrm>
          <a:prstGeom prst="rect">
            <a:avLst/>
          </a:prstGeom>
        </p:spPr>
      </p:pic>
      <p:sp>
        <p:nvSpPr>
          <p:cNvPr id="7" name="正方形/長方形 6"/>
          <p:cNvSpPr/>
          <p:nvPr/>
        </p:nvSpPr>
        <p:spPr>
          <a:xfrm>
            <a:off x="47625" y="1764472"/>
            <a:ext cx="5002152" cy="1862048"/>
          </a:xfrm>
          <a:prstGeom prst="rect">
            <a:avLst/>
          </a:prstGeom>
        </p:spPr>
        <p:txBody>
          <a:bodyPr wrap="square">
            <a:spAutoFit/>
          </a:bodyPr>
          <a:lstStyle/>
          <a:p>
            <a:r>
              <a:rPr lang="ja-JP" altLang="en-US" sz="15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鳥取県では、</a:t>
            </a:r>
            <a:r>
              <a:rPr lang="en-US" altLang="ja-JP" sz="15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SDGs</a:t>
            </a:r>
            <a:r>
              <a:rPr lang="ja-JP" altLang="ja-JP" sz="15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の</a:t>
            </a:r>
            <a:r>
              <a:rPr lang="en-US" altLang="ja-JP" sz="15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17</a:t>
            </a:r>
            <a:r>
              <a:rPr lang="ja-JP" altLang="ja-JP" sz="15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番目</a:t>
            </a:r>
            <a:r>
              <a:rPr lang="ja-JP" altLang="ja-JP" sz="15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の</a:t>
            </a:r>
            <a:r>
              <a:rPr lang="ja-JP" altLang="ja-JP" sz="15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ゴール「</a:t>
            </a:r>
            <a:r>
              <a:rPr lang="ja-JP" altLang="ja-JP" sz="15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パートナーシップで目標を達成しよう</a:t>
            </a:r>
            <a:r>
              <a:rPr lang="ja-JP" altLang="ja-JP" sz="15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a:t>
            </a:r>
            <a:r>
              <a:rPr lang="ja-JP" altLang="en-US" sz="15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を推進するため</a:t>
            </a:r>
            <a:r>
              <a:rPr lang="ja-JP" altLang="ja-JP" sz="15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a:t>
            </a:r>
            <a:r>
              <a:rPr lang="ja-JP" altLang="ja-JP" sz="15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志を同じく</a:t>
            </a:r>
            <a:r>
              <a:rPr lang="ja-JP" altLang="ja-JP" sz="15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する</a:t>
            </a:r>
            <a:r>
              <a:rPr lang="ja-JP" altLang="en-US" sz="1500" b="1" dirty="0" smtClean="0">
                <a:solidFill>
                  <a:srgbClr val="FF0000"/>
                </a:solidFill>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認証企業同士</a:t>
            </a:r>
            <a:r>
              <a:rPr lang="ja-JP" altLang="ja-JP" sz="1500" b="1" dirty="0" smtClean="0">
                <a:solidFill>
                  <a:srgbClr val="FF0000"/>
                </a:solidFill>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のマッチング</a:t>
            </a:r>
            <a:r>
              <a:rPr lang="ja-JP" altLang="en-US" sz="1500" b="1" dirty="0" smtClean="0">
                <a:solidFill>
                  <a:srgbClr val="FF0000"/>
                </a:solidFill>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や、認証企業と地域社会とのマッチングをあと押しします</a:t>
            </a:r>
            <a:r>
              <a:rPr lang="ja-JP" altLang="en-US" sz="15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a:t>
            </a:r>
            <a:endParaRPr lang="en-US" altLang="ja-JP" sz="15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a:spcBef>
                <a:spcPts val="1200"/>
              </a:spcBef>
            </a:pPr>
            <a:r>
              <a:rPr lang="ja-JP" altLang="en-US" sz="15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他の認証企業や地域社会等とのマッチングのご希望がありましたら、提案シート（裏面）により、是非ご提案ください！</a:t>
            </a:r>
            <a:endParaRPr lang="ja-JP" altLang="en-US" sz="1500" dirty="0">
              <a:latin typeface="UD デジタル 教科書体 N-R" panose="02020400000000000000" pitchFamily="17" charset="-128"/>
              <a:ea typeface="UD デジタル 教科書体 N-R" panose="02020400000000000000" pitchFamily="17" charset="-128"/>
            </a:endParaRPr>
          </a:p>
        </p:txBody>
      </p:sp>
      <p:sp>
        <p:nvSpPr>
          <p:cNvPr id="8" name="正方形/長方形 7"/>
          <p:cNvSpPr/>
          <p:nvPr/>
        </p:nvSpPr>
        <p:spPr>
          <a:xfrm>
            <a:off x="114300" y="3657902"/>
            <a:ext cx="3759200" cy="338554"/>
          </a:xfrm>
          <a:prstGeom prst="rect">
            <a:avLst/>
          </a:prstGeom>
        </p:spPr>
        <p:txBody>
          <a:bodyPr wrap="square">
            <a:spAutoFit/>
          </a:bodyPr>
          <a:lstStyle/>
          <a:p>
            <a:r>
              <a:rPr lang="en-US" altLang="ja-JP" sz="16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600" dirty="0" smtClean="0">
                <a:latin typeface="Meiryo UI" panose="020B0604030504040204" pitchFamily="50" charset="-128"/>
                <a:ea typeface="Meiryo UI" panose="020B0604030504040204" pitchFamily="50" charset="-128"/>
                <a:cs typeface="Times New Roman" panose="02020603050405020304" pitchFamily="18" charset="0"/>
              </a:rPr>
              <a:t>マッチングニーズ</a:t>
            </a:r>
            <a:r>
              <a:rPr lang="ja-JP" altLang="ja-JP" sz="1600" dirty="0">
                <a:latin typeface="Meiryo UI" panose="020B0604030504040204" pitchFamily="50" charset="-128"/>
                <a:ea typeface="Meiryo UI" panose="020B0604030504040204" pitchFamily="50" charset="-128"/>
                <a:cs typeface="Times New Roman" panose="02020603050405020304" pitchFamily="18" charset="0"/>
              </a:rPr>
              <a:t>・シーズ</a:t>
            </a:r>
            <a:r>
              <a:rPr lang="ja-JP" altLang="ja-JP" sz="1600" dirty="0" smtClean="0">
                <a:latin typeface="Meiryo UI" panose="020B0604030504040204" pitchFamily="50" charset="-128"/>
                <a:ea typeface="Meiryo UI" panose="020B0604030504040204" pitchFamily="50" charset="-128"/>
                <a:cs typeface="Times New Roman" panose="02020603050405020304" pitchFamily="18" charset="0"/>
              </a:rPr>
              <a:t>募集概要</a:t>
            </a:r>
            <a:r>
              <a:rPr lang="en-US" altLang="ja-JP" sz="1600" dirty="0" smtClean="0">
                <a:latin typeface="Meiryo UI" panose="020B0604030504040204" pitchFamily="50" charset="-128"/>
                <a:ea typeface="Meiryo UI" panose="020B0604030504040204" pitchFamily="50" charset="-128"/>
                <a:cs typeface="Times New Roman" panose="02020603050405020304" pitchFamily="18" charset="0"/>
              </a:rPr>
              <a:t>】</a:t>
            </a:r>
            <a:endParaRPr lang="ja-JP" altLang="en-US" sz="1600" dirty="0">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28614623"/>
              </p:ext>
            </p:extLst>
          </p:nvPr>
        </p:nvGraphicFramePr>
        <p:xfrm>
          <a:off x="242888" y="3921748"/>
          <a:ext cx="6466008" cy="3118440"/>
        </p:xfrm>
        <a:graphic>
          <a:graphicData uri="http://schemas.openxmlformats.org/drawingml/2006/table">
            <a:tbl>
              <a:tblPr firstRow="1" firstCol="1" bandRow="1">
                <a:tableStyleId>{5940675A-B579-460E-94D1-54222C63F5DA}</a:tableStyleId>
              </a:tblPr>
              <a:tblGrid>
                <a:gridCol w="1067255">
                  <a:extLst>
                    <a:ext uri="{9D8B030D-6E8A-4147-A177-3AD203B41FA5}">
                      <a16:colId xmlns:a16="http://schemas.microsoft.com/office/drawing/2014/main" val="4052563520"/>
                    </a:ext>
                  </a:extLst>
                </a:gridCol>
                <a:gridCol w="5398753">
                  <a:extLst>
                    <a:ext uri="{9D8B030D-6E8A-4147-A177-3AD203B41FA5}">
                      <a16:colId xmlns:a16="http://schemas.microsoft.com/office/drawing/2014/main" val="2602691848"/>
                    </a:ext>
                  </a:extLst>
                </a:gridCol>
              </a:tblGrid>
              <a:tr h="211027">
                <a:tc>
                  <a:txBody>
                    <a:bodyPr/>
                    <a:lstStyle/>
                    <a:p>
                      <a:pPr algn="dist">
                        <a:lnSpc>
                          <a:spcPct val="100000"/>
                        </a:lnSpc>
                        <a:spcAft>
                          <a:spcPts val="0"/>
                        </a:spcAft>
                      </a:pPr>
                      <a:r>
                        <a:rPr lang="ja-JP" sz="1400" kern="100" dirty="0">
                          <a:effectLst/>
                          <a:latin typeface="Meiryo UI" panose="020B0604030504040204" pitchFamily="50" charset="-128"/>
                          <a:ea typeface="Meiryo UI" panose="020B0604030504040204" pitchFamily="50" charset="-128"/>
                        </a:rPr>
                        <a:t>募集時期</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7830" marR="6783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1400" kern="100" dirty="0" smtClean="0">
                          <a:effectLst/>
                          <a:latin typeface="Meiryo UI" panose="020B0604030504040204" pitchFamily="50" charset="-128"/>
                          <a:ea typeface="Meiryo UI" panose="020B0604030504040204" pitchFamily="50" charset="-128"/>
                        </a:rPr>
                        <a:t>年２回</a:t>
                      </a:r>
                      <a:r>
                        <a:rPr lang="ja-JP" altLang="en-US" sz="1400" kern="100" dirty="0" smtClean="0">
                          <a:effectLst/>
                          <a:latin typeface="Meiryo UI" panose="020B0604030504040204" pitchFamily="50" charset="-128"/>
                          <a:ea typeface="Meiryo UI" panose="020B0604030504040204" pitchFamily="50" charset="-128"/>
                        </a:rPr>
                        <a:t>（予定）</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7830" marR="6783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4692464"/>
                  </a:ext>
                </a:extLst>
              </a:tr>
              <a:tr h="562738">
                <a:tc>
                  <a:txBody>
                    <a:bodyPr/>
                    <a:lstStyle/>
                    <a:p>
                      <a:pPr algn="dist">
                        <a:lnSpc>
                          <a:spcPct val="100000"/>
                        </a:lnSpc>
                        <a:spcAft>
                          <a:spcPts val="0"/>
                        </a:spcAft>
                      </a:pPr>
                      <a:r>
                        <a:rPr lang="ja-JP" sz="1400" kern="100" dirty="0">
                          <a:effectLst/>
                          <a:latin typeface="Meiryo UI" panose="020B0604030504040204" pitchFamily="50" charset="-128"/>
                          <a:ea typeface="Meiryo UI" panose="020B0604030504040204" pitchFamily="50" charset="-128"/>
                        </a:rPr>
                        <a:t>募集内容</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7830" marR="6783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altLang="en-US" sz="1500" b="1" kern="100" dirty="0" smtClean="0">
                          <a:effectLst/>
                          <a:latin typeface="Meiryo UI" panose="020B0604030504040204" pitchFamily="50" charset="-128"/>
                          <a:ea typeface="Meiryo UI" panose="020B0604030504040204" pitchFamily="50" charset="-128"/>
                        </a:rPr>
                        <a:t>他者との連携によるオープンイノベーションや付加価値創造につながるもの、</a:t>
                      </a:r>
                      <a:r>
                        <a:rPr lang="en-US" sz="1500" b="1" kern="100" dirty="0" smtClean="0">
                          <a:effectLst/>
                          <a:latin typeface="Meiryo UI" panose="020B0604030504040204" pitchFamily="50" charset="-128"/>
                          <a:ea typeface="Meiryo UI" panose="020B0604030504040204" pitchFamily="50" charset="-128"/>
                        </a:rPr>
                        <a:t>SDGs</a:t>
                      </a:r>
                      <a:r>
                        <a:rPr lang="ja-JP" sz="1500" b="1" kern="100" dirty="0">
                          <a:effectLst/>
                          <a:latin typeface="Meiryo UI" panose="020B0604030504040204" pitchFamily="50" charset="-128"/>
                          <a:ea typeface="Meiryo UI" panose="020B0604030504040204" pitchFamily="50" charset="-128"/>
                        </a:rPr>
                        <a:t>の実現（社会課題や気候変動・環境問題の解決・改善）につながるニーズ・</a:t>
                      </a:r>
                      <a:r>
                        <a:rPr lang="ja-JP" sz="1500" b="1" kern="100" dirty="0" smtClean="0">
                          <a:effectLst/>
                          <a:latin typeface="Meiryo UI" panose="020B0604030504040204" pitchFamily="50" charset="-128"/>
                          <a:ea typeface="Meiryo UI" panose="020B0604030504040204" pitchFamily="50" charset="-128"/>
                        </a:rPr>
                        <a:t>シーズ</a:t>
                      </a:r>
                      <a:endParaRPr lang="ja-JP" sz="1500" b="1" kern="100" dirty="0">
                        <a:effectLst/>
                        <a:latin typeface="Meiryo UI" panose="020B0604030504040204" pitchFamily="50" charset="-128"/>
                        <a:ea typeface="Meiryo UI" panose="020B0604030504040204" pitchFamily="50" charset="-128"/>
                      </a:endParaRPr>
                    </a:p>
                    <a:p>
                      <a:pPr marL="285750" indent="-285750" algn="just">
                        <a:lnSpc>
                          <a:spcPct val="100000"/>
                        </a:lnSpc>
                        <a:spcAft>
                          <a:spcPts val="0"/>
                        </a:spcAft>
                        <a:buFont typeface="Meiryo UI" panose="020B0604030504040204" pitchFamily="50" charset="-128"/>
                        <a:buChar char="※"/>
                      </a:pPr>
                      <a:r>
                        <a:rPr lang="ja-JP" sz="1400" kern="100" dirty="0" smtClean="0">
                          <a:solidFill>
                            <a:srgbClr val="FF0000"/>
                          </a:solidFill>
                          <a:effectLst/>
                          <a:latin typeface="Meiryo UI" panose="020B0604030504040204" pitchFamily="50" charset="-128"/>
                          <a:ea typeface="Meiryo UI" panose="020B0604030504040204" pitchFamily="50" charset="-128"/>
                        </a:rPr>
                        <a:t>自社</a:t>
                      </a:r>
                      <a:r>
                        <a:rPr lang="ja-JP" sz="1400" kern="100" dirty="0">
                          <a:solidFill>
                            <a:srgbClr val="FF0000"/>
                          </a:solidFill>
                          <a:effectLst/>
                          <a:latin typeface="Meiryo UI" panose="020B0604030504040204" pitchFamily="50" charset="-128"/>
                          <a:ea typeface="Meiryo UI" panose="020B0604030504040204" pitchFamily="50" charset="-128"/>
                        </a:rPr>
                        <a:t>の技術・製品・サービス</a:t>
                      </a:r>
                      <a:r>
                        <a:rPr lang="ja-JP" sz="1400" kern="100" dirty="0" smtClean="0">
                          <a:solidFill>
                            <a:srgbClr val="FF0000"/>
                          </a:solidFill>
                          <a:effectLst/>
                          <a:latin typeface="Meiryo UI" panose="020B0604030504040204" pitchFamily="50" charset="-128"/>
                          <a:ea typeface="Meiryo UI" panose="020B0604030504040204" pitchFamily="50" charset="-128"/>
                        </a:rPr>
                        <a:t>の営業</a:t>
                      </a:r>
                      <a:r>
                        <a:rPr lang="ja-JP" sz="1400" kern="100" dirty="0">
                          <a:solidFill>
                            <a:srgbClr val="FF0000"/>
                          </a:solidFill>
                          <a:effectLst/>
                          <a:latin typeface="Meiryo UI" panose="020B0604030504040204" pitchFamily="50" charset="-128"/>
                          <a:ea typeface="Meiryo UI" panose="020B0604030504040204" pitchFamily="50" charset="-128"/>
                        </a:rPr>
                        <a:t>活動（売り込み）を目的としたものは</a:t>
                      </a:r>
                      <a:r>
                        <a:rPr lang="ja-JP" sz="1400" kern="100" dirty="0" smtClean="0">
                          <a:solidFill>
                            <a:srgbClr val="FF0000"/>
                          </a:solidFill>
                          <a:effectLst/>
                          <a:latin typeface="Meiryo UI" panose="020B0604030504040204" pitchFamily="50" charset="-128"/>
                          <a:ea typeface="Meiryo UI" panose="020B0604030504040204" pitchFamily="50" charset="-128"/>
                        </a:rPr>
                        <a:t>対象外</a:t>
                      </a:r>
                      <a:r>
                        <a:rPr lang="ja-JP" altLang="en-US" sz="1400" kern="100" dirty="0" smtClean="0">
                          <a:solidFill>
                            <a:srgbClr val="FF0000"/>
                          </a:solidFill>
                          <a:effectLst/>
                          <a:latin typeface="Meiryo UI" panose="020B0604030504040204" pitchFamily="50" charset="-128"/>
                          <a:ea typeface="Meiryo UI" panose="020B0604030504040204" pitchFamily="50" charset="-128"/>
                        </a:rPr>
                        <a:t>となります。</a:t>
                      </a:r>
                      <a:endParaRPr lang="ja-JP" sz="140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7830" marR="6783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4829614"/>
                  </a:ext>
                </a:extLst>
              </a:tr>
              <a:tr h="339995">
                <a:tc>
                  <a:txBody>
                    <a:bodyPr/>
                    <a:lstStyle/>
                    <a:p>
                      <a:pPr algn="dist">
                        <a:lnSpc>
                          <a:spcPct val="100000"/>
                        </a:lnSpc>
                        <a:spcAft>
                          <a:spcPts val="0"/>
                        </a:spcAft>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提案募集の対象者</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7830" marR="6783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indent="0" algn="just">
                        <a:lnSpc>
                          <a:spcPct val="100000"/>
                        </a:lnSpc>
                        <a:spcAft>
                          <a:spcPts val="0"/>
                        </a:spcAft>
                        <a:buFont typeface="Meiryo UI" panose="020B0604030504040204" pitchFamily="50" charset="-128"/>
                        <a:buNone/>
                      </a:pPr>
                      <a:r>
                        <a:rPr lang="ja-JP" altLang="en-US" sz="15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とっとり</a:t>
                      </a:r>
                      <a:r>
                        <a:rPr lang="en-US" altLang="ja-JP" sz="15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SDGs</a:t>
                      </a:r>
                      <a:r>
                        <a:rPr lang="ja-JP" altLang="en-US" sz="15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企業認証制度による認証事業者</a:t>
                      </a:r>
                      <a:endParaRPr lang="ja-JP" sz="15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7830" marR="6783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6909348"/>
                  </a:ext>
                </a:extLst>
              </a:tr>
              <a:tr h="386882">
                <a:tc>
                  <a:txBody>
                    <a:bodyPr/>
                    <a:lstStyle/>
                    <a:p>
                      <a:pPr algn="dist">
                        <a:lnSpc>
                          <a:spcPct val="100000"/>
                        </a:lnSpc>
                        <a:spcAft>
                          <a:spcPts val="0"/>
                        </a:spcAft>
                      </a:pPr>
                      <a:r>
                        <a:rPr lang="ja-JP" sz="1400" kern="100" dirty="0" smtClean="0">
                          <a:effectLst/>
                          <a:latin typeface="Meiryo UI" panose="020B0604030504040204" pitchFamily="50" charset="-128"/>
                          <a:ea typeface="Meiryo UI" panose="020B0604030504040204" pitchFamily="50" charset="-128"/>
                        </a:rPr>
                        <a:t>マッチング</a:t>
                      </a:r>
                      <a:endParaRPr lang="en-US" altLang="ja-JP" sz="1400" kern="100" dirty="0" smtClean="0">
                        <a:effectLst/>
                        <a:latin typeface="Meiryo UI" panose="020B0604030504040204" pitchFamily="50" charset="-128"/>
                        <a:ea typeface="Meiryo UI" panose="020B0604030504040204" pitchFamily="50" charset="-128"/>
                      </a:endParaRPr>
                    </a:p>
                    <a:p>
                      <a:pPr algn="dist">
                        <a:lnSpc>
                          <a:spcPct val="100000"/>
                        </a:lnSpc>
                        <a:spcAft>
                          <a:spcPts val="0"/>
                        </a:spcAft>
                      </a:pPr>
                      <a:r>
                        <a:rPr lang="ja-JP" sz="1400" kern="100" dirty="0" smtClean="0">
                          <a:effectLst/>
                          <a:latin typeface="Meiryo UI" panose="020B0604030504040204" pitchFamily="50" charset="-128"/>
                          <a:ea typeface="Meiryo UI" panose="020B0604030504040204" pitchFamily="50" charset="-128"/>
                        </a:rPr>
                        <a:t>対象</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7830" marR="6783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285750" indent="-285750" algn="just">
                        <a:lnSpc>
                          <a:spcPct val="100000"/>
                        </a:lnSpc>
                        <a:spcAft>
                          <a:spcPts val="0"/>
                        </a:spcAft>
                        <a:buFont typeface="Wingdings" panose="05000000000000000000" pitchFamily="2" charset="2"/>
                        <a:buChar char="l"/>
                      </a:pPr>
                      <a:r>
                        <a:rPr lang="ja-JP" sz="1500" kern="100" dirty="0" smtClean="0">
                          <a:effectLst/>
                          <a:latin typeface="Meiryo UI" panose="020B0604030504040204" pitchFamily="50" charset="-128"/>
                          <a:ea typeface="Meiryo UI" panose="020B0604030504040204" pitchFamily="50" charset="-128"/>
                        </a:rPr>
                        <a:t>企業間</a:t>
                      </a:r>
                      <a:r>
                        <a:rPr lang="ja-JP" sz="1500" kern="100" dirty="0">
                          <a:effectLst/>
                          <a:latin typeface="Meiryo UI" panose="020B0604030504040204" pitchFamily="50" charset="-128"/>
                          <a:ea typeface="Meiryo UI" panose="020B0604030504040204" pitchFamily="50" charset="-128"/>
                        </a:rPr>
                        <a:t>のビジネスマッチング（ニーズ・シーズの発信・</a:t>
                      </a:r>
                      <a:r>
                        <a:rPr lang="ja-JP" sz="1500" kern="100" dirty="0" smtClean="0">
                          <a:effectLst/>
                          <a:latin typeface="Meiryo UI" panose="020B0604030504040204" pitchFamily="50" charset="-128"/>
                          <a:ea typeface="Meiryo UI" panose="020B0604030504040204" pitchFamily="50" charset="-128"/>
                        </a:rPr>
                        <a:t>募集</a:t>
                      </a:r>
                      <a:r>
                        <a:rPr lang="ja-JP" altLang="en-US" sz="1500" kern="100" dirty="0" smtClean="0">
                          <a:effectLst/>
                          <a:latin typeface="Meiryo UI" panose="020B0604030504040204" pitchFamily="50" charset="-128"/>
                          <a:ea typeface="Meiryo UI" panose="020B0604030504040204" pitchFamily="50" charset="-128"/>
                        </a:rPr>
                        <a:t>）</a:t>
                      </a:r>
                      <a:endParaRPr lang="ja-JP" sz="1500" kern="100" dirty="0">
                        <a:effectLst/>
                        <a:latin typeface="Meiryo UI" panose="020B0604030504040204" pitchFamily="50" charset="-128"/>
                        <a:ea typeface="Meiryo UI" panose="020B0604030504040204" pitchFamily="50" charset="-128"/>
                      </a:endParaRPr>
                    </a:p>
                    <a:p>
                      <a:pPr marL="285750" indent="-285750" algn="just">
                        <a:lnSpc>
                          <a:spcPct val="100000"/>
                        </a:lnSpc>
                        <a:spcAft>
                          <a:spcPts val="0"/>
                        </a:spcAft>
                        <a:buFont typeface="Wingdings" panose="05000000000000000000" pitchFamily="2" charset="2"/>
                        <a:buChar char="l"/>
                      </a:pPr>
                      <a:r>
                        <a:rPr lang="en-US" sz="1500" kern="100" dirty="0" smtClean="0">
                          <a:effectLst/>
                          <a:latin typeface="Meiryo UI" panose="020B0604030504040204" pitchFamily="50" charset="-128"/>
                          <a:ea typeface="Meiryo UI" panose="020B0604030504040204" pitchFamily="50" charset="-128"/>
                        </a:rPr>
                        <a:t>CSR</a:t>
                      </a:r>
                      <a:r>
                        <a:rPr lang="ja-JP" altLang="en-US" sz="1500" kern="100" dirty="0" smtClean="0">
                          <a:effectLst/>
                          <a:latin typeface="Meiryo UI" panose="020B0604030504040204" pitchFamily="50" charset="-128"/>
                          <a:ea typeface="Meiryo UI" panose="020B0604030504040204" pitchFamily="50" charset="-128"/>
                        </a:rPr>
                        <a:t>活動など、</a:t>
                      </a:r>
                      <a:r>
                        <a:rPr lang="ja-JP" sz="1500" kern="100" dirty="0" smtClean="0">
                          <a:effectLst/>
                          <a:latin typeface="Meiryo UI" panose="020B0604030504040204" pitchFamily="50" charset="-128"/>
                          <a:ea typeface="Meiryo UI" panose="020B0604030504040204" pitchFamily="50" charset="-128"/>
                        </a:rPr>
                        <a:t>非営利</a:t>
                      </a:r>
                      <a:r>
                        <a:rPr lang="ja-JP" sz="1500" kern="100" dirty="0">
                          <a:effectLst/>
                          <a:latin typeface="Meiryo UI" panose="020B0604030504040204" pitchFamily="50" charset="-128"/>
                          <a:ea typeface="Meiryo UI" panose="020B0604030504040204" pitchFamily="50" charset="-128"/>
                        </a:rPr>
                        <a:t>な取組</a:t>
                      </a:r>
                      <a:r>
                        <a:rPr lang="ja-JP" sz="1500" kern="100" dirty="0" smtClean="0">
                          <a:effectLst/>
                          <a:latin typeface="Meiryo UI" panose="020B0604030504040204" pitchFamily="50" charset="-128"/>
                          <a:ea typeface="Meiryo UI" panose="020B0604030504040204" pitchFamily="50" charset="-128"/>
                        </a:rPr>
                        <a:t>のパートナー</a:t>
                      </a:r>
                      <a:r>
                        <a:rPr lang="ja-JP" altLang="en-US" sz="1500" kern="100" dirty="0" smtClean="0">
                          <a:effectLst/>
                          <a:latin typeface="Meiryo UI" panose="020B0604030504040204" pitchFamily="50" charset="-128"/>
                          <a:ea typeface="Meiryo UI" panose="020B0604030504040204" pitchFamily="50" charset="-128"/>
                        </a:rPr>
                        <a:t>に関するマッチング</a:t>
                      </a:r>
                      <a:endParaRPr lang="ja-JP" sz="15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7830" marR="6783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0398869"/>
                  </a:ext>
                </a:extLst>
              </a:tr>
              <a:tr h="386882">
                <a:tc>
                  <a:txBody>
                    <a:bodyPr/>
                    <a:lstStyle/>
                    <a:p>
                      <a:pPr algn="dist">
                        <a:lnSpc>
                          <a:spcPct val="100000"/>
                        </a:lnSpc>
                        <a:spcAft>
                          <a:spcPts val="0"/>
                        </a:spcAft>
                      </a:pP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マッチングの流れ</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7830" marR="6783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71450" indent="-171450" algn="just">
                        <a:lnSpc>
                          <a:spcPct val="100000"/>
                        </a:lnSpc>
                        <a:spcAft>
                          <a:spcPts val="0"/>
                        </a:spcAft>
                        <a:buFont typeface="Arial" panose="020B0604020202020204" pitchFamily="34" charset="0"/>
                        <a:buChar char="•"/>
                      </a:pP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提案内容のマッチングサイト登録の可否を県商工政策課が関係機関と協議します。</a:t>
                      </a:r>
                      <a:endPar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marL="342900" lvl="1" indent="0" algn="l">
                        <a:lnSpc>
                          <a:spcPct val="100000"/>
                        </a:lnSpc>
                        <a:spcAft>
                          <a:spcPts val="0"/>
                        </a:spcAft>
                        <a:buFont typeface="Arial" panose="020B0604020202020204" pitchFamily="34" charset="0"/>
                        <a:buNone/>
                      </a:pPr>
                      <a:r>
                        <a:rPr lang="en-US" altLang="ja-JP" sz="1000" kern="100" dirty="0" smtClean="0">
                          <a:solidFill>
                            <a:schemeClr val="bg1">
                              <a:lumMod val="50000"/>
                            </a:schemeClr>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smtClean="0">
                          <a:solidFill>
                            <a:schemeClr val="bg1">
                              <a:lumMod val="50000"/>
                            </a:schemeClr>
                          </a:solidFill>
                          <a:effectLst/>
                          <a:latin typeface="Meiryo UI" panose="020B0604030504040204" pitchFamily="50" charset="-128"/>
                          <a:ea typeface="Meiryo UI" panose="020B0604030504040204" pitchFamily="50" charset="-128"/>
                          <a:cs typeface="Times New Roman" panose="02020603050405020304" pitchFamily="18" charset="0"/>
                        </a:rPr>
                        <a:t>マッチングサイト登録には、改めて関係機関への手続きが必要になります</a:t>
                      </a:r>
                      <a:r>
                        <a:rPr lang="ja-JP" altLang="en-US" sz="1200" kern="100" dirty="0" smtClean="0">
                          <a:solidFill>
                            <a:schemeClr val="bg1">
                              <a:lumMod val="50000"/>
                            </a:schemeClr>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200" kern="100" dirty="0" smtClean="0">
                        <a:solidFill>
                          <a:schemeClr val="bg1">
                            <a:lumMod val="50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71450" indent="-171450" algn="just">
                        <a:lnSpc>
                          <a:spcPct val="100000"/>
                        </a:lnSpc>
                        <a:spcAft>
                          <a:spcPts val="0"/>
                        </a:spcAft>
                        <a:buFont typeface="Arial" panose="020B0604020202020204" pitchFamily="34" charset="0"/>
                        <a:buChar char="•"/>
                      </a:pP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登録後は、各機関がマッチングを支援します。</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7830" marR="6783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0058340"/>
                  </a:ext>
                </a:extLst>
              </a:tr>
            </a:tbl>
          </a:graphicData>
        </a:graphic>
      </p:graphicFrame>
      <p:sp>
        <p:nvSpPr>
          <p:cNvPr id="10" name="正方形/長方形 9"/>
          <p:cNvSpPr/>
          <p:nvPr/>
        </p:nvSpPr>
        <p:spPr>
          <a:xfrm>
            <a:off x="0" y="9396968"/>
            <a:ext cx="6864443" cy="523220"/>
          </a:xfrm>
          <a:prstGeom prst="rect">
            <a:avLst/>
          </a:prstGeom>
          <a:solidFill>
            <a:srgbClr val="002060"/>
          </a:solidFill>
        </p:spPr>
        <p:txBody>
          <a:bodyPr wrap="none">
            <a:spAutoFit/>
          </a:bodyPr>
          <a:lstStyle/>
          <a:p>
            <a:r>
              <a:rPr lang="en-US" altLang="ja-JP" sz="1400" kern="100" dirty="0" smtClean="0">
                <a:solidFill>
                  <a:schemeClr val="bg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smtClean="0">
                <a:solidFill>
                  <a:schemeClr val="bg1"/>
                </a:solidFill>
                <a:latin typeface="Meiryo UI" panose="020B0604030504040204" pitchFamily="50" charset="-128"/>
                <a:ea typeface="Meiryo UI" panose="020B0604030504040204" pitchFamily="50" charset="-128"/>
                <a:cs typeface="Times New Roman" panose="02020603050405020304" pitchFamily="18" charset="0"/>
              </a:rPr>
              <a:t>問い合わせ先</a:t>
            </a:r>
            <a:r>
              <a:rPr lang="en-US" altLang="ja-JP" sz="1400" kern="100" dirty="0" smtClean="0">
                <a:solidFill>
                  <a:schemeClr val="bg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smtClean="0">
                <a:solidFill>
                  <a:schemeClr val="bg1"/>
                </a:solidFill>
                <a:latin typeface="Meiryo UI" panose="020B0604030504040204" pitchFamily="50" charset="-128"/>
                <a:ea typeface="Meiryo UI" panose="020B0604030504040204" pitchFamily="50" charset="-128"/>
                <a:cs typeface="Times New Roman" panose="02020603050405020304" pitchFamily="18" charset="0"/>
              </a:rPr>
              <a:t>　鳥取県商工労働部商工政策課　</a:t>
            </a:r>
            <a:r>
              <a:rPr lang="en-US" altLang="ja-JP" sz="1400" kern="100" dirty="0" smtClean="0">
                <a:solidFill>
                  <a:schemeClr val="bg1"/>
                </a:solidFill>
                <a:latin typeface="Meiryo UI" panose="020B0604030504040204" pitchFamily="50" charset="-128"/>
                <a:ea typeface="Meiryo UI" panose="020B0604030504040204" pitchFamily="50" charset="-128"/>
                <a:cs typeface="Times New Roman" panose="02020603050405020304" pitchFamily="18" charset="0"/>
              </a:rPr>
              <a:t>SDGs</a:t>
            </a:r>
            <a:r>
              <a:rPr lang="ja-JP" altLang="en-US" sz="1400" kern="100" dirty="0" smtClean="0">
                <a:solidFill>
                  <a:schemeClr val="bg1"/>
                </a:solidFill>
                <a:latin typeface="Meiryo UI" panose="020B0604030504040204" pitchFamily="50" charset="-128"/>
                <a:ea typeface="Meiryo UI" panose="020B0604030504040204" pitchFamily="50" charset="-128"/>
                <a:cs typeface="Times New Roman" panose="02020603050405020304" pitchFamily="18" charset="0"/>
              </a:rPr>
              <a:t>企業認証担当 宛</a:t>
            </a:r>
            <a:endParaRPr lang="en-US" altLang="ja-JP" sz="1400" kern="100" dirty="0" smtClean="0">
              <a:solidFill>
                <a:schemeClr val="bg1"/>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400" dirty="0" smtClean="0">
                <a:solidFill>
                  <a:schemeClr val="bg1"/>
                </a:solidFill>
                <a:latin typeface="Meiryo UI" panose="020B0604030504040204" pitchFamily="50" charset="-128"/>
                <a:ea typeface="Meiryo UI" panose="020B0604030504040204" pitchFamily="50" charset="-128"/>
              </a:rPr>
              <a:t>　</a:t>
            </a:r>
            <a:r>
              <a:rPr lang="ja-JP" altLang="en-US" sz="1200" dirty="0" smtClean="0">
                <a:solidFill>
                  <a:schemeClr val="bg1"/>
                </a:solidFill>
                <a:latin typeface="Meiryo UI" panose="020B0604030504040204" pitchFamily="50" charset="-128"/>
                <a:ea typeface="Meiryo UI" panose="020B0604030504040204" pitchFamily="50" charset="-128"/>
              </a:rPr>
              <a:t>電話：</a:t>
            </a:r>
            <a:r>
              <a:rPr lang="en-US" altLang="ja-JP" sz="1200" dirty="0" smtClean="0">
                <a:solidFill>
                  <a:schemeClr val="bg1"/>
                </a:solidFill>
                <a:latin typeface="Meiryo UI" panose="020B0604030504040204" pitchFamily="50" charset="-128"/>
                <a:ea typeface="Meiryo UI" panose="020B0604030504040204" pitchFamily="50" charset="-128"/>
              </a:rPr>
              <a:t>0857-26-7602</a:t>
            </a:r>
            <a:r>
              <a:rPr lang="ja-JP" altLang="en-US" sz="1200" dirty="0" smtClean="0">
                <a:solidFill>
                  <a:schemeClr val="bg1"/>
                </a:solidFill>
                <a:latin typeface="Meiryo UI" panose="020B0604030504040204" pitchFamily="50" charset="-128"/>
                <a:ea typeface="Meiryo UI" panose="020B0604030504040204" pitchFamily="50" charset="-128"/>
              </a:rPr>
              <a:t>　</a:t>
            </a:r>
            <a:r>
              <a:rPr lang="en-US" altLang="ja-JP" sz="1200" dirty="0" smtClean="0">
                <a:solidFill>
                  <a:schemeClr val="bg1"/>
                </a:solidFill>
                <a:latin typeface="Meiryo UI" panose="020B0604030504040204" pitchFamily="50" charset="-128"/>
                <a:ea typeface="Meiryo UI" panose="020B0604030504040204" pitchFamily="50" charset="-128"/>
              </a:rPr>
              <a:t>FAX</a:t>
            </a:r>
            <a:r>
              <a:rPr lang="ja-JP" altLang="en-US" sz="1200" dirty="0" smtClean="0">
                <a:solidFill>
                  <a:schemeClr val="bg1"/>
                </a:solidFill>
                <a:latin typeface="Meiryo UI" panose="020B0604030504040204" pitchFamily="50" charset="-128"/>
                <a:ea typeface="Meiryo UI" panose="020B0604030504040204" pitchFamily="50" charset="-128"/>
              </a:rPr>
              <a:t>：</a:t>
            </a:r>
            <a:r>
              <a:rPr lang="en-US" altLang="ja-JP" sz="1200" dirty="0" smtClean="0">
                <a:solidFill>
                  <a:schemeClr val="bg1"/>
                </a:solidFill>
                <a:latin typeface="Meiryo UI" panose="020B0604030504040204" pitchFamily="50" charset="-128"/>
                <a:ea typeface="Meiryo UI" panose="020B0604030504040204" pitchFamily="50" charset="-128"/>
              </a:rPr>
              <a:t>0857-26-8117</a:t>
            </a:r>
            <a:r>
              <a:rPr lang="ja-JP" altLang="en-US" sz="1200" dirty="0" smtClean="0">
                <a:solidFill>
                  <a:schemeClr val="bg1"/>
                </a:solidFill>
                <a:latin typeface="Meiryo UI" panose="020B0604030504040204" pitchFamily="50" charset="-128"/>
                <a:ea typeface="Meiryo UI" panose="020B0604030504040204" pitchFamily="50" charset="-128"/>
              </a:rPr>
              <a:t>　</a:t>
            </a:r>
            <a:r>
              <a:rPr lang="en-US" altLang="ja-JP" sz="1200" dirty="0" smtClean="0">
                <a:solidFill>
                  <a:schemeClr val="bg1"/>
                </a:solidFill>
                <a:latin typeface="Meiryo UI" panose="020B0604030504040204" pitchFamily="50" charset="-128"/>
                <a:ea typeface="Meiryo UI" panose="020B0604030504040204" pitchFamily="50" charset="-128"/>
              </a:rPr>
              <a:t>email</a:t>
            </a:r>
            <a:r>
              <a:rPr lang="ja-JP" altLang="en-US" sz="1200" dirty="0" smtClean="0">
                <a:solidFill>
                  <a:schemeClr val="bg1"/>
                </a:solidFill>
                <a:latin typeface="Meiryo UI" panose="020B0604030504040204" pitchFamily="50" charset="-128"/>
                <a:ea typeface="Meiryo UI" panose="020B0604030504040204" pitchFamily="50" charset="-128"/>
              </a:rPr>
              <a:t>：</a:t>
            </a:r>
            <a:r>
              <a:rPr lang="en-US" altLang="ja-JP" sz="1200" dirty="0">
                <a:solidFill>
                  <a:schemeClr val="bg1"/>
                </a:solidFill>
                <a:latin typeface="Meiryo UI" panose="020B0604030504040204" pitchFamily="50" charset="-128"/>
                <a:ea typeface="Meiryo UI" panose="020B0604030504040204" pitchFamily="50" charset="-128"/>
              </a:rPr>
              <a:t>shoukou-seisaku@pref.tottori.lg.jp</a:t>
            </a:r>
            <a:r>
              <a:rPr lang="ja-JP" altLang="en-US" sz="1400" dirty="0" smtClean="0">
                <a:solidFill>
                  <a:schemeClr val="bg1"/>
                </a:solidFill>
                <a:latin typeface="Meiryo UI" panose="020B0604030504040204" pitchFamily="50" charset="-128"/>
                <a:ea typeface="Meiryo UI" panose="020B0604030504040204" pitchFamily="50" charset="-128"/>
              </a:rPr>
              <a:t>　</a:t>
            </a:r>
            <a:endParaRPr lang="ja-JP" altLang="en-US" sz="1400" dirty="0">
              <a:solidFill>
                <a:schemeClr val="bg1"/>
              </a:solidFill>
              <a:latin typeface="Meiryo UI" panose="020B0604030504040204" pitchFamily="50" charset="-128"/>
              <a:ea typeface="Meiryo UI" panose="020B0604030504040204" pitchFamily="50" charset="-128"/>
            </a:endParaRPr>
          </a:p>
        </p:txBody>
      </p:sp>
      <p:pic>
        <p:nvPicPr>
          <p:cNvPr id="11" name="図 10"/>
          <p:cNvPicPr>
            <a:picLocks noChangeAspect="1"/>
          </p:cNvPicPr>
          <p:nvPr/>
        </p:nvPicPr>
        <p:blipFill>
          <a:blip r:embed="rId3"/>
          <a:stretch>
            <a:fillRect/>
          </a:stretch>
        </p:blipFill>
        <p:spPr>
          <a:xfrm>
            <a:off x="342200" y="7078022"/>
            <a:ext cx="3328100" cy="1477821"/>
          </a:xfrm>
          <a:prstGeom prst="rect">
            <a:avLst/>
          </a:prstGeom>
        </p:spPr>
      </p:pic>
      <p:pic>
        <p:nvPicPr>
          <p:cNvPr id="12" name="図 11"/>
          <p:cNvPicPr>
            <a:picLocks noChangeAspect="1"/>
          </p:cNvPicPr>
          <p:nvPr/>
        </p:nvPicPr>
        <p:blipFill>
          <a:blip r:embed="rId4"/>
          <a:stretch>
            <a:fillRect/>
          </a:stretch>
        </p:blipFill>
        <p:spPr>
          <a:xfrm>
            <a:off x="4064000" y="7078022"/>
            <a:ext cx="2463035" cy="1477821"/>
          </a:xfrm>
          <a:prstGeom prst="rect">
            <a:avLst/>
          </a:prstGeom>
        </p:spPr>
      </p:pic>
      <p:pic>
        <p:nvPicPr>
          <p:cNvPr id="13" name="図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53943" y="2721124"/>
            <a:ext cx="1603946" cy="1367364"/>
          </a:xfrm>
          <a:prstGeom prst="rect">
            <a:avLst/>
          </a:prstGeom>
        </p:spPr>
      </p:pic>
      <p:sp>
        <p:nvSpPr>
          <p:cNvPr id="14" name="正方形/長方形 13"/>
          <p:cNvSpPr/>
          <p:nvPr/>
        </p:nvSpPr>
        <p:spPr>
          <a:xfrm>
            <a:off x="242888" y="8555843"/>
            <a:ext cx="3529012" cy="830997"/>
          </a:xfrm>
          <a:prstGeom prst="rect">
            <a:avLst/>
          </a:prstGeom>
        </p:spPr>
        <p:txBody>
          <a:bodyPr wrap="square">
            <a:spAutoFit/>
          </a:bodyPr>
          <a:lstStyle/>
          <a:p>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鳥取県では、（独）中小企業基盤整備機構が運営するオンライン・ビジネスマッチング・サイト「</a:t>
            </a:r>
            <a:r>
              <a:rPr lang="en-US" altLang="ja-JP" sz="1200" b="1" dirty="0" smtClean="0">
                <a:solidFill>
                  <a:srgbClr val="0000FF"/>
                </a:solidFill>
                <a:latin typeface="Meiryo UI" panose="020B0604030504040204" pitchFamily="50" charset="-128"/>
                <a:ea typeface="Meiryo UI" panose="020B0604030504040204" pitchFamily="50" charset="-128"/>
                <a:cs typeface="Times New Roman" panose="02020603050405020304" pitchFamily="18" charset="0"/>
              </a:rPr>
              <a:t>J-</a:t>
            </a:r>
            <a:r>
              <a:rPr lang="en-US" altLang="ja-JP" sz="1200" b="1" dirty="0" err="1" smtClean="0">
                <a:solidFill>
                  <a:srgbClr val="0000FF"/>
                </a:solidFill>
                <a:latin typeface="Meiryo UI" panose="020B0604030504040204" pitchFamily="50" charset="-128"/>
                <a:ea typeface="Meiryo UI" panose="020B0604030504040204" pitchFamily="50" charset="-128"/>
                <a:cs typeface="Times New Roman" panose="02020603050405020304" pitchFamily="18" charset="0"/>
              </a:rPr>
              <a:t>GoodTech</a:t>
            </a:r>
            <a:r>
              <a:rPr lang="ja-JP" altLang="en-US" sz="1200" b="1" dirty="0" smtClean="0">
                <a:solidFill>
                  <a:srgbClr val="0000FF"/>
                </a:solidFill>
                <a:latin typeface="Meiryo UI" panose="020B0604030504040204" pitchFamily="50" charset="-128"/>
                <a:ea typeface="Meiryo UI" panose="020B0604030504040204" pitchFamily="50" charset="-128"/>
                <a:cs typeface="Times New Roman" panose="02020603050405020304" pitchFamily="18" charset="0"/>
              </a:rPr>
              <a:t>（ジェグテック）</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」と連携し、全国２万社を超える企業とのマッチングをご支援します。</a:t>
            </a:r>
            <a:endParaRPr lang="ja-JP" altLang="en-US" sz="1200" dirty="0"/>
          </a:p>
        </p:txBody>
      </p:sp>
      <p:sp>
        <p:nvSpPr>
          <p:cNvPr id="15" name="正方形/長方形 14"/>
          <p:cNvSpPr/>
          <p:nvPr/>
        </p:nvSpPr>
        <p:spPr>
          <a:xfrm>
            <a:off x="3873500" y="8555843"/>
            <a:ext cx="2884389" cy="830997"/>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非営利の取組については</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、鳥取県</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が運営</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する「</a:t>
            </a:r>
            <a:r>
              <a:rPr lang="ja-JP" altLang="en-US" sz="1200" b="1" dirty="0">
                <a:solidFill>
                  <a:srgbClr val="0000FF"/>
                </a:solidFill>
                <a:latin typeface="Meiryo UI" panose="020B0604030504040204" pitchFamily="50" charset="-128"/>
                <a:ea typeface="Meiryo UI" panose="020B0604030504040204" pitchFamily="50" charset="-128"/>
                <a:cs typeface="Times New Roman" panose="02020603050405020304" pitchFamily="18" charset="0"/>
              </a:rPr>
              <a:t>パートナーシップで</a:t>
            </a:r>
            <a:r>
              <a:rPr lang="en-US" altLang="ja-JP" sz="1200" b="1" dirty="0">
                <a:solidFill>
                  <a:srgbClr val="0000FF"/>
                </a:solidFill>
                <a:latin typeface="Meiryo UI" panose="020B0604030504040204" pitchFamily="50" charset="-128"/>
                <a:ea typeface="Meiryo UI" panose="020B0604030504040204" pitchFamily="50" charset="-128"/>
                <a:cs typeface="Times New Roman" panose="02020603050405020304" pitchFamily="18" charset="0"/>
              </a:rPr>
              <a:t>SDGs</a:t>
            </a:r>
            <a:r>
              <a:rPr lang="ja-JP" altLang="en-US" sz="1200" b="1" dirty="0">
                <a:solidFill>
                  <a:srgbClr val="0000FF"/>
                </a:solidFill>
                <a:latin typeface="Meiryo UI" panose="020B0604030504040204" pitchFamily="50" charset="-128"/>
                <a:ea typeface="Meiryo UI" panose="020B0604030504040204" pitchFamily="50" charset="-128"/>
                <a:cs typeface="Times New Roman" panose="02020603050405020304" pitchFamily="18" charset="0"/>
              </a:rPr>
              <a:t>！とっとりアイデアマーケット</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」を活用し、</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県内外の企業・団体・学校</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などとのマッチングをご支援します。</a:t>
            </a:r>
            <a:endParaRPr lang="ja-JP" altLang="en-US" sz="1200" dirty="0"/>
          </a:p>
        </p:txBody>
      </p:sp>
      <p:sp>
        <p:nvSpPr>
          <p:cNvPr id="2" name="角丸四角形 1"/>
          <p:cNvSpPr/>
          <p:nvPr/>
        </p:nvSpPr>
        <p:spPr>
          <a:xfrm>
            <a:off x="2578100" y="3948561"/>
            <a:ext cx="4108066" cy="23531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kumimoji="1" lang="en-US" altLang="ja-JP" sz="1200" b="1" dirty="0" smtClean="0">
                <a:latin typeface="Meiryo UI" panose="020B0604030504040204" pitchFamily="50" charset="-128"/>
                <a:ea typeface="Meiryo UI" panose="020B0604030504040204" pitchFamily="50" charset="-128"/>
              </a:rPr>
              <a:t>R5</a:t>
            </a:r>
            <a:r>
              <a:rPr kumimoji="1" lang="ja-JP" altLang="en-US" sz="1200" b="1" dirty="0" smtClean="0">
                <a:latin typeface="Meiryo UI" panose="020B0604030504040204" pitchFamily="50" charset="-128"/>
                <a:ea typeface="Meiryo UI" panose="020B0604030504040204" pitchFamily="50" charset="-128"/>
              </a:rPr>
              <a:t>年度第１回募集（募集期間 </a:t>
            </a:r>
            <a:r>
              <a:rPr kumimoji="1" lang="en-US" altLang="ja-JP" sz="1200" b="1" dirty="0" smtClean="0">
                <a:latin typeface="Meiryo UI" panose="020B0604030504040204" pitchFamily="50" charset="-128"/>
                <a:ea typeface="Meiryo UI" panose="020B0604030504040204" pitchFamily="50" charset="-128"/>
              </a:rPr>
              <a:t>10</a:t>
            </a:r>
            <a:r>
              <a:rPr kumimoji="1" lang="ja-JP" altLang="en-US" sz="1200" b="1" dirty="0" smtClean="0">
                <a:latin typeface="Meiryo UI" panose="020B0604030504040204" pitchFamily="50" charset="-128"/>
                <a:ea typeface="Meiryo UI" panose="020B0604030504040204" pitchFamily="50" charset="-128"/>
              </a:rPr>
              <a:t>月</a:t>
            </a:r>
            <a:r>
              <a:rPr kumimoji="1" lang="en-US" altLang="ja-JP" sz="1200" b="1" dirty="0" smtClean="0">
                <a:latin typeface="Meiryo UI" panose="020B0604030504040204" pitchFamily="50" charset="-128"/>
                <a:ea typeface="Meiryo UI" panose="020B0604030504040204" pitchFamily="50" charset="-128"/>
              </a:rPr>
              <a:t>16</a:t>
            </a:r>
            <a:r>
              <a:rPr kumimoji="1" lang="ja-JP" altLang="en-US" sz="1200" b="1" dirty="0" smtClean="0">
                <a:latin typeface="Meiryo UI" panose="020B0604030504040204" pitchFamily="50" charset="-128"/>
                <a:ea typeface="Meiryo UI" panose="020B0604030504040204" pitchFamily="50" charset="-128"/>
              </a:rPr>
              <a:t>日</a:t>
            </a:r>
            <a:r>
              <a:rPr kumimoji="1" lang="ja-JP" altLang="en-US" sz="1200" b="1" dirty="0" smtClean="0">
                <a:latin typeface="Meiryo UI" panose="020B0604030504040204" pitchFamily="50" charset="-128"/>
                <a:ea typeface="Meiryo UI" panose="020B0604030504040204" pitchFamily="50" charset="-128"/>
              </a:rPr>
              <a:t>～</a:t>
            </a:r>
            <a:r>
              <a:rPr kumimoji="1" lang="en-US" altLang="ja-JP" sz="1200" b="1" dirty="0" smtClean="0">
                <a:latin typeface="Meiryo UI" panose="020B0604030504040204" pitchFamily="50" charset="-128"/>
                <a:ea typeface="Meiryo UI" panose="020B0604030504040204" pitchFamily="50" charset="-128"/>
              </a:rPr>
              <a:t>11</a:t>
            </a:r>
            <a:r>
              <a:rPr kumimoji="1" lang="ja-JP" altLang="en-US" sz="1200" b="1" dirty="0" smtClean="0">
                <a:latin typeface="Meiryo UI" panose="020B0604030504040204" pitchFamily="50" charset="-128"/>
                <a:ea typeface="Meiryo UI" panose="020B0604030504040204" pitchFamily="50" charset="-128"/>
              </a:rPr>
              <a:t>月</a:t>
            </a:r>
            <a:r>
              <a:rPr kumimoji="1" lang="en-US" altLang="ja-JP" sz="1200" b="1" dirty="0" smtClean="0">
                <a:latin typeface="Meiryo UI" panose="020B0604030504040204" pitchFamily="50" charset="-128"/>
                <a:ea typeface="Meiryo UI" panose="020B0604030504040204" pitchFamily="50" charset="-128"/>
              </a:rPr>
              <a:t>17</a:t>
            </a:r>
            <a:r>
              <a:rPr kumimoji="1" lang="ja-JP" altLang="en-US" sz="1200" b="1" dirty="0" smtClean="0">
                <a:latin typeface="Meiryo UI" panose="020B0604030504040204" pitchFamily="50" charset="-128"/>
                <a:ea typeface="Meiryo UI" panose="020B0604030504040204" pitchFamily="50" charset="-128"/>
              </a:rPr>
              <a:t>日</a:t>
            </a:r>
            <a:r>
              <a:rPr kumimoji="1" lang="ja-JP" altLang="en-US" sz="1200" b="1" dirty="0" smtClean="0">
                <a:latin typeface="Meiryo UI" panose="020B0604030504040204" pitchFamily="50" charset="-128"/>
                <a:ea typeface="Meiryo UI" panose="020B0604030504040204" pitchFamily="50" charset="-128"/>
              </a:rPr>
              <a:t>）</a:t>
            </a:r>
            <a:endParaRPr kumimoji="1" lang="ja-JP" altLang="en-US" sz="1600" b="1" dirty="0">
              <a:latin typeface="Meiryo UI" panose="020B0604030504040204" pitchFamily="50" charset="-128"/>
              <a:ea typeface="Meiryo UI" panose="020B0604030504040204" pitchFamily="50" charset="-128"/>
            </a:endParaRPr>
          </a:p>
        </p:txBody>
      </p:sp>
      <p:pic>
        <p:nvPicPr>
          <p:cNvPr id="3" name="図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959"/>
            <a:ext cx="839824" cy="783750"/>
          </a:xfrm>
          <a:prstGeom prst="rect">
            <a:avLst/>
          </a:prstGeom>
        </p:spPr>
      </p:pic>
    </p:spTree>
    <p:extLst>
      <p:ext uri="{BB962C8B-B14F-4D97-AF65-F5344CB8AC3E}">
        <p14:creationId xmlns:p14="http://schemas.microsoft.com/office/powerpoint/2010/main" val="1722930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5400"/>
            <a:ext cx="6857999" cy="1084912"/>
          </a:xfrm>
          <a:prstGeom prst="rect">
            <a:avLst/>
          </a:prstGeom>
        </p:spPr>
        <p:txBody>
          <a:bodyPr wrap="square">
            <a:spAutoFit/>
          </a:bodyPr>
          <a:lstStyle/>
          <a:p>
            <a:pPr algn="ctr">
              <a:spcAft>
                <a:spcPts val="0"/>
              </a:spcAft>
            </a:pPr>
            <a:r>
              <a:rPr lang="ja-JP" altLang="ja-JP" sz="2000" b="1" kern="100" dirty="0">
                <a:latin typeface="Meiryo UI" panose="020B0604030504040204" pitchFamily="50" charset="-128"/>
                <a:ea typeface="Meiryo UI" panose="020B0604030504040204" pitchFamily="50" charset="-128"/>
                <a:cs typeface="Times New Roman" panose="02020603050405020304" pitchFamily="18" charset="0"/>
              </a:rPr>
              <a:t>とっとり</a:t>
            </a:r>
            <a:r>
              <a:rPr lang="en-US" altLang="ja-JP" sz="2000" b="1" kern="100" dirty="0">
                <a:latin typeface="Meiryo UI" panose="020B0604030504040204" pitchFamily="50" charset="-128"/>
                <a:ea typeface="Meiryo UI" panose="020B0604030504040204" pitchFamily="50" charset="-128"/>
                <a:cs typeface="Times New Roman" panose="02020603050405020304" pitchFamily="18" charset="0"/>
              </a:rPr>
              <a:t>SDGs</a:t>
            </a:r>
            <a:r>
              <a:rPr lang="ja-JP" altLang="ja-JP" sz="2000" b="1" kern="100" dirty="0">
                <a:latin typeface="Meiryo UI" panose="020B0604030504040204" pitchFamily="50" charset="-128"/>
                <a:ea typeface="Meiryo UI" panose="020B0604030504040204" pitchFamily="50" charset="-128"/>
                <a:cs typeface="Times New Roman" panose="02020603050405020304" pitchFamily="18" charset="0"/>
              </a:rPr>
              <a:t>認証企業マッチング提案シート</a:t>
            </a:r>
            <a:endParaRPr lang="ja-JP"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algn="r">
              <a:lnSpc>
                <a:spcPts val="1300"/>
              </a:lnSpc>
              <a:spcBef>
                <a:spcPts val="300"/>
              </a:spcBef>
              <a:spcAft>
                <a:spcPts val="500"/>
              </a:spcAft>
            </a:pPr>
            <a:r>
              <a:rPr lang="ja-JP" altLang="ja-JP" sz="1100" kern="100" dirty="0">
                <a:latin typeface="Meiryo UI" panose="020B0604030504040204" pitchFamily="50" charset="-128"/>
                <a:ea typeface="Meiryo UI" panose="020B0604030504040204" pitchFamily="50" charset="-128"/>
                <a:cs typeface="Times New Roman" panose="02020603050405020304" pitchFamily="18" charset="0"/>
              </a:rPr>
              <a:t>提出年月日：　年　月　日</a:t>
            </a:r>
            <a:endParaRPr lang="ja-JP"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1200"/>
              </a:lnSpc>
            </a:pPr>
            <a:r>
              <a:rPr lang="en-US" altLang="ja-JP" sz="11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100" kern="100" dirty="0">
                <a:latin typeface="Meiryo UI" panose="020B0604030504040204" pitchFamily="50" charset="-128"/>
                <a:ea typeface="Meiryo UI" panose="020B0604030504040204" pitchFamily="50" charset="-128"/>
                <a:cs typeface="Times New Roman" panose="02020603050405020304" pitchFamily="18" charset="0"/>
              </a:rPr>
              <a:t>本提案シートは、マッチング候補先等へ公開するための書類であることをご承知の上、記入・提出してください。</a:t>
            </a:r>
            <a:endParaRPr lang="ja-JP"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600"/>
              </a:lnSpc>
            </a:pPr>
            <a: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t> </a:t>
            </a:r>
            <a:endParaRPr lang="ja-JP"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ja-JP" sz="1200" b="1" kern="100" dirty="0">
                <a:solidFill>
                  <a:srgbClr val="0000FF"/>
                </a:solidFill>
                <a:latin typeface="Meiryo UI" panose="020B0604030504040204" pitchFamily="50" charset="-128"/>
                <a:ea typeface="Meiryo UI" panose="020B0604030504040204" pitchFamily="50" charset="-128"/>
                <a:cs typeface="Times New Roman" panose="02020603050405020304" pitchFamily="18" charset="0"/>
              </a:rPr>
              <a:t>（企業情報）</a:t>
            </a:r>
            <a:endParaRPr lang="ja-JP" altLang="ja-JP" sz="1200" b="1" kern="100" dirty="0">
              <a:solidFill>
                <a:srgbClr val="0000FF"/>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5" name="表 4"/>
          <p:cNvGraphicFramePr>
            <a:graphicFrameLocks noGrp="1"/>
          </p:cNvGraphicFramePr>
          <p:nvPr>
            <p:extLst>
              <p:ext uri="{D42A27DB-BD31-4B8C-83A1-F6EECF244321}">
                <p14:modId xmlns:p14="http://schemas.microsoft.com/office/powerpoint/2010/main" val="3323595919"/>
              </p:ext>
            </p:extLst>
          </p:nvPr>
        </p:nvGraphicFramePr>
        <p:xfrm>
          <a:off x="285977" y="1123508"/>
          <a:ext cx="6238648" cy="1677480"/>
        </p:xfrm>
        <a:graphic>
          <a:graphicData uri="http://schemas.openxmlformats.org/drawingml/2006/table">
            <a:tbl>
              <a:tblPr firstRow="1" firstCol="1" bandRow="1">
                <a:tableStyleId>{5940675A-B579-460E-94D1-54222C63F5DA}</a:tableStyleId>
              </a:tblPr>
              <a:tblGrid>
                <a:gridCol w="967538">
                  <a:extLst>
                    <a:ext uri="{9D8B030D-6E8A-4147-A177-3AD203B41FA5}">
                      <a16:colId xmlns:a16="http://schemas.microsoft.com/office/drawing/2014/main" val="952763977"/>
                    </a:ext>
                  </a:extLst>
                </a:gridCol>
                <a:gridCol w="1038100">
                  <a:extLst>
                    <a:ext uri="{9D8B030D-6E8A-4147-A177-3AD203B41FA5}">
                      <a16:colId xmlns:a16="http://schemas.microsoft.com/office/drawing/2014/main" val="2601929924"/>
                    </a:ext>
                  </a:extLst>
                </a:gridCol>
                <a:gridCol w="4233010">
                  <a:extLst>
                    <a:ext uri="{9D8B030D-6E8A-4147-A177-3AD203B41FA5}">
                      <a16:colId xmlns:a16="http://schemas.microsoft.com/office/drawing/2014/main" val="419139334"/>
                    </a:ext>
                  </a:extLst>
                </a:gridCol>
              </a:tblGrid>
              <a:tr h="0">
                <a:tc>
                  <a:txBody>
                    <a:bodyPr/>
                    <a:lstStyle/>
                    <a:p>
                      <a:pPr algn="dist">
                        <a:lnSpc>
                          <a:spcPct val="100000"/>
                        </a:lnSpc>
                        <a:spcBef>
                          <a:spcPts val="0"/>
                        </a:spcBef>
                        <a:spcAft>
                          <a:spcPts val="0"/>
                        </a:spcAft>
                      </a:pPr>
                      <a:r>
                        <a:rPr lang="ja-JP" sz="1100" kern="100" dirty="0">
                          <a:effectLst/>
                          <a:latin typeface="Meiryo UI" panose="020B0604030504040204" pitchFamily="50" charset="-128"/>
                          <a:ea typeface="Meiryo UI" panose="020B0604030504040204" pitchFamily="50" charset="-128"/>
                        </a:rPr>
                        <a:t>企業名</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1016" marR="41016"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just">
                        <a:lnSpc>
                          <a:spcPct val="100000"/>
                        </a:lnSpc>
                        <a:spcBef>
                          <a:spcPts val="0"/>
                        </a:spcBef>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1016" marR="41016"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652069925"/>
                  </a:ext>
                </a:extLst>
              </a:tr>
              <a:tr h="0">
                <a:tc>
                  <a:txBody>
                    <a:bodyPr/>
                    <a:lstStyle/>
                    <a:p>
                      <a:pPr algn="dist">
                        <a:lnSpc>
                          <a:spcPct val="100000"/>
                        </a:lnSpc>
                        <a:spcBef>
                          <a:spcPts val="0"/>
                        </a:spcBef>
                        <a:spcAft>
                          <a:spcPts val="0"/>
                        </a:spcAft>
                      </a:pPr>
                      <a:r>
                        <a:rPr lang="ja-JP" sz="1100" kern="100" dirty="0">
                          <a:effectLst/>
                          <a:latin typeface="Meiryo UI" panose="020B0604030504040204" pitchFamily="50" charset="-128"/>
                          <a:ea typeface="Meiryo UI" panose="020B0604030504040204" pitchFamily="50" charset="-128"/>
                        </a:rPr>
                        <a:t>代表者名</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1016" marR="41016"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just">
                        <a:lnSpc>
                          <a:spcPct val="100000"/>
                        </a:lnSpc>
                        <a:spcBef>
                          <a:spcPts val="0"/>
                        </a:spcBef>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1016" marR="41016"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419363942"/>
                  </a:ext>
                </a:extLst>
              </a:tr>
              <a:tr h="0">
                <a:tc>
                  <a:txBody>
                    <a:bodyPr/>
                    <a:lstStyle/>
                    <a:p>
                      <a:pPr algn="dist">
                        <a:lnSpc>
                          <a:spcPct val="100000"/>
                        </a:lnSpc>
                        <a:spcBef>
                          <a:spcPts val="0"/>
                        </a:spcBef>
                        <a:spcAft>
                          <a:spcPts val="0"/>
                        </a:spcAft>
                      </a:pPr>
                      <a:r>
                        <a:rPr lang="ja-JP" sz="1100" kern="100" dirty="0">
                          <a:effectLst/>
                          <a:latin typeface="Meiryo UI" panose="020B0604030504040204" pitchFamily="50" charset="-128"/>
                          <a:ea typeface="Meiryo UI" panose="020B0604030504040204" pitchFamily="50" charset="-128"/>
                        </a:rPr>
                        <a:t>所在地</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1016" marR="41016"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just">
                        <a:lnSpc>
                          <a:spcPct val="100000"/>
                        </a:lnSpc>
                        <a:spcBef>
                          <a:spcPts val="0"/>
                        </a:spcBef>
                        <a:spcAft>
                          <a:spcPts val="0"/>
                        </a:spcAft>
                      </a:pPr>
                      <a:r>
                        <a:rPr lang="en-US" sz="1100" kern="100">
                          <a:effectLst/>
                          <a:latin typeface="Meiryo UI" panose="020B0604030504040204" pitchFamily="50" charset="-128"/>
                          <a:ea typeface="Meiryo UI" panose="020B0604030504040204" pitchFamily="50" charset="-128"/>
                        </a:rPr>
                        <a:t> </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1016" marR="41016"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285008016"/>
                  </a:ext>
                </a:extLst>
              </a:tr>
              <a:tr h="0">
                <a:tc rowSpan="4">
                  <a:txBody>
                    <a:bodyPr/>
                    <a:lstStyle/>
                    <a:p>
                      <a:pPr algn="dist">
                        <a:lnSpc>
                          <a:spcPct val="100000"/>
                        </a:lnSpc>
                        <a:spcBef>
                          <a:spcPts val="0"/>
                        </a:spcBef>
                        <a:spcAft>
                          <a:spcPts val="0"/>
                        </a:spcAft>
                      </a:pPr>
                      <a:r>
                        <a:rPr lang="ja-JP" sz="1100" kern="100" dirty="0" smtClean="0">
                          <a:effectLst/>
                          <a:latin typeface="Meiryo UI" panose="020B0604030504040204" pitchFamily="50" charset="-128"/>
                          <a:ea typeface="Meiryo UI" panose="020B0604030504040204" pitchFamily="50" charset="-128"/>
                        </a:rPr>
                        <a:t>担当者情報</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1016" marR="41016"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dist">
                        <a:lnSpc>
                          <a:spcPct val="100000"/>
                        </a:lnSpc>
                        <a:spcBef>
                          <a:spcPts val="0"/>
                        </a:spcBef>
                        <a:spcAft>
                          <a:spcPts val="0"/>
                        </a:spcAft>
                      </a:pPr>
                      <a:r>
                        <a:rPr lang="ja-JP" sz="1100" kern="100">
                          <a:effectLst/>
                          <a:latin typeface="Meiryo UI" panose="020B0604030504040204" pitchFamily="50" charset="-128"/>
                          <a:ea typeface="Meiryo UI" panose="020B0604030504040204" pitchFamily="50" charset="-128"/>
                        </a:rPr>
                        <a:t>所属役職</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1016" marR="41016"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lnSpc>
                          <a:spcPct val="100000"/>
                        </a:lnSpc>
                        <a:spcBef>
                          <a:spcPts val="0"/>
                        </a:spcBef>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1016" marR="41016"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3337207"/>
                  </a:ext>
                </a:extLst>
              </a:tr>
              <a:tr h="0">
                <a:tc vMerge="1">
                  <a:txBody>
                    <a:bodyPr/>
                    <a:lstStyle/>
                    <a:p>
                      <a:endParaRPr kumimoji="1" lang="ja-JP" altLang="en-US"/>
                    </a:p>
                  </a:txBody>
                  <a:tcPr/>
                </a:tc>
                <a:tc>
                  <a:txBody>
                    <a:bodyPr/>
                    <a:lstStyle/>
                    <a:p>
                      <a:pPr algn="dist">
                        <a:lnSpc>
                          <a:spcPct val="100000"/>
                        </a:lnSpc>
                        <a:spcBef>
                          <a:spcPts val="0"/>
                        </a:spcBef>
                        <a:spcAft>
                          <a:spcPts val="0"/>
                        </a:spcAft>
                      </a:pPr>
                      <a:r>
                        <a:rPr lang="ja-JP" sz="1100" kern="100">
                          <a:effectLst/>
                          <a:latin typeface="Meiryo UI" panose="020B0604030504040204" pitchFamily="50" charset="-128"/>
                          <a:ea typeface="Meiryo UI" panose="020B0604030504040204" pitchFamily="50" charset="-128"/>
                        </a:rPr>
                        <a:t>氏名</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1016" marR="41016"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lnSpc>
                          <a:spcPct val="100000"/>
                        </a:lnSpc>
                        <a:spcBef>
                          <a:spcPts val="0"/>
                        </a:spcBef>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1016" marR="41016"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3207077"/>
                  </a:ext>
                </a:extLst>
              </a:tr>
              <a:tr h="0">
                <a:tc vMerge="1">
                  <a:txBody>
                    <a:bodyPr/>
                    <a:lstStyle/>
                    <a:p>
                      <a:endParaRPr kumimoji="1" lang="ja-JP" altLang="en-US"/>
                    </a:p>
                  </a:txBody>
                  <a:tcPr/>
                </a:tc>
                <a:tc>
                  <a:txBody>
                    <a:bodyPr/>
                    <a:lstStyle/>
                    <a:p>
                      <a:pPr algn="dist">
                        <a:lnSpc>
                          <a:spcPct val="100000"/>
                        </a:lnSpc>
                        <a:spcBef>
                          <a:spcPts val="0"/>
                        </a:spcBef>
                        <a:spcAft>
                          <a:spcPts val="0"/>
                        </a:spcAft>
                      </a:pPr>
                      <a:r>
                        <a:rPr lang="ja-JP" sz="1100" kern="100">
                          <a:effectLst/>
                          <a:latin typeface="Meiryo UI" panose="020B0604030504040204" pitchFamily="50" charset="-128"/>
                          <a:ea typeface="Meiryo UI" panose="020B0604030504040204" pitchFamily="50" charset="-128"/>
                        </a:rPr>
                        <a:t>電話</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1016" marR="41016"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lnSpc>
                          <a:spcPct val="100000"/>
                        </a:lnSpc>
                        <a:spcBef>
                          <a:spcPts val="0"/>
                        </a:spcBef>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1016" marR="41016"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2718886"/>
                  </a:ext>
                </a:extLst>
              </a:tr>
              <a:tr h="0">
                <a:tc vMerge="1">
                  <a:txBody>
                    <a:bodyPr/>
                    <a:lstStyle/>
                    <a:p>
                      <a:endParaRPr kumimoji="1" lang="ja-JP" altLang="en-US"/>
                    </a:p>
                  </a:txBody>
                  <a:tcPr/>
                </a:tc>
                <a:tc>
                  <a:txBody>
                    <a:bodyPr/>
                    <a:lstStyle/>
                    <a:p>
                      <a:pPr algn="dist">
                        <a:lnSpc>
                          <a:spcPct val="100000"/>
                        </a:lnSpc>
                        <a:spcBef>
                          <a:spcPts val="0"/>
                        </a:spcBef>
                        <a:spcAft>
                          <a:spcPts val="0"/>
                        </a:spcAft>
                      </a:pPr>
                      <a:r>
                        <a:rPr lang="ja-JP" sz="1100" kern="100">
                          <a:effectLst/>
                          <a:latin typeface="Meiryo UI" panose="020B0604030504040204" pitchFamily="50" charset="-128"/>
                          <a:ea typeface="Meiryo UI" panose="020B0604030504040204" pitchFamily="50" charset="-128"/>
                        </a:rPr>
                        <a:t>メール</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1016" marR="41016"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lnSpc>
                          <a:spcPct val="100000"/>
                        </a:lnSpc>
                        <a:spcBef>
                          <a:spcPts val="0"/>
                        </a:spcBef>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1016" marR="41016"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335359"/>
                  </a:ext>
                </a:extLst>
              </a:tr>
            </a:tbl>
          </a:graphicData>
        </a:graphic>
      </p:graphicFrame>
      <p:sp>
        <p:nvSpPr>
          <p:cNvPr id="6" name="正方形/長方形 5"/>
          <p:cNvSpPr/>
          <p:nvPr/>
        </p:nvSpPr>
        <p:spPr>
          <a:xfrm>
            <a:off x="0" y="2908469"/>
            <a:ext cx="6857999" cy="276999"/>
          </a:xfrm>
          <a:prstGeom prst="rect">
            <a:avLst/>
          </a:prstGeom>
        </p:spPr>
        <p:txBody>
          <a:bodyPr wrap="square">
            <a:spAutoFit/>
          </a:bodyPr>
          <a:lstStyle/>
          <a:p>
            <a:pPr algn="just">
              <a:spcAft>
                <a:spcPts val="0"/>
              </a:spcAft>
            </a:pPr>
            <a:r>
              <a:rPr lang="ja-JP" altLang="ja-JP" sz="1200" b="1" kern="100" dirty="0">
                <a:solidFill>
                  <a:srgbClr val="0000FF"/>
                </a:solidFill>
                <a:latin typeface="Meiryo UI" panose="020B0604030504040204" pitchFamily="50" charset="-128"/>
                <a:ea typeface="Meiryo UI" panose="020B0604030504040204" pitchFamily="50" charset="-128"/>
                <a:cs typeface="Times New Roman" panose="02020603050405020304" pitchFamily="18" charset="0"/>
              </a:rPr>
              <a:t>（提案内容</a:t>
            </a:r>
            <a:r>
              <a:rPr lang="ja-JP" altLang="ja-JP" sz="1200" b="1" kern="100" dirty="0" smtClean="0">
                <a:solidFill>
                  <a:srgbClr val="0000FF"/>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smtClean="0">
                <a:solidFill>
                  <a:srgbClr val="0000FF"/>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提案</a:t>
            </a:r>
            <a:r>
              <a:rPr lang="ja-JP" altLang="ja-JP" sz="1100" kern="100" dirty="0">
                <a:latin typeface="Meiryo UI" panose="020B0604030504040204" pitchFamily="50" charset="-128"/>
                <a:ea typeface="Meiryo UI" panose="020B0604030504040204" pitchFamily="50" charset="-128"/>
                <a:cs typeface="Times New Roman" panose="02020603050405020304" pitchFamily="18" charset="0"/>
              </a:rPr>
              <a:t>内容が複数ある場合は、シートを分けて記載してください。</a:t>
            </a:r>
            <a:endParaRPr lang="ja-JP"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7" name="表 6"/>
          <p:cNvGraphicFramePr>
            <a:graphicFrameLocks noGrp="1"/>
          </p:cNvGraphicFramePr>
          <p:nvPr>
            <p:extLst>
              <p:ext uri="{D42A27DB-BD31-4B8C-83A1-F6EECF244321}">
                <p14:modId xmlns:p14="http://schemas.microsoft.com/office/powerpoint/2010/main" val="2508798508"/>
              </p:ext>
            </p:extLst>
          </p:nvPr>
        </p:nvGraphicFramePr>
        <p:xfrm>
          <a:off x="285977" y="3198169"/>
          <a:ext cx="6238648" cy="6121142"/>
        </p:xfrm>
        <a:graphic>
          <a:graphicData uri="http://schemas.openxmlformats.org/drawingml/2006/table">
            <a:tbl>
              <a:tblPr firstRow="1" firstCol="1" bandRow="1">
                <a:tableStyleId>{5940675A-B579-460E-94D1-54222C63F5DA}</a:tableStyleId>
              </a:tblPr>
              <a:tblGrid>
                <a:gridCol w="915581">
                  <a:extLst>
                    <a:ext uri="{9D8B030D-6E8A-4147-A177-3AD203B41FA5}">
                      <a16:colId xmlns:a16="http://schemas.microsoft.com/office/drawing/2014/main" val="1548101636"/>
                    </a:ext>
                  </a:extLst>
                </a:gridCol>
                <a:gridCol w="5323067">
                  <a:extLst>
                    <a:ext uri="{9D8B030D-6E8A-4147-A177-3AD203B41FA5}">
                      <a16:colId xmlns:a16="http://schemas.microsoft.com/office/drawing/2014/main" val="1192877007"/>
                    </a:ext>
                  </a:extLst>
                </a:gridCol>
              </a:tblGrid>
              <a:tr h="539772">
                <a:tc>
                  <a:txBody>
                    <a:bodyPr/>
                    <a:lstStyle/>
                    <a:p>
                      <a:pPr algn="dist">
                        <a:lnSpc>
                          <a:spcPct val="100000"/>
                        </a:lnSpc>
                        <a:spcAft>
                          <a:spcPts val="0"/>
                        </a:spcAft>
                      </a:pPr>
                      <a:r>
                        <a:rPr lang="ja-JP" sz="1100" kern="100" dirty="0">
                          <a:effectLst/>
                          <a:latin typeface="Meiryo UI" panose="020B0604030504040204" pitchFamily="50" charset="-128"/>
                          <a:ea typeface="Meiryo UI" panose="020B0604030504040204" pitchFamily="50" charset="-128"/>
                        </a:rPr>
                        <a:t>提案概要</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6351" marR="66351"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1000" kern="100" dirty="0">
                          <a:effectLst/>
                          <a:latin typeface="Meiryo UI" panose="020B0604030504040204" pitchFamily="50" charset="-128"/>
                          <a:ea typeface="Meiryo UI" panose="020B0604030504040204" pitchFamily="50" charset="-128"/>
                        </a:rPr>
                        <a:t>※一行程度で大まかな内容を記載（例：○○を進めるために××の技術を求めている）</a:t>
                      </a:r>
                    </a:p>
                    <a:p>
                      <a:pPr algn="just">
                        <a:lnSpc>
                          <a:spcPct val="1000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6351" marR="66351"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2175633"/>
                  </a:ext>
                </a:extLst>
              </a:tr>
              <a:tr h="1151559">
                <a:tc>
                  <a:txBody>
                    <a:bodyPr/>
                    <a:lstStyle/>
                    <a:p>
                      <a:pPr algn="dist">
                        <a:lnSpc>
                          <a:spcPct val="100000"/>
                        </a:lnSpc>
                        <a:spcAft>
                          <a:spcPts val="0"/>
                        </a:spcAft>
                      </a:pPr>
                      <a:r>
                        <a:rPr lang="ja-JP" sz="1100" kern="100" dirty="0">
                          <a:effectLst/>
                          <a:latin typeface="Meiryo UI" panose="020B0604030504040204" pitchFamily="50" charset="-128"/>
                          <a:ea typeface="Meiryo UI" panose="020B0604030504040204" pitchFamily="50" charset="-128"/>
                        </a:rPr>
                        <a:t>提案に関する取組状況</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6351" marR="66351"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1000" kern="100" dirty="0">
                          <a:effectLst/>
                          <a:latin typeface="Meiryo UI" panose="020B0604030504040204" pitchFamily="50" charset="-128"/>
                          <a:ea typeface="Meiryo UI" panose="020B0604030504040204" pitchFamily="50" charset="-128"/>
                        </a:rPr>
                        <a:t>※提案の背景がわかるよう、関連する自社の技術・製品・サービスの内容やこれまでの取組などを記載</a:t>
                      </a:r>
                    </a:p>
                    <a:p>
                      <a:pPr algn="just">
                        <a:lnSpc>
                          <a:spcPct val="1000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6351" marR="66351"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1127507"/>
                  </a:ext>
                </a:extLst>
              </a:tr>
              <a:tr h="2616057">
                <a:tc>
                  <a:txBody>
                    <a:bodyPr/>
                    <a:lstStyle/>
                    <a:p>
                      <a:pPr algn="dist">
                        <a:lnSpc>
                          <a:spcPct val="100000"/>
                        </a:lnSpc>
                        <a:spcAft>
                          <a:spcPts val="0"/>
                        </a:spcAft>
                      </a:pPr>
                      <a:r>
                        <a:rPr lang="ja-JP" sz="1100" kern="100" dirty="0">
                          <a:effectLst/>
                          <a:latin typeface="Meiryo UI" panose="020B0604030504040204" pitchFamily="50" charset="-128"/>
                          <a:ea typeface="Meiryo UI" panose="020B0604030504040204" pitchFamily="50" charset="-128"/>
                        </a:rPr>
                        <a:t>提案内容</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6351" marR="66351"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1000" kern="100" dirty="0">
                          <a:effectLst/>
                          <a:latin typeface="Meiryo UI" panose="020B0604030504040204" pitchFamily="50" charset="-128"/>
                          <a:ea typeface="Meiryo UI" panose="020B0604030504040204" pitchFamily="50" charset="-128"/>
                        </a:rPr>
                        <a:t>※どのような相手と何をしたいのか、できるだけ具体的に記載（関連資料があれば添付）</a:t>
                      </a:r>
                    </a:p>
                    <a:p>
                      <a:pPr algn="just">
                        <a:lnSpc>
                          <a:spcPct val="1000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6351" marR="66351"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3118776"/>
                  </a:ext>
                </a:extLst>
              </a:tr>
              <a:tr h="1200750">
                <a:tc>
                  <a:txBody>
                    <a:bodyPr/>
                    <a:lstStyle/>
                    <a:p>
                      <a:pPr algn="dist">
                        <a:lnSpc>
                          <a:spcPct val="100000"/>
                        </a:lnSpc>
                        <a:spcAft>
                          <a:spcPts val="0"/>
                        </a:spcAft>
                      </a:pPr>
                      <a:r>
                        <a:rPr lang="ja-JP" sz="1100" kern="100" dirty="0">
                          <a:effectLst/>
                          <a:latin typeface="Meiryo UI" panose="020B0604030504040204" pitchFamily="50" charset="-128"/>
                          <a:ea typeface="Meiryo UI" panose="020B0604030504040204" pitchFamily="50" charset="-128"/>
                        </a:rPr>
                        <a:t>効果</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6351" marR="66351"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1000" kern="100" dirty="0">
                          <a:effectLst/>
                          <a:latin typeface="Meiryo UI" panose="020B0604030504040204" pitchFamily="50" charset="-128"/>
                          <a:ea typeface="Meiryo UI" panose="020B0604030504040204" pitchFamily="50" charset="-128"/>
                        </a:rPr>
                        <a:t>※マッチングによる自社及び相手先、その他社会・環境等にどのような効果があるかを記載</a:t>
                      </a:r>
                    </a:p>
                    <a:p>
                      <a:pPr algn="just">
                        <a:lnSpc>
                          <a:spcPct val="1000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6351" marR="66351"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1321804"/>
                  </a:ext>
                </a:extLst>
              </a:tr>
              <a:tr h="613004">
                <a:tc>
                  <a:txBody>
                    <a:bodyPr/>
                    <a:lstStyle/>
                    <a:p>
                      <a:pPr algn="dist">
                        <a:lnSpc>
                          <a:spcPct val="100000"/>
                        </a:lnSpc>
                        <a:spcAft>
                          <a:spcPts val="0"/>
                        </a:spcAft>
                      </a:pPr>
                      <a:r>
                        <a:rPr lang="ja-JP" sz="1100" kern="100" dirty="0">
                          <a:effectLst/>
                          <a:latin typeface="Meiryo UI" panose="020B0604030504040204" pitchFamily="50" charset="-128"/>
                          <a:ea typeface="Meiryo UI" panose="020B0604030504040204" pitchFamily="50" charset="-128"/>
                        </a:rPr>
                        <a:t>備考</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6351" marR="66351"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1000" kern="100" dirty="0">
                          <a:effectLst/>
                          <a:latin typeface="Meiryo UI" panose="020B0604030504040204" pitchFamily="50" charset="-128"/>
                          <a:ea typeface="Meiryo UI" panose="020B0604030504040204" pitchFamily="50" charset="-128"/>
                        </a:rPr>
                        <a:t>※マッチング希望期限やその他補足事項等あれば記載</a:t>
                      </a:r>
                    </a:p>
                    <a:p>
                      <a:pPr algn="just">
                        <a:lnSpc>
                          <a:spcPct val="100000"/>
                        </a:lnSpc>
                        <a:spcAft>
                          <a:spcPts val="0"/>
                        </a:spcAft>
                      </a:pPr>
                      <a:r>
                        <a:rPr lang="en-US" sz="1100" kern="100" dirty="0">
                          <a:effectLst/>
                          <a:latin typeface="Meiryo UI" panose="020B0604030504040204" pitchFamily="50" charset="-128"/>
                          <a:ea typeface="Meiryo UI" panose="020B0604030504040204" pitchFamily="50" charset="-128"/>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6351" marR="66351"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8690506"/>
                  </a:ext>
                </a:extLst>
              </a:tr>
            </a:tbl>
          </a:graphicData>
        </a:graphic>
      </p:graphicFrame>
      <p:sp>
        <p:nvSpPr>
          <p:cNvPr id="8" name="正方形/長方形 7"/>
          <p:cNvSpPr/>
          <p:nvPr/>
        </p:nvSpPr>
        <p:spPr>
          <a:xfrm>
            <a:off x="0" y="9396968"/>
            <a:ext cx="6858000" cy="523220"/>
          </a:xfrm>
          <a:prstGeom prst="rect">
            <a:avLst/>
          </a:prstGeom>
          <a:solidFill>
            <a:srgbClr val="002060"/>
          </a:solidFill>
        </p:spPr>
        <p:txBody>
          <a:bodyPr wrap="square">
            <a:spAutoFit/>
          </a:bodyPr>
          <a:lstStyle/>
          <a:p>
            <a:r>
              <a:rPr lang="en-US" altLang="ja-JP" sz="1400" kern="100" dirty="0" smtClean="0">
                <a:solidFill>
                  <a:schemeClr val="bg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smtClean="0">
                <a:solidFill>
                  <a:schemeClr val="bg1"/>
                </a:solidFill>
                <a:latin typeface="Meiryo UI" panose="020B0604030504040204" pitchFamily="50" charset="-128"/>
                <a:ea typeface="Meiryo UI" panose="020B0604030504040204" pitchFamily="50" charset="-128"/>
                <a:cs typeface="Times New Roman" panose="02020603050405020304" pitchFamily="18" charset="0"/>
              </a:rPr>
              <a:t>提出先</a:t>
            </a:r>
            <a:r>
              <a:rPr lang="en-US" altLang="ja-JP" sz="1400" kern="100" dirty="0" smtClean="0">
                <a:solidFill>
                  <a:schemeClr val="bg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smtClean="0">
                <a:solidFill>
                  <a:schemeClr val="bg1"/>
                </a:solidFill>
                <a:latin typeface="Meiryo UI" panose="020B0604030504040204" pitchFamily="50" charset="-128"/>
                <a:ea typeface="Meiryo UI" panose="020B0604030504040204" pitchFamily="50" charset="-128"/>
                <a:cs typeface="Times New Roman" panose="02020603050405020304" pitchFamily="18" charset="0"/>
              </a:rPr>
              <a:t>　鳥取県商工労働部商工政策課　</a:t>
            </a:r>
            <a:r>
              <a:rPr lang="en-US" altLang="ja-JP" sz="1400" kern="100" dirty="0" smtClean="0">
                <a:solidFill>
                  <a:schemeClr val="bg1"/>
                </a:solidFill>
                <a:latin typeface="Meiryo UI" panose="020B0604030504040204" pitchFamily="50" charset="-128"/>
                <a:ea typeface="Meiryo UI" panose="020B0604030504040204" pitchFamily="50" charset="-128"/>
                <a:cs typeface="Times New Roman" panose="02020603050405020304" pitchFamily="18" charset="0"/>
              </a:rPr>
              <a:t>SDGs</a:t>
            </a:r>
            <a:r>
              <a:rPr lang="ja-JP" altLang="en-US" sz="1400" kern="100" dirty="0" smtClean="0">
                <a:solidFill>
                  <a:schemeClr val="bg1"/>
                </a:solidFill>
                <a:latin typeface="Meiryo UI" panose="020B0604030504040204" pitchFamily="50" charset="-128"/>
                <a:ea typeface="Meiryo UI" panose="020B0604030504040204" pitchFamily="50" charset="-128"/>
                <a:cs typeface="Times New Roman" panose="02020603050405020304" pitchFamily="18" charset="0"/>
              </a:rPr>
              <a:t>企業認証担当 宛</a:t>
            </a:r>
            <a:endParaRPr lang="en-US" altLang="ja-JP" sz="1400" kern="100" dirty="0" smtClean="0">
              <a:solidFill>
                <a:schemeClr val="bg1"/>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200" dirty="0" smtClean="0">
                <a:solidFill>
                  <a:schemeClr val="bg1"/>
                </a:solidFill>
                <a:latin typeface="Meiryo UI" panose="020B0604030504040204" pitchFamily="50" charset="-128"/>
                <a:ea typeface="Meiryo UI" panose="020B0604030504040204" pitchFamily="50" charset="-128"/>
              </a:rPr>
              <a:t>　</a:t>
            </a:r>
            <a:r>
              <a:rPr lang="ja-JP" altLang="en-US" sz="1100" dirty="0" smtClean="0">
                <a:solidFill>
                  <a:schemeClr val="bg1"/>
                </a:solidFill>
                <a:latin typeface="Meiryo UI" panose="020B0604030504040204" pitchFamily="50" charset="-128"/>
                <a:ea typeface="Meiryo UI" panose="020B0604030504040204" pitchFamily="50" charset="-128"/>
              </a:rPr>
              <a:t>電話：</a:t>
            </a:r>
            <a:r>
              <a:rPr lang="en-US" altLang="ja-JP" sz="1100" dirty="0" smtClean="0">
                <a:solidFill>
                  <a:schemeClr val="bg1"/>
                </a:solidFill>
                <a:latin typeface="Meiryo UI" panose="020B0604030504040204" pitchFamily="50" charset="-128"/>
                <a:ea typeface="Meiryo UI" panose="020B0604030504040204" pitchFamily="50" charset="-128"/>
              </a:rPr>
              <a:t>0857-26-7602</a:t>
            </a:r>
            <a:r>
              <a:rPr lang="ja-JP" altLang="en-US" sz="1100" dirty="0" smtClean="0">
                <a:solidFill>
                  <a:schemeClr val="bg1"/>
                </a:solidFill>
                <a:latin typeface="Meiryo UI" panose="020B0604030504040204" pitchFamily="50" charset="-128"/>
                <a:ea typeface="Meiryo UI" panose="020B0604030504040204" pitchFamily="50" charset="-128"/>
              </a:rPr>
              <a:t>　</a:t>
            </a:r>
            <a:r>
              <a:rPr lang="en-US" altLang="ja-JP" sz="1100" dirty="0" smtClean="0">
                <a:solidFill>
                  <a:schemeClr val="bg1"/>
                </a:solidFill>
                <a:latin typeface="Meiryo UI" panose="020B0604030504040204" pitchFamily="50" charset="-128"/>
                <a:ea typeface="Meiryo UI" panose="020B0604030504040204" pitchFamily="50" charset="-128"/>
              </a:rPr>
              <a:t>FAX</a:t>
            </a:r>
            <a:r>
              <a:rPr lang="ja-JP" altLang="en-US" sz="1100" dirty="0" smtClean="0">
                <a:solidFill>
                  <a:schemeClr val="bg1"/>
                </a:solidFill>
                <a:latin typeface="Meiryo UI" panose="020B0604030504040204" pitchFamily="50" charset="-128"/>
                <a:ea typeface="Meiryo UI" panose="020B0604030504040204" pitchFamily="50" charset="-128"/>
              </a:rPr>
              <a:t>：</a:t>
            </a:r>
            <a:r>
              <a:rPr lang="en-US" altLang="ja-JP" sz="1100" dirty="0" smtClean="0">
                <a:solidFill>
                  <a:schemeClr val="bg1"/>
                </a:solidFill>
                <a:latin typeface="Meiryo UI" panose="020B0604030504040204" pitchFamily="50" charset="-128"/>
                <a:ea typeface="Meiryo UI" panose="020B0604030504040204" pitchFamily="50" charset="-128"/>
              </a:rPr>
              <a:t>0857-26-8117</a:t>
            </a:r>
            <a:r>
              <a:rPr lang="ja-JP" altLang="en-US" sz="1100" dirty="0" smtClean="0">
                <a:solidFill>
                  <a:schemeClr val="bg1"/>
                </a:solidFill>
                <a:latin typeface="Meiryo UI" panose="020B0604030504040204" pitchFamily="50" charset="-128"/>
                <a:ea typeface="Meiryo UI" panose="020B0604030504040204" pitchFamily="50" charset="-128"/>
              </a:rPr>
              <a:t>　</a:t>
            </a:r>
            <a:r>
              <a:rPr lang="en-US" altLang="ja-JP" sz="1100" dirty="0" smtClean="0">
                <a:solidFill>
                  <a:schemeClr val="bg1"/>
                </a:solidFill>
                <a:latin typeface="Meiryo UI" panose="020B0604030504040204" pitchFamily="50" charset="-128"/>
                <a:ea typeface="Meiryo UI" panose="020B0604030504040204" pitchFamily="50" charset="-128"/>
              </a:rPr>
              <a:t>email</a:t>
            </a:r>
            <a:r>
              <a:rPr lang="ja-JP" altLang="en-US" sz="1100" dirty="0" smtClean="0">
                <a:solidFill>
                  <a:schemeClr val="bg1"/>
                </a:solidFill>
                <a:latin typeface="Meiryo UI" panose="020B0604030504040204" pitchFamily="50" charset="-128"/>
                <a:ea typeface="Meiryo UI" panose="020B0604030504040204" pitchFamily="50" charset="-128"/>
              </a:rPr>
              <a:t>：</a:t>
            </a:r>
            <a:r>
              <a:rPr lang="en-US" altLang="ja-JP" sz="1100" dirty="0">
                <a:solidFill>
                  <a:schemeClr val="bg1"/>
                </a:solidFill>
                <a:latin typeface="Meiryo UI" panose="020B0604030504040204" pitchFamily="50" charset="-128"/>
                <a:ea typeface="Meiryo UI" panose="020B0604030504040204" pitchFamily="50" charset="-128"/>
              </a:rPr>
              <a:t>shoukou-seisaku@pref.tottori.lg.jp</a:t>
            </a:r>
            <a:r>
              <a:rPr lang="ja-JP" altLang="en-US" sz="1400" dirty="0" smtClean="0">
                <a:solidFill>
                  <a:schemeClr val="bg1"/>
                </a:solidFill>
                <a:latin typeface="Meiryo UI" panose="020B0604030504040204" pitchFamily="50" charset="-128"/>
                <a:ea typeface="Meiryo UI" panose="020B0604030504040204" pitchFamily="50" charset="-128"/>
              </a:rPr>
              <a:t>　</a:t>
            </a:r>
            <a:endParaRPr lang="ja-JP" altLang="en-US" sz="1400" dirty="0">
              <a:solidFill>
                <a:schemeClr val="bg1"/>
              </a:solidFill>
              <a:latin typeface="Meiryo UI" panose="020B0604030504040204" pitchFamily="50" charset="-128"/>
              <a:ea typeface="Meiryo UI" panose="020B0604030504040204" pitchFamily="50" charset="-128"/>
            </a:endParaRPr>
          </a:p>
        </p:txBody>
      </p:sp>
      <p:pic>
        <p:nvPicPr>
          <p:cNvPr id="9" name="図 8"/>
          <p:cNvPicPr>
            <a:picLocks noChangeAspect="1"/>
          </p:cNvPicPr>
          <p:nvPr/>
        </p:nvPicPr>
        <p:blipFill>
          <a:blip r:embed="rId2"/>
          <a:stretch>
            <a:fillRect/>
          </a:stretch>
        </p:blipFill>
        <p:spPr>
          <a:xfrm>
            <a:off x="6319838" y="9391225"/>
            <a:ext cx="538162" cy="528963"/>
          </a:xfrm>
          <a:prstGeom prst="rect">
            <a:avLst/>
          </a:prstGeom>
        </p:spPr>
      </p:pic>
      <p:sp>
        <p:nvSpPr>
          <p:cNvPr id="10" name="正方形/長方形 9"/>
          <p:cNvSpPr/>
          <p:nvPr/>
        </p:nvSpPr>
        <p:spPr>
          <a:xfrm>
            <a:off x="5633314" y="9406491"/>
            <a:ext cx="671659" cy="246221"/>
          </a:xfrm>
          <a:prstGeom prst="rect">
            <a:avLst/>
          </a:prstGeom>
        </p:spPr>
        <p:txBody>
          <a:bodyPr wrap="none" lIns="0" tIns="0" rIns="0" bIns="0">
            <a:spAutoFit/>
          </a:bodyPr>
          <a:lstStyle/>
          <a:p>
            <a:pPr algn="ctr">
              <a:lnSpc>
                <a:spcPct val="100000"/>
              </a:lnSpc>
              <a:spcAft>
                <a:spcPts val="0"/>
              </a:spcAft>
            </a:pPr>
            <a:r>
              <a:rPr lang="ja-JP" altLang="en-US" sz="800" kern="100" dirty="0" smtClean="0">
                <a:solidFill>
                  <a:schemeClr val="bg1"/>
                </a:solidFill>
                <a:latin typeface="Meiryo UI" panose="020B0604030504040204" pitchFamily="50" charset="-128"/>
                <a:ea typeface="Meiryo UI" panose="020B0604030504040204" pitchFamily="50" charset="-128"/>
              </a:rPr>
              <a:t>メールアドレスの</a:t>
            </a:r>
            <a:endParaRPr lang="en-US" altLang="ja-JP" sz="800" kern="100" dirty="0" smtClean="0">
              <a:solidFill>
                <a:schemeClr val="bg1"/>
              </a:solidFill>
              <a:latin typeface="Meiryo UI" panose="020B0604030504040204" pitchFamily="50" charset="-128"/>
              <a:ea typeface="Meiryo UI" panose="020B0604030504040204" pitchFamily="50" charset="-128"/>
            </a:endParaRPr>
          </a:p>
          <a:p>
            <a:pPr algn="ctr">
              <a:lnSpc>
                <a:spcPct val="100000"/>
              </a:lnSpc>
              <a:spcAft>
                <a:spcPts val="0"/>
              </a:spcAft>
            </a:pPr>
            <a:r>
              <a:rPr lang="ja-JP" altLang="en-US" sz="800" kern="100" dirty="0" smtClean="0">
                <a:solidFill>
                  <a:schemeClr val="bg1"/>
                </a:solidFill>
                <a:latin typeface="Meiryo UI" panose="020B0604030504040204" pitchFamily="50" charset="-128"/>
                <a:ea typeface="Meiryo UI" panose="020B0604030504040204" pitchFamily="50" charset="-128"/>
              </a:rPr>
              <a:t>二次元コード →</a:t>
            </a:r>
            <a:endParaRPr lang="ja-JP" altLang="ja-JP" sz="800" kern="1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3647992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161</TotalTime>
  <Words>629</Words>
  <Application>Microsoft Office PowerPoint</Application>
  <PresentationFormat>A4 210 x 297 mm</PresentationFormat>
  <Paragraphs>66</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Meiryo UI</vt:lpstr>
      <vt:lpstr>UD デジタル 教科書体 NK-B</vt:lpstr>
      <vt:lpstr>UD デジタル 教科書体 N-R</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鳥取県</dc:creator>
  <cp:lastModifiedBy>鳥取県</cp:lastModifiedBy>
  <cp:revision>16</cp:revision>
  <dcterms:created xsi:type="dcterms:W3CDTF">2023-09-06T00:09:19Z</dcterms:created>
  <dcterms:modified xsi:type="dcterms:W3CDTF">2023-10-15T23:33:29Z</dcterms:modified>
</cp:coreProperties>
</file>