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D7CE"/>
    <a:srgbClr val="FFCC99"/>
    <a:srgbClr val="FF9933"/>
    <a:srgbClr val="F9D7CD"/>
    <a:srgbClr val="FCECE9"/>
    <a:srgbClr val="009900"/>
    <a:srgbClr val="99FF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83" autoAdjust="0"/>
    <p:restoredTop sz="94668"/>
  </p:normalViewPr>
  <p:slideViewPr>
    <p:cSldViewPr snapToGrid="0">
      <p:cViewPr varScale="1">
        <p:scale>
          <a:sx n="62" d="100"/>
          <a:sy n="62" d="100"/>
        </p:scale>
        <p:origin x="2472" y="68"/>
      </p:cViewPr>
      <p:guideLst/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6"/>
            <a:ext cx="2949990" cy="497969"/>
          </a:xfrm>
          <a:prstGeom prst="rect">
            <a:avLst/>
          </a:prstGeom>
        </p:spPr>
        <p:txBody>
          <a:bodyPr vert="horz" lIns="88293" tIns="44148" rIns="88293" bIns="4414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690" y="6"/>
            <a:ext cx="2949990" cy="497969"/>
          </a:xfrm>
          <a:prstGeom prst="rect">
            <a:avLst/>
          </a:prstGeom>
        </p:spPr>
        <p:txBody>
          <a:bodyPr vert="horz" lIns="88293" tIns="44148" rIns="88293" bIns="44148" rtlCol="0"/>
          <a:lstStyle>
            <a:lvl1pPr algn="r">
              <a:defRPr sz="1200"/>
            </a:lvl1pPr>
          </a:lstStyle>
          <a:p>
            <a:fld id="{239F5681-7EBE-41A9-99EA-C12740326F95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93" tIns="44148" rIns="88293" bIns="4414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421" y="4783900"/>
            <a:ext cx="5446369" cy="3912834"/>
          </a:xfrm>
          <a:prstGeom prst="rect">
            <a:avLst/>
          </a:prstGeom>
        </p:spPr>
        <p:txBody>
          <a:bodyPr vert="horz" lIns="88293" tIns="44148" rIns="88293" bIns="4414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1374"/>
            <a:ext cx="2949990" cy="497969"/>
          </a:xfrm>
          <a:prstGeom prst="rect">
            <a:avLst/>
          </a:prstGeom>
        </p:spPr>
        <p:txBody>
          <a:bodyPr vert="horz" lIns="88293" tIns="44148" rIns="88293" bIns="4414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690" y="9441374"/>
            <a:ext cx="2949990" cy="497969"/>
          </a:xfrm>
          <a:prstGeom prst="rect">
            <a:avLst/>
          </a:prstGeom>
        </p:spPr>
        <p:txBody>
          <a:bodyPr vert="horz" lIns="88293" tIns="44148" rIns="88293" bIns="44148" rtlCol="0" anchor="b"/>
          <a:lstStyle>
            <a:lvl1pPr algn="r">
              <a:defRPr sz="1200"/>
            </a:lvl1pPr>
          </a:lstStyle>
          <a:p>
            <a:fld id="{5F98EC42-EF5E-4458-9647-4B149C7E9A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783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8EC42-EF5E-4458-9647-4B149C7E9A0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891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16746-2B55-4331-862F-F19DDD90209D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2F412-2D96-41DD-9D3A-08FF1C7BBC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59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16746-2B55-4331-862F-F19DDD90209D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2F412-2D96-41DD-9D3A-08FF1C7BBC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33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16746-2B55-4331-862F-F19DDD90209D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2F412-2D96-41DD-9D3A-08FF1C7BBC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963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16746-2B55-4331-862F-F19DDD90209D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2F412-2D96-41DD-9D3A-08FF1C7BBC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89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16746-2B55-4331-862F-F19DDD90209D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2F412-2D96-41DD-9D3A-08FF1C7BBC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1928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16746-2B55-4331-862F-F19DDD90209D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2F412-2D96-41DD-9D3A-08FF1C7BBC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417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16746-2B55-4331-862F-F19DDD90209D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2F412-2D96-41DD-9D3A-08FF1C7BBC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623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16746-2B55-4331-862F-F19DDD90209D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2F412-2D96-41DD-9D3A-08FF1C7BBC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206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16746-2B55-4331-862F-F19DDD90209D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2F412-2D96-41DD-9D3A-08FF1C7BBC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7030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16746-2B55-4331-862F-F19DDD90209D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2F412-2D96-41DD-9D3A-08FF1C7BBC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752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16746-2B55-4331-862F-F19DDD90209D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2F412-2D96-41DD-9D3A-08FF1C7BBC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495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16746-2B55-4331-862F-F19DDD90209D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2F412-2D96-41DD-9D3A-08FF1C7BBC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172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/>
        </p:nvSpPr>
        <p:spPr>
          <a:xfrm>
            <a:off x="-11399" y="3448"/>
            <a:ext cx="6885146" cy="99025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51718" y="1050724"/>
            <a:ext cx="5681830" cy="6219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158587" algn="just">
              <a:spcBef>
                <a:spcPts val="661"/>
              </a:spcBef>
            </a:pPr>
            <a:endParaRPr lang="ja-JP" altLang="en-US" sz="1322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186571"/>
              </p:ext>
            </p:extLst>
          </p:nvPr>
        </p:nvGraphicFramePr>
        <p:xfrm>
          <a:off x="147707" y="2447539"/>
          <a:ext cx="6601595" cy="538795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750179">
                  <a:extLst>
                    <a:ext uri="{9D8B030D-6E8A-4147-A177-3AD203B41FA5}">
                      <a16:colId xmlns:a16="http://schemas.microsoft.com/office/drawing/2014/main" val="636104719"/>
                    </a:ext>
                  </a:extLst>
                </a:gridCol>
                <a:gridCol w="375092">
                  <a:extLst>
                    <a:ext uri="{9D8B030D-6E8A-4147-A177-3AD203B41FA5}">
                      <a16:colId xmlns:a16="http://schemas.microsoft.com/office/drawing/2014/main" val="2281524170"/>
                    </a:ext>
                  </a:extLst>
                </a:gridCol>
                <a:gridCol w="1134994">
                  <a:extLst>
                    <a:ext uri="{9D8B030D-6E8A-4147-A177-3AD203B41FA5}">
                      <a16:colId xmlns:a16="http://schemas.microsoft.com/office/drawing/2014/main" val="3065003435"/>
                    </a:ext>
                  </a:extLst>
                </a:gridCol>
                <a:gridCol w="4341330">
                  <a:extLst>
                    <a:ext uri="{9D8B030D-6E8A-4147-A177-3AD203B41FA5}">
                      <a16:colId xmlns:a16="http://schemas.microsoft.com/office/drawing/2014/main" val="4069996515"/>
                    </a:ext>
                  </a:extLst>
                </a:gridCol>
              </a:tblGrid>
              <a:tr h="727343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物流の</a:t>
                      </a:r>
                      <a:r>
                        <a:rPr kumimoji="1" lang="en-US" altLang="ja-JP" sz="20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20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年問題解決に向けた</a:t>
                      </a:r>
                    </a:p>
                    <a:p>
                      <a:pPr algn="ctr"/>
                      <a:r>
                        <a:rPr kumimoji="1" lang="ja-JP" altLang="en-US" sz="20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ホワイト物流セミナー参加</a:t>
                      </a:r>
                      <a:r>
                        <a:rPr kumimoji="1" lang="ja-JP" altLang="en-US" sz="20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申込書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701" marR="100701" marT="50351" marB="50351" anchor="ctr">
                    <a:solidFill>
                      <a:srgbClr val="FAD7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175813"/>
                  </a:ext>
                </a:extLst>
              </a:tr>
              <a:tr h="35586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貴社名</a:t>
                      </a:r>
                      <a:endParaRPr kumimoji="1" lang="en-US" altLang="ja-JP" sz="1300" b="0" dirty="0" smtClean="0">
                        <a:solidFill>
                          <a:schemeClr val="dk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（お名前）</a:t>
                      </a:r>
                      <a:endParaRPr kumimoji="1" lang="en-US" altLang="ja-JP" sz="1300" b="0" dirty="0" smtClean="0">
                        <a:solidFill>
                          <a:schemeClr val="dk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701" marR="100701" marT="50351" marB="50351" anchor="ctr">
                    <a:solidFill>
                      <a:srgbClr val="F9D7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500" b="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701" marR="100701" marT="50351" marB="5035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537897"/>
                  </a:ext>
                </a:extLst>
              </a:tr>
              <a:tr h="45301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住所</a:t>
                      </a:r>
                      <a:endParaRPr kumimoji="1" lang="ja-JP" altLang="en-US" sz="1300" b="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701" marR="100701" marT="50351" marB="50351" anchor="ctr">
                    <a:solidFill>
                      <a:srgbClr val="F9D7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500" b="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701" marR="100701" marT="50351" marB="5035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734579"/>
                  </a:ext>
                </a:extLst>
              </a:tr>
              <a:tr h="421568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担当者</a:t>
                      </a:r>
                      <a:endParaRPr kumimoji="1" lang="en-US" altLang="ja-JP" sz="13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</a:t>
                      </a:r>
                      <a:endParaRPr kumimoji="1" lang="ja-JP" altLang="en-US" sz="1300" b="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701" marR="100701" marT="50351" marB="50351" anchor="ctr">
                    <a:solidFill>
                      <a:srgbClr val="F9D7C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  <a:endParaRPr kumimoji="1" lang="en-US" altLang="ja-JP" sz="1300" b="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701" marR="100701" marT="50351" marB="50351" anchor="ctr">
                    <a:solidFill>
                      <a:srgbClr val="FAD7C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b="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701" marR="100701" marT="50351" marB="50351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996133"/>
                  </a:ext>
                </a:extLst>
              </a:tr>
              <a:tr h="421568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電話番号</a:t>
                      </a:r>
                      <a:endParaRPr kumimoji="1" lang="ja-JP" altLang="en-US" sz="1300" b="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701" marR="100701" marT="50351" marB="50351">
                    <a:solidFill>
                      <a:srgbClr val="FAD7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err="1" smtClean="0"/>
                        <a:t>ー</a:t>
                      </a:r>
                      <a:r>
                        <a:rPr kumimoji="1" lang="ja-JP" altLang="en-US" dirty="0"/>
                        <a:t>（　　　　　　　）</a:t>
                      </a:r>
                      <a:r>
                        <a:rPr kumimoji="1" lang="ja-JP" altLang="en-US" dirty="0" err="1"/>
                        <a:t>ー</a:t>
                      </a:r>
                      <a:endParaRPr kumimoji="1" lang="ja-JP" altLang="en-US" dirty="0"/>
                    </a:p>
                  </a:txBody>
                  <a:tcPr marL="100701" marR="100701" marT="50351" marB="50351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573763"/>
                  </a:ext>
                </a:extLst>
              </a:tr>
              <a:tr h="411085"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参加者</a:t>
                      </a:r>
                      <a:endParaRPr kumimoji="1" lang="ja-JP" altLang="en-US" sz="1300" b="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701" marR="100701" marT="50351" marB="50351" anchor="ctr">
                    <a:solidFill>
                      <a:srgbClr val="F9D7CD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300" b="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701" marR="100701" marT="50351" marB="50351" anchor="ctr">
                    <a:solidFill>
                      <a:srgbClr val="F9D7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3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所属・役職</a:t>
                      </a:r>
                      <a:endParaRPr kumimoji="1" lang="ja-JP" altLang="en-US" sz="1300" b="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701" marR="100701" marT="50351" marB="50351" anchor="ctr">
                    <a:solidFill>
                      <a:srgbClr val="F9D7C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kumimoji="1" lang="ja-JP" altLang="en-US" sz="1300" b="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701" marR="100701" marT="50351" marB="50351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870701"/>
                  </a:ext>
                </a:extLst>
              </a:tr>
              <a:tr h="411085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3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  <a:endParaRPr kumimoji="1" lang="ja-JP" altLang="en-US" sz="1300" b="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701" marR="100701" marT="50351" marB="50351" anchor="ctr">
                    <a:solidFill>
                      <a:srgbClr val="F9D7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701" marR="100701" marT="50351" marB="50351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197556"/>
                  </a:ext>
                </a:extLst>
              </a:tr>
              <a:tr h="347858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メールアドレス</a:t>
                      </a:r>
                      <a:endParaRPr kumimoji="1" lang="ja-JP" altLang="en-US" sz="1300" b="1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701" marR="100701" marT="50351" marB="50351" anchor="ctr">
                    <a:solidFill>
                      <a:srgbClr val="F9D7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@</a:t>
                      </a:r>
                      <a:endParaRPr kumimoji="1" lang="en-US" altLang="ja-JP" sz="1300" b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セミナーの案内を受信できるアドレスをご記入ください</a:t>
                      </a:r>
                    </a:p>
                  </a:txBody>
                  <a:tcPr marL="100701" marR="100701" marT="50351" marB="50351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805239"/>
                  </a:ext>
                </a:extLst>
              </a:tr>
              <a:tr h="41108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300" b="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701" marR="100701" marT="50351" marB="50351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300" b="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701" marR="100701" marT="50351" marB="50351" anchor="ctr">
                    <a:solidFill>
                      <a:srgbClr val="F9D7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3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所属・役職</a:t>
                      </a:r>
                      <a:endParaRPr kumimoji="1" lang="ja-JP" altLang="en-US" sz="1300" b="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701" marR="100701" marT="50351" marB="50351" anchor="ctr">
                    <a:solidFill>
                      <a:srgbClr val="F9D7C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kumimoji="1" lang="ja-JP" altLang="en-US" sz="1300" b="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701" marR="100701" marT="50351" marB="50351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95570"/>
                  </a:ext>
                </a:extLst>
              </a:tr>
              <a:tr h="411085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3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  <a:endParaRPr kumimoji="1" lang="ja-JP" altLang="en-US" sz="1300" b="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701" marR="100701" marT="50351" marB="50351" anchor="ctr">
                    <a:solidFill>
                      <a:srgbClr val="F9D7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701" marR="100701" marT="50351" marB="50351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029630"/>
                  </a:ext>
                </a:extLst>
              </a:tr>
              <a:tr h="618788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メールアドレス</a:t>
                      </a:r>
                      <a:endParaRPr kumimoji="1" lang="ja-JP" altLang="en-US" sz="1300" b="1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701" marR="100701" marT="50351" marB="50351" anchor="ctr">
                    <a:solidFill>
                      <a:srgbClr val="F9D7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@</a:t>
                      </a:r>
                      <a:endParaRPr kumimoji="1" lang="en-US" altLang="ja-JP" sz="13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セミナーの案内を受信できるアドレスをご記入ください</a:t>
                      </a:r>
                    </a:p>
                  </a:txBody>
                  <a:tcPr marL="100701" marR="100701" marT="50351" marB="50351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189188"/>
                  </a:ext>
                </a:extLst>
              </a:tr>
            </a:tbl>
          </a:graphicData>
        </a:graphic>
      </p:graphicFrame>
      <p:pic>
        <p:nvPicPr>
          <p:cNvPr id="17" name="図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888" y="-30107"/>
            <a:ext cx="2382859" cy="953144"/>
          </a:xfrm>
          <a:prstGeom prst="rect">
            <a:avLst/>
          </a:prstGeom>
        </p:spPr>
      </p:pic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001486"/>
              </p:ext>
            </p:extLst>
          </p:nvPr>
        </p:nvGraphicFramePr>
        <p:xfrm>
          <a:off x="147708" y="8030827"/>
          <a:ext cx="6601594" cy="1780182"/>
        </p:xfrm>
        <a:graphic>
          <a:graphicData uri="http://schemas.openxmlformats.org/drawingml/2006/table">
            <a:tbl>
              <a:tblPr firstRow="1" lastCol="1" bandRow="1">
                <a:tableStyleId>{8A107856-5554-42FB-B03E-39F5DBC370BA}</a:tableStyleId>
              </a:tblPr>
              <a:tblGrid>
                <a:gridCol w="1320319">
                  <a:extLst>
                    <a:ext uri="{9D8B030D-6E8A-4147-A177-3AD203B41FA5}">
                      <a16:colId xmlns:a16="http://schemas.microsoft.com/office/drawing/2014/main" val="3645814659"/>
                    </a:ext>
                  </a:extLst>
                </a:gridCol>
                <a:gridCol w="5281275">
                  <a:extLst>
                    <a:ext uri="{9D8B030D-6E8A-4147-A177-3AD203B41FA5}">
                      <a16:colId xmlns:a16="http://schemas.microsoft.com/office/drawing/2014/main" val="1166150019"/>
                    </a:ext>
                  </a:extLst>
                </a:gridCol>
              </a:tblGrid>
              <a:tr h="34762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お問い合わせ先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solidFill>
                      <a:srgbClr val="F9D7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3375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郵送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400" b="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〒</a:t>
                      </a:r>
                      <a:r>
                        <a:rPr kumimoji="1" lang="en-US" altLang="zh-TW" sz="1400" b="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680-8570 </a:t>
                      </a:r>
                      <a:r>
                        <a:rPr kumimoji="1" lang="zh-TW" altLang="en-US" sz="1400" b="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鳥取市東町一丁目</a:t>
                      </a:r>
                      <a:r>
                        <a:rPr kumimoji="1" lang="en-US" altLang="zh-TW" sz="1400" b="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220 </a:t>
                      </a:r>
                      <a:r>
                        <a:rPr kumimoji="1" lang="zh-TW" altLang="en-US" sz="1400" b="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番地</a:t>
                      </a:r>
                    </a:p>
                    <a:p>
                      <a:r>
                        <a:rPr kumimoji="1" lang="zh-TW" altLang="en-US" sz="1400" b="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鳥取県商工労働部 通商物流課 </a:t>
                      </a:r>
                      <a:r>
                        <a:rPr kumimoji="1" lang="ja-JP" altLang="en-US" sz="1400" b="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　通商・物流担当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3096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電話番号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0857-26-7850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8568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FAX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 smtClean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0857-26-8117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725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E-mail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tsushou-butsuryu@pref.tottori.lg.jp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861305"/>
                  </a:ext>
                </a:extLst>
              </a:tr>
            </a:tbl>
          </a:graphicData>
        </a:graphic>
      </p:graphicFrame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48AF45E-8FF6-2940-19C4-D3D1AB206707}"/>
              </a:ext>
            </a:extLst>
          </p:cNvPr>
          <p:cNvSpPr/>
          <p:nvPr/>
        </p:nvSpPr>
        <p:spPr>
          <a:xfrm>
            <a:off x="-23137" y="1000139"/>
            <a:ext cx="6885146" cy="11655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158587" algn="just">
              <a:spcBef>
                <a:spcPts val="3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ご参加を希望される方は、</a:t>
            </a:r>
            <a:r>
              <a:rPr lang="ja-JP" altLang="en-US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ja-JP" altLang="en-US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木</a:t>
            </a:r>
            <a:r>
              <a:rPr lang="en-US" altLang="ja-JP" sz="1400" b="1" u="sng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まで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に、以下の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indent="158587" algn="just">
              <a:spcBef>
                <a:spcPts val="3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参加申込書をご記入の上、メール又は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sz="14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にて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事務局にお申込みく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indent="158587" algn="just">
              <a:spcBef>
                <a:spcPts val="3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ださい。また、右の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QR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コードからとっとり電子申請サービスにてお申込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indent="158587" algn="just">
              <a:spcBef>
                <a:spcPts val="3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みいただくことも可能です。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62043-B804-D700-1DB7-2598C308A6F4}"/>
              </a:ext>
            </a:extLst>
          </p:cNvPr>
          <p:cNvSpPr txBox="1"/>
          <p:nvPr/>
        </p:nvSpPr>
        <p:spPr>
          <a:xfrm>
            <a:off x="147707" y="668219"/>
            <a:ext cx="2443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latin typeface="Meiryo UI" panose="020B0604030504040204" pitchFamily="34" charset="-128"/>
                <a:ea typeface="Meiryo UI" panose="020B0604030504040204" pitchFamily="34" charset="-128"/>
              </a:rPr>
              <a:t>■参加申し込みについて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6384" y="1000139"/>
            <a:ext cx="1156519" cy="1156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936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159</Words>
  <Application>Microsoft Office PowerPoint</Application>
  <PresentationFormat>A4 210 x 297 mm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冨谷 俊樹</dc:creator>
  <cp:lastModifiedBy>鳥取県</cp:lastModifiedBy>
  <cp:revision>58</cp:revision>
  <cp:lastPrinted>2023-09-11T07:20:03Z</cp:lastPrinted>
  <dcterms:modified xsi:type="dcterms:W3CDTF">2023-09-15T06:47:03Z</dcterms:modified>
</cp:coreProperties>
</file>