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4"/>
  </p:sldMasterIdLst>
  <p:notesMasterIdLst>
    <p:notesMasterId r:id="rId6"/>
  </p:notesMasterIdLst>
  <p:handoutMasterIdLst>
    <p:handoutMasterId r:id="rId7"/>
  </p:handoutMasterIdLst>
  <p:sldIdLst>
    <p:sldId id="256" r:id="rId5"/>
  </p:sldIdLst>
  <p:sldSz cx="12801600" cy="9601200" type="A3"/>
  <p:notesSz cx="6807200" cy="9939338"/>
  <p:defaultTextStyle>
    <a:defPPr>
      <a:defRPr lang="ja-JP"/>
    </a:defPPr>
    <a:lvl1pPr marL="0" algn="l" defTabSz="1075334" rtl="0" eaLnBrk="1" latinLnBrk="0" hangingPunct="1">
      <a:defRPr kumimoji="1" sz="2117" kern="1200">
        <a:solidFill>
          <a:schemeClr val="tx1"/>
        </a:solidFill>
        <a:latin typeface="+mn-lt"/>
        <a:ea typeface="+mn-ea"/>
        <a:cs typeface="+mn-cs"/>
      </a:defRPr>
    </a:lvl1pPr>
    <a:lvl2pPr marL="537667" algn="l" defTabSz="1075334" rtl="0" eaLnBrk="1" latinLnBrk="0" hangingPunct="1">
      <a:defRPr kumimoji="1" sz="2117" kern="1200">
        <a:solidFill>
          <a:schemeClr val="tx1"/>
        </a:solidFill>
        <a:latin typeface="+mn-lt"/>
        <a:ea typeface="+mn-ea"/>
        <a:cs typeface="+mn-cs"/>
      </a:defRPr>
    </a:lvl2pPr>
    <a:lvl3pPr marL="1075334" algn="l" defTabSz="1075334" rtl="0" eaLnBrk="1" latinLnBrk="0" hangingPunct="1">
      <a:defRPr kumimoji="1" sz="2117" kern="1200">
        <a:solidFill>
          <a:schemeClr val="tx1"/>
        </a:solidFill>
        <a:latin typeface="+mn-lt"/>
        <a:ea typeface="+mn-ea"/>
        <a:cs typeface="+mn-cs"/>
      </a:defRPr>
    </a:lvl3pPr>
    <a:lvl4pPr marL="1613002" algn="l" defTabSz="1075334" rtl="0" eaLnBrk="1" latinLnBrk="0" hangingPunct="1">
      <a:defRPr kumimoji="1" sz="2117" kern="1200">
        <a:solidFill>
          <a:schemeClr val="tx1"/>
        </a:solidFill>
        <a:latin typeface="+mn-lt"/>
        <a:ea typeface="+mn-ea"/>
        <a:cs typeface="+mn-cs"/>
      </a:defRPr>
    </a:lvl4pPr>
    <a:lvl5pPr marL="2150669" algn="l" defTabSz="1075334" rtl="0" eaLnBrk="1" latinLnBrk="0" hangingPunct="1">
      <a:defRPr kumimoji="1" sz="2117" kern="1200">
        <a:solidFill>
          <a:schemeClr val="tx1"/>
        </a:solidFill>
        <a:latin typeface="+mn-lt"/>
        <a:ea typeface="+mn-ea"/>
        <a:cs typeface="+mn-cs"/>
      </a:defRPr>
    </a:lvl5pPr>
    <a:lvl6pPr marL="2688336" algn="l" defTabSz="1075334" rtl="0" eaLnBrk="1" latinLnBrk="0" hangingPunct="1">
      <a:defRPr kumimoji="1" sz="2117" kern="1200">
        <a:solidFill>
          <a:schemeClr val="tx1"/>
        </a:solidFill>
        <a:latin typeface="+mn-lt"/>
        <a:ea typeface="+mn-ea"/>
        <a:cs typeface="+mn-cs"/>
      </a:defRPr>
    </a:lvl6pPr>
    <a:lvl7pPr marL="3226003" algn="l" defTabSz="1075334" rtl="0" eaLnBrk="1" latinLnBrk="0" hangingPunct="1">
      <a:defRPr kumimoji="1" sz="2117" kern="1200">
        <a:solidFill>
          <a:schemeClr val="tx1"/>
        </a:solidFill>
        <a:latin typeface="+mn-lt"/>
        <a:ea typeface="+mn-ea"/>
        <a:cs typeface="+mn-cs"/>
      </a:defRPr>
    </a:lvl7pPr>
    <a:lvl8pPr marL="3763670" algn="l" defTabSz="1075334" rtl="0" eaLnBrk="1" latinLnBrk="0" hangingPunct="1">
      <a:defRPr kumimoji="1" sz="2117" kern="1200">
        <a:solidFill>
          <a:schemeClr val="tx1"/>
        </a:solidFill>
        <a:latin typeface="+mn-lt"/>
        <a:ea typeface="+mn-ea"/>
        <a:cs typeface="+mn-cs"/>
      </a:defRPr>
    </a:lvl8pPr>
    <a:lvl9pPr marL="4301338" algn="l" defTabSz="1075334" rtl="0" eaLnBrk="1" latinLnBrk="0" hangingPunct="1">
      <a:defRPr kumimoji="1" sz="2117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024">
          <p15:clr>
            <a:srgbClr val="A4A3A4"/>
          </p15:clr>
        </p15:guide>
        <p15:guide id="2" pos="4032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作成者" initials="A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D9F9"/>
    <a:srgbClr val="FF0066"/>
    <a:srgbClr val="FFEBFC"/>
    <a:srgbClr val="FFFF66"/>
    <a:srgbClr val="CCFFCC"/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5000" autoAdjust="0"/>
    <p:restoredTop sz="95141" autoAdjust="0"/>
  </p:normalViewPr>
  <p:slideViewPr>
    <p:cSldViewPr snapToGrid="0">
      <p:cViewPr varScale="1">
        <p:scale>
          <a:sx n="61" d="100"/>
          <a:sy n="61" d="100"/>
        </p:scale>
        <p:origin x="84" y="540"/>
      </p:cViewPr>
      <p:guideLst>
        <p:guide orient="horz" pos="3024"/>
        <p:guide pos="4032"/>
      </p:guideLst>
    </p:cSldViewPr>
  </p:slideViewPr>
  <p:outlineViewPr>
    <p:cViewPr>
      <p:scale>
        <a:sx n="20" d="100"/>
        <a:sy n="20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788" cy="498693"/>
          </a:xfrm>
          <a:prstGeom prst="rect">
            <a:avLst/>
          </a:prstGeom>
        </p:spPr>
        <p:txBody>
          <a:bodyPr vert="horz" lIns="92213" tIns="46107" rIns="92213" bIns="4610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55837" y="0"/>
            <a:ext cx="2949788" cy="498693"/>
          </a:xfrm>
          <a:prstGeom prst="rect">
            <a:avLst/>
          </a:prstGeom>
        </p:spPr>
        <p:txBody>
          <a:bodyPr vert="horz" lIns="92213" tIns="46107" rIns="92213" bIns="46107" rtlCol="0"/>
          <a:lstStyle>
            <a:lvl1pPr algn="r">
              <a:defRPr sz="1200"/>
            </a:lvl1pPr>
          </a:lstStyle>
          <a:p>
            <a:fld id="{FAD753EA-31DB-4925-9956-D39EF06166D8}" type="datetimeFigureOut">
              <a:rPr kumimoji="1" lang="ja-JP" altLang="en-US" smtClean="0"/>
              <a:t>2025/3/30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440647"/>
            <a:ext cx="2949788" cy="498692"/>
          </a:xfrm>
          <a:prstGeom prst="rect">
            <a:avLst/>
          </a:prstGeom>
        </p:spPr>
        <p:txBody>
          <a:bodyPr vert="horz" lIns="92213" tIns="46107" rIns="92213" bIns="4610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55837" y="9440647"/>
            <a:ext cx="2949788" cy="498692"/>
          </a:xfrm>
          <a:prstGeom prst="rect">
            <a:avLst/>
          </a:prstGeom>
        </p:spPr>
        <p:txBody>
          <a:bodyPr vert="horz" lIns="92213" tIns="46107" rIns="92213" bIns="46107" rtlCol="0" anchor="b"/>
          <a:lstStyle>
            <a:lvl1pPr algn="r">
              <a:defRPr sz="1200"/>
            </a:lvl1pPr>
          </a:lstStyle>
          <a:p>
            <a:fld id="{4685BCFF-E9A1-43D1-832A-DC304035418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59807581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788" cy="498693"/>
          </a:xfrm>
          <a:prstGeom prst="rect">
            <a:avLst/>
          </a:prstGeom>
        </p:spPr>
        <p:txBody>
          <a:bodyPr vert="horz" lIns="92213" tIns="46107" rIns="92213" bIns="4610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5837" y="0"/>
            <a:ext cx="2949788" cy="498693"/>
          </a:xfrm>
          <a:prstGeom prst="rect">
            <a:avLst/>
          </a:prstGeom>
        </p:spPr>
        <p:txBody>
          <a:bodyPr vert="horz" lIns="92213" tIns="46107" rIns="92213" bIns="46107" rtlCol="0"/>
          <a:lstStyle>
            <a:lvl1pPr algn="r">
              <a:defRPr sz="1200"/>
            </a:lvl1pPr>
          </a:lstStyle>
          <a:p>
            <a:fld id="{0C0A1B91-8077-4786-BF7B-D26A91C0EE38}" type="datetimeFigureOut">
              <a:rPr kumimoji="1" lang="ja-JP" altLang="en-US" smtClean="0"/>
              <a:t>2025/3/30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43013"/>
            <a:ext cx="4473575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213" tIns="46107" rIns="92213" bIns="46107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721" y="4783308"/>
            <a:ext cx="5445760" cy="3913615"/>
          </a:xfrm>
          <a:prstGeom prst="rect">
            <a:avLst/>
          </a:prstGeom>
        </p:spPr>
        <p:txBody>
          <a:bodyPr vert="horz" lIns="92213" tIns="46107" rIns="92213" bIns="46107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647"/>
            <a:ext cx="2949788" cy="498692"/>
          </a:xfrm>
          <a:prstGeom prst="rect">
            <a:avLst/>
          </a:prstGeom>
        </p:spPr>
        <p:txBody>
          <a:bodyPr vert="horz" lIns="92213" tIns="46107" rIns="92213" bIns="4610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5837" y="9440647"/>
            <a:ext cx="2949788" cy="498692"/>
          </a:xfrm>
          <a:prstGeom prst="rect">
            <a:avLst/>
          </a:prstGeom>
        </p:spPr>
        <p:txBody>
          <a:bodyPr vert="horz" lIns="92213" tIns="46107" rIns="92213" bIns="46107" rtlCol="0" anchor="b"/>
          <a:lstStyle>
            <a:lvl1pPr algn="r">
              <a:defRPr sz="1200"/>
            </a:lvl1pPr>
          </a:lstStyle>
          <a:p>
            <a:fld id="{7EBFDB9D-D991-4693-A415-C3116EC508B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23727532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1075334" rtl="0" eaLnBrk="1" latinLnBrk="0" hangingPunct="1">
      <a:defRPr kumimoji="1" sz="1411" kern="1200">
        <a:solidFill>
          <a:schemeClr val="tx1"/>
        </a:solidFill>
        <a:latin typeface="+mn-lt"/>
        <a:ea typeface="+mn-ea"/>
        <a:cs typeface="+mn-cs"/>
      </a:defRPr>
    </a:lvl1pPr>
    <a:lvl2pPr marL="537667" algn="l" defTabSz="1075334" rtl="0" eaLnBrk="1" latinLnBrk="0" hangingPunct="1">
      <a:defRPr kumimoji="1" sz="1411" kern="1200">
        <a:solidFill>
          <a:schemeClr val="tx1"/>
        </a:solidFill>
        <a:latin typeface="+mn-lt"/>
        <a:ea typeface="+mn-ea"/>
        <a:cs typeface="+mn-cs"/>
      </a:defRPr>
    </a:lvl2pPr>
    <a:lvl3pPr marL="1075334" algn="l" defTabSz="1075334" rtl="0" eaLnBrk="1" latinLnBrk="0" hangingPunct="1">
      <a:defRPr kumimoji="1" sz="1411" kern="1200">
        <a:solidFill>
          <a:schemeClr val="tx1"/>
        </a:solidFill>
        <a:latin typeface="+mn-lt"/>
        <a:ea typeface="+mn-ea"/>
        <a:cs typeface="+mn-cs"/>
      </a:defRPr>
    </a:lvl3pPr>
    <a:lvl4pPr marL="1613002" algn="l" defTabSz="1075334" rtl="0" eaLnBrk="1" latinLnBrk="0" hangingPunct="1">
      <a:defRPr kumimoji="1" sz="1411" kern="1200">
        <a:solidFill>
          <a:schemeClr val="tx1"/>
        </a:solidFill>
        <a:latin typeface="+mn-lt"/>
        <a:ea typeface="+mn-ea"/>
        <a:cs typeface="+mn-cs"/>
      </a:defRPr>
    </a:lvl4pPr>
    <a:lvl5pPr marL="2150669" algn="l" defTabSz="1075334" rtl="0" eaLnBrk="1" latinLnBrk="0" hangingPunct="1">
      <a:defRPr kumimoji="1" sz="1411" kern="1200">
        <a:solidFill>
          <a:schemeClr val="tx1"/>
        </a:solidFill>
        <a:latin typeface="+mn-lt"/>
        <a:ea typeface="+mn-ea"/>
        <a:cs typeface="+mn-cs"/>
      </a:defRPr>
    </a:lvl5pPr>
    <a:lvl6pPr marL="2688336" algn="l" defTabSz="1075334" rtl="0" eaLnBrk="1" latinLnBrk="0" hangingPunct="1">
      <a:defRPr kumimoji="1" sz="1411" kern="1200">
        <a:solidFill>
          <a:schemeClr val="tx1"/>
        </a:solidFill>
        <a:latin typeface="+mn-lt"/>
        <a:ea typeface="+mn-ea"/>
        <a:cs typeface="+mn-cs"/>
      </a:defRPr>
    </a:lvl6pPr>
    <a:lvl7pPr marL="3226003" algn="l" defTabSz="1075334" rtl="0" eaLnBrk="1" latinLnBrk="0" hangingPunct="1">
      <a:defRPr kumimoji="1" sz="1411" kern="1200">
        <a:solidFill>
          <a:schemeClr val="tx1"/>
        </a:solidFill>
        <a:latin typeface="+mn-lt"/>
        <a:ea typeface="+mn-ea"/>
        <a:cs typeface="+mn-cs"/>
      </a:defRPr>
    </a:lvl7pPr>
    <a:lvl8pPr marL="3763670" algn="l" defTabSz="1075334" rtl="0" eaLnBrk="1" latinLnBrk="0" hangingPunct="1">
      <a:defRPr kumimoji="1" sz="1411" kern="1200">
        <a:solidFill>
          <a:schemeClr val="tx1"/>
        </a:solidFill>
        <a:latin typeface="+mn-lt"/>
        <a:ea typeface="+mn-ea"/>
        <a:cs typeface="+mn-cs"/>
      </a:defRPr>
    </a:lvl8pPr>
    <a:lvl9pPr marL="4301338" algn="l" defTabSz="1075334" rtl="0" eaLnBrk="1" latinLnBrk="0" hangingPunct="1">
      <a:defRPr kumimoji="1" sz="1411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1166813" y="1243013"/>
            <a:ext cx="4473575" cy="3354387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1830619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600200" y="1571308"/>
            <a:ext cx="9601200" cy="334264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600200" y="5042853"/>
            <a:ext cx="9601200" cy="2318067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6DB68-4CF3-4EFC-BE39-68897B1D3B23}" type="datetimeFigureOut">
              <a:rPr kumimoji="1" lang="ja-JP" altLang="en-US" smtClean="0"/>
              <a:t>2025/3/30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DC8E0-6361-47C8-B540-16B4BBE1EDE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822700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6DB68-4CF3-4EFC-BE39-68897B1D3B23}" type="datetimeFigureOut">
              <a:rPr kumimoji="1" lang="ja-JP" altLang="en-US" smtClean="0"/>
              <a:t>2025/3/30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DC8E0-6361-47C8-B540-16B4BBE1EDE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956671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9161145" y="511175"/>
            <a:ext cx="2760345" cy="8136573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80110" y="511175"/>
            <a:ext cx="8121015" cy="8136573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6DB68-4CF3-4EFC-BE39-68897B1D3B23}" type="datetimeFigureOut">
              <a:rPr kumimoji="1" lang="ja-JP" altLang="en-US" smtClean="0"/>
              <a:t>2025/3/30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DC8E0-6361-47C8-B540-16B4BBE1EDE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626663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6DB68-4CF3-4EFC-BE39-68897B1D3B23}" type="datetimeFigureOut">
              <a:rPr kumimoji="1" lang="ja-JP" altLang="en-US" smtClean="0"/>
              <a:t>2025/3/30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DC8E0-6361-47C8-B540-16B4BBE1EDE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636442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73443" y="2393634"/>
            <a:ext cx="11041380" cy="3993832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73443" y="6425249"/>
            <a:ext cx="11041380" cy="2100262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6DB68-4CF3-4EFC-BE39-68897B1D3B23}" type="datetimeFigureOut">
              <a:rPr kumimoji="1" lang="ja-JP" altLang="en-US" smtClean="0"/>
              <a:t>2025/3/30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DC8E0-6361-47C8-B540-16B4BBE1EDE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889786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80110" y="2555875"/>
            <a:ext cx="5440680" cy="6091873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480810" y="2555875"/>
            <a:ext cx="5440680" cy="6091873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6DB68-4CF3-4EFC-BE39-68897B1D3B23}" type="datetimeFigureOut">
              <a:rPr kumimoji="1" lang="ja-JP" altLang="en-US" smtClean="0"/>
              <a:t>2025/3/30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DC8E0-6361-47C8-B540-16B4BBE1EDE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566827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81777" y="511176"/>
            <a:ext cx="11041380" cy="1855788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81778" y="2353628"/>
            <a:ext cx="5415676" cy="115347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881778" y="3507105"/>
            <a:ext cx="5415676" cy="5158423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480810" y="2353628"/>
            <a:ext cx="5442347" cy="115347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480810" y="3507105"/>
            <a:ext cx="5442347" cy="5158423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6DB68-4CF3-4EFC-BE39-68897B1D3B23}" type="datetimeFigureOut">
              <a:rPr kumimoji="1" lang="ja-JP" altLang="en-US" smtClean="0"/>
              <a:t>2025/3/30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DC8E0-6361-47C8-B540-16B4BBE1EDE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359949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6DB68-4CF3-4EFC-BE39-68897B1D3B23}" type="datetimeFigureOut">
              <a:rPr kumimoji="1" lang="ja-JP" altLang="en-US" smtClean="0"/>
              <a:t>2025/3/30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DC8E0-6361-47C8-B540-16B4BBE1EDE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571917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6DB68-4CF3-4EFC-BE39-68897B1D3B23}" type="datetimeFigureOut">
              <a:rPr kumimoji="1" lang="ja-JP" altLang="en-US" smtClean="0"/>
              <a:t>2025/3/30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DC8E0-6361-47C8-B540-16B4BBE1EDE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18327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442347" y="1382396"/>
            <a:ext cx="6480810" cy="682307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6DB68-4CF3-4EFC-BE39-68897B1D3B23}" type="datetimeFigureOut">
              <a:rPr kumimoji="1" lang="ja-JP" altLang="en-US" smtClean="0"/>
              <a:t>2025/3/30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DC8E0-6361-47C8-B540-16B4BBE1EDE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236043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5442347" y="1382396"/>
            <a:ext cx="6480810" cy="68230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kumimoji="1" lang="ja-JP" altLang="en-US"/>
              <a:t>図を追加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6DB68-4CF3-4EFC-BE39-68897B1D3B23}" type="datetimeFigureOut">
              <a:rPr kumimoji="1" lang="ja-JP" altLang="en-US" smtClean="0"/>
              <a:t>2025/3/30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DC8E0-6361-47C8-B540-16B4BBE1EDE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970893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880110" y="511176"/>
            <a:ext cx="11041380" cy="18557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80110" y="2555875"/>
            <a:ext cx="11041380" cy="60918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880110" y="8898891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B6DB68-4CF3-4EFC-BE39-68897B1D3B23}" type="datetimeFigureOut">
              <a:rPr kumimoji="1" lang="ja-JP" altLang="en-US" smtClean="0"/>
              <a:t>2025/3/30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240530" y="8898891"/>
            <a:ext cx="432054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9041130" y="8898891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3DC8E0-6361-47C8-B540-16B4BBE1EDE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106516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テキスト ボックス 20"/>
          <p:cNvSpPr txBox="1"/>
          <p:nvPr/>
        </p:nvSpPr>
        <p:spPr>
          <a:xfrm>
            <a:off x="432038" y="1108335"/>
            <a:ext cx="12060070" cy="1323439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ja-JP" altLang="en-US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・内　 容</a:t>
            </a:r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　○○水産株式会社は水産物の加工（サバ、ブリ等）の製造・販売、輸出を実施</a:t>
            </a:r>
            <a:endParaRPr lang="en-US" altLang="ja-JP" sz="20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1079500" indent="-1079500"/>
            <a:r>
              <a:rPr lang="ja-JP" altLang="en-US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・課題等</a:t>
            </a:r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　米国向け水産加工品の輸出には</a:t>
            </a:r>
            <a:r>
              <a:rPr lang="en-US" altLang="ja-JP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HACCP</a:t>
            </a:r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認証の取得が必要となっており、施設の整備が急務</a:t>
            </a:r>
            <a:endParaRPr lang="en-US" altLang="ja-JP" sz="20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1079500" indent="-1079500"/>
            <a:r>
              <a:rPr lang="ja-JP" altLang="en-US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・課題例　</a:t>
            </a:r>
            <a:r>
              <a:rPr lang="ja-JP" altLang="en-US" sz="2000" b="0" i="0" u="none" strike="noStrike" baseline="0" dirty="0">
                <a:latin typeface="Meiryo UI" panose="020B0604030504040204" pitchFamily="50" charset="-128"/>
                <a:ea typeface="Meiryo UI" panose="020B0604030504040204" pitchFamily="50" charset="-128"/>
              </a:rPr>
              <a:t>商品への床面からの汚染物質の混入を防ぐため、水溜りの発生を解消する排水溝の改修が必要</a:t>
            </a:r>
            <a:endParaRPr lang="en-US" altLang="ja-JP" sz="2000" b="0" i="0" u="none" strike="noStrike" baseline="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1079500" indent="-1079500"/>
            <a:r>
              <a:rPr lang="ja-JP" altLang="en-US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・課題例　</a:t>
            </a:r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商品への金属異物の混入を防止するため、金属片を迅速かつ確実に検出する金属検出器の導入が必要　</a:t>
            </a:r>
            <a:endParaRPr lang="en-US" altLang="ja-JP" sz="20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9" name="テキスト ボックス 38"/>
          <p:cNvSpPr txBox="1"/>
          <p:nvPr/>
        </p:nvSpPr>
        <p:spPr>
          <a:xfrm>
            <a:off x="432038" y="685978"/>
            <a:ext cx="172390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＜従　前＞</a:t>
            </a:r>
          </a:p>
        </p:txBody>
      </p:sp>
      <p:sp>
        <p:nvSpPr>
          <p:cNvPr id="41" name="テキスト ボックス 40"/>
          <p:cNvSpPr txBox="1"/>
          <p:nvPr/>
        </p:nvSpPr>
        <p:spPr>
          <a:xfrm>
            <a:off x="432038" y="5013687"/>
            <a:ext cx="12060070" cy="1323439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2057400" indent="-2057400"/>
            <a:r>
              <a:rPr lang="ja-JP" altLang="en-US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・衛生体制の強化</a:t>
            </a:r>
            <a:endParaRPr lang="en-US" altLang="ja-JP" sz="20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2057400" indent="-2057400"/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　施設の改修及び衛生設備の導入により、衛生管理体制を強化</a:t>
            </a:r>
            <a:r>
              <a:rPr lang="ja-JP" altLang="en-US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（対米</a:t>
            </a:r>
            <a:r>
              <a:rPr lang="en-US" altLang="ja-JP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HACCP</a:t>
            </a:r>
            <a:r>
              <a:rPr lang="ja-JP" altLang="en-US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認証を令和９年３月取得予定）</a:t>
            </a:r>
            <a:endParaRPr lang="en-US" altLang="ja-JP" sz="20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・輸出の拡大</a:t>
            </a:r>
            <a:endParaRPr lang="en-US" altLang="ja-JP" sz="20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　水産加工品の輸出が米国に拡大（</a:t>
            </a:r>
            <a:r>
              <a:rPr lang="ja-JP" altLang="en-US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令和１３年３月末の輸出額目標は約</a:t>
            </a:r>
            <a:r>
              <a:rPr lang="en-US" altLang="ja-JP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2</a:t>
            </a:r>
            <a:r>
              <a:rPr lang="ja-JP" altLang="en-US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億</a:t>
            </a:r>
            <a:r>
              <a:rPr lang="en-US" altLang="ja-JP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5,000</a:t>
            </a:r>
            <a:r>
              <a:rPr lang="ja-JP" altLang="en-US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万円）</a:t>
            </a:r>
            <a:endParaRPr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9" name="テキスト ボックス 48"/>
          <p:cNvSpPr txBox="1"/>
          <p:nvPr/>
        </p:nvSpPr>
        <p:spPr>
          <a:xfrm>
            <a:off x="284668" y="250135"/>
            <a:ext cx="123518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2800" dirty="0">
                <a:latin typeface="Meiryo UI" panose="020B0604030504040204" pitchFamily="50" charset="-128"/>
                <a:ea typeface="Meiryo UI" panose="020B0604030504040204" pitchFamily="50" charset="-128"/>
              </a:rPr>
              <a:t>○○水産株式会社における</a:t>
            </a:r>
            <a:r>
              <a:rPr lang="en-US" altLang="ja-JP" sz="2800" dirty="0">
                <a:latin typeface="Meiryo UI" panose="020B0604030504040204" pitchFamily="50" charset="-128"/>
                <a:ea typeface="Meiryo UI" panose="020B0604030504040204" pitchFamily="50" charset="-128"/>
              </a:rPr>
              <a:t>HACCP</a:t>
            </a:r>
            <a:r>
              <a:rPr lang="ja-JP" altLang="en-US" sz="2800" dirty="0">
                <a:latin typeface="Meiryo UI" panose="020B0604030504040204" pitchFamily="50" charset="-128"/>
                <a:ea typeface="Meiryo UI" panose="020B0604030504040204" pitchFamily="50" charset="-128"/>
              </a:rPr>
              <a:t>等の取組</a:t>
            </a:r>
            <a:r>
              <a:rPr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en-US" altLang="ja-JP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【</a:t>
            </a:r>
            <a:r>
              <a:rPr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○○県○○市</a:t>
            </a:r>
            <a:r>
              <a:rPr lang="en-US" altLang="ja-JP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】</a:t>
            </a:r>
            <a:endParaRPr lang="ja-JP" altLang="en-US" sz="2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5" name="テキスト ボックス 44">
            <a:extLst>
              <a:ext uri="{FF2B5EF4-FFF2-40B4-BE49-F238E27FC236}">
                <a16:creationId xmlns:a16="http://schemas.microsoft.com/office/drawing/2014/main" id="{A266A758-24A0-463D-B1D4-3B7BC7711D6F}"/>
              </a:ext>
            </a:extLst>
          </p:cNvPr>
          <p:cNvSpPr txBox="1"/>
          <p:nvPr/>
        </p:nvSpPr>
        <p:spPr>
          <a:xfrm>
            <a:off x="3975598" y="6535775"/>
            <a:ext cx="6139981" cy="307777"/>
          </a:xfrm>
          <a:prstGeom prst="rect">
            <a:avLst/>
          </a:prstGeom>
          <a:noFill/>
          <a:ln w="254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altLang="ja-JP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HACCP</a:t>
            </a:r>
            <a:r>
              <a:rPr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等対応施設整備（</a:t>
            </a:r>
            <a:r>
              <a:rPr kumimoji="1"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事業費</a:t>
            </a:r>
            <a:r>
              <a:rPr kumimoji="1" lang="en-US" altLang="ja-JP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100</a:t>
            </a:r>
            <a:r>
              <a:rPr lang="en-US" altLang="ja-JP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,000</a:t>
            </a:r>
            <a:r>
              <a:rPr kumimoji="1"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千円　</a:t>
            </a:r>
            <a:r>
              <a:rPr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補助</a:t>
            </a:r>
            <a:r>
              <a:rPr kumimoji="1"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金：</a:t>
            </a:r>
            <a:r>
              <a:rPr kumimoji="1" lang="en-US" altLang="ja-JP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50</a:t>
            </a:r>
            <a:r>
              <a:rPr lang="en-US" altLang="ja-JP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,000</a:t>
            </a:r>
            <a:r>
              <a:rPr kumimoji="1"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千円）</a:t>
            </a:r>
          </a:p>
        </p:txBody>
      </p:sp>
      <p:sp>
        <p:nvSpPr>
          <p:cNvPr id="40" name="テキスト ボックス 39"/>
          <p:cNvSpPr txBox="1"/>
          <p:nvPr/>
        </p:nvSpPr>
        <p:spPr>
          <a:xfrm>
            <a:off x="473958" y="4624093"/>
            <a:ext cx="47195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＜</a:t>
            </a:r>
            <a:r>
              <a:rPr lang="en-US" altLang="ja-JP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HACCP</a:t>
            </a:r>
            <a:r>
              <a:rPr lang="ja-JP" altLang="en-US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等対応施設の整備後＞</a:t>
            </a:r>
          </a:p>
        </p:txBody>
      </p:sp>
      <p:sp>
        <p:nvSpPr>
          <p:cNvPr id="8" name="正方形/長方形 7"/>
          <p:cNvSpPr/>
          <p:nvPr/>
        </p:nvSpPr>
        <p:spPr>
          <a:xfrm>
            <a:off x="9426889" y="2605158"/>
            <a:ext cx="2151259" cy="1893618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8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海外市場</a:t>
            </a:r>
            <a:endParaRPr lang="en-US" altLang="ja-JP" sz="18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lang="ja-JP" altLang="en-US" sz="18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（ベトナム）</a:t>
            </a:r>
            <a:endParaRPr lang="en-US" altLang="ja-JP" sz="18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2" name="角丸四角形 56">
            <a:extLst>
              <a:ext uri="{FF2B5EF4-FFF2-40B4-BE49-F238E27FC236}">
                <a16:creationId xmlns:a16="http://schemas.microsoft.com/office/drawing/2014/main" id="{90835A9A-6577-4FD6-A744-43539FD43E6A}"/>
              </a:ext>
            </a:extLst>
          </p:cNvPr>
          <p:cNvSpPr/>
          <p:nvPr/>
        </p:nvSpPr>
        <p:spPr>
          <a:xfrm>
            <a:off x="1653816" y="2605158"/>
            <a:ext cx="2151259" cy="1778586"/>
          </a:xfrm>
          <a:prstGeom prst="roundRect">
            <a:avLst>
              <a:gd name="adj" fmla="val 0"/>
            </a:avLst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/>
          </a:p>
        </p:txBody>
      </p:sp>
      <p:sp>
        <p:nvSpPr>
          <p:cNvPr id="18" name="正方形/長方形 17"/>
          <p:cNvSpPr/>
          <p:nvPr/>
        </p:nvSpPr>
        <p:spPr>
          <a:xfrm>
            <a:off x="1933496" y="2663044"/>
            <a:ext cx="180049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ja-JP" altLang="en-US" sz="1800" dirty="0">
                <a:latin typeface="Meiryo UI" panose="020B0604030504040204" pitchFamily="50" charset="-128"/>
                <a:ea typeface="Meiryo UI" panose="020B0604030504040204" pitchFamily="50" charset="-128"/>
              </a:rPr>
              <a:t>○○水産（株）</a:t>
            </a:r>
          </a:p>
        </p:txBody>
      </p:sp>
      <p:sp>
        <p:nvSpPr>
          <p:cNvPr id="76" name="正方形/長方形 75"/>
          <p:cNvSpPr/>
          <p:nvPr/>
        </p:nvSpPr>
        <p:spPr>
          <a:xfrm>
            <a:off x="1793671" y="3130823"/>
            <a:ext cx="1862722" cy="104316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8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水産加工品の</a:t>
            </a:r>
            <a:endParaRPr lang="en-US" altLang="ja-JP" sz="18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lang="ja-JP" altLang="en-US" sz="18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製造・販売</a:t>
            </a:r>
            <a:endParaRPr lang="en-US" altLang="ja-JP" sz="18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7" name="テキスト ボックス 36">
            <a:extLst>
              <a:ext uri="{FF2B5EF4-FFF2-40B4-BE49-F238E27FC236}">
                <a16:creationId xmlns:a16="http://schemas.microsoft.com/office/drawing/2014/main" id="{A2D83CE5-C703-429A-BE77-D05076B57646}"/>
              </a:ext>
            </a:extLst>
          </p:cNvPr>
          <p:cNvSpPr txBox="1"/>
          <p:nvPr/>
        </p:nvSpPr>
        <p:spPr>
          <a:xfrm>
            <a:off x="3998530" y="3572051"/>
            <a:ext cx="532353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・現状の輸出額は約１億円。</a:t>
            </a:r>
            <a:endParaRPr lang="en-US" altLang="ja-JP" sz="20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・現在の加工施設では、衛生環境面等が米国向けの</a:t>
            </a:r>
            <a:r>
              <a:rPr lang="en-US" altLang="ja-JP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HACCP</a:t>
            </a:r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等規制に適合せず輸出が困難。</a:t>
            </a:r>
          </a:p>
        </p:txBody>
      </p:sp>
      <p:sp>
        <p:nvSpPr>
          <p:cNvPr id="2" name="矢印: 右 1">
            <a:extLst>
              <a:ext uri="{FF2B5EF4-FFF2-40B4-BE49-F238E27FC236}">
                <a16:creationId xmlns:a16="http://schemas.microsoft.com/office/drawing/2014/main" id="{9B56EFB7-8E60-4F0D-9680-82F542F9B9F1}"/>
              </a:ext>
            </a:extLst>
          </p:cNvPr>
          <p:cNvSpPr/>
          <p:nvPr/>
        </p:nvSpPr>
        <p:spPr>
          <a:xfrm>
            <a:off x="3918579" y="2864500"/>
            <a:ext cx="5469547" cy="840551"/>
          </a:xfrm>
          <a:prstGeom prst="rightArrow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b="1" dirty="0">
                <a:solidFill>
                  <a:schemeClr val="tx1"/>
                </a:solidFill>
              </a:rPr>
              <a:t>米国向け輸出</a:t>
            </a:r>
          </a:p>
        </p:txBody>
      </p:sp>
      <p:sp>
        <p:nvSpPr>
          <p:cNvPr id="3" name="乗算記号 2">
            <a:extLst>
              <a:ext uri="{FF2B5EF4-FFF2-40B4-BE49-F238E27FC236}">
                <a16:creationId xmlns:a16="http://schemas.microsoft.com/office/drawing/2014/main" id="{C7872DC5-644A-4EAB-9D6D-F515AAF7A5F3}"/>
              </a:ext>
            </a:extLst>
          </p:cNvPr>
          <p:cNvSpPr/>
          <p:nvPr/>
        </p:nvSpPr>
        <p:spPr>
          <a:xfrm>
            <a:off x="7677862" y="2716848"/>
            <a:ext cx="1273317" cy="1132429"/>
          </a:xfrm>
          <a:prstGeom prst="mathMultiply">
            <a:avLst/>
          </a:prstGeom>
          <a:solidFill>
            <a:srgbClr val="FF00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51" name="角丸四角形 56">
            <a:extLst>
              <a:ext uri="{FF2B5EF4-FFF2-40B4-BE49-F238E27FC236}">
                <a16:creationId xmlns:a16="http://schemas.microsoft.com/office/drawing/2014/main" id="{0DD39870-ACD0-4833-BFE3-357056F5ADDB}"/>
              </a:ext>
            </a:extLst>
          </p:cNvPr>
          <p:cNvSpPr/>
          <p:nvPr/>
        </p:nvSpPr>
        <p:spPr>
          <a:xfrm>
            <a:off x="1653816" y="6644138"/>
            <a:ext cx="2151259" cy="2408141"/>
          </a:xfrm>
          <a:prstGeom prst="roundRect">
            <a:avLst>
              <a:gd name="adj" fmla="val 0"/>
            </a:avLst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/>
          </a:p>
        </p:txBody>
      </p:sp>
      <p:sp>
        <p:nvSpPr>
          <p:cNvPr id="52" name="正方形/長方形 51">
            <a:extLst>
              <a:ext uri="{FF2B5EF4-FFF2-40B4-BE49-F238E27FC236}">
                <a16:creationId xmlns:a16="http://schemas.microsoft.com/office/drawing/2014/main" id="{80C25619-130B-47DC-BEC3-0ABA034642B8}"/>
              </a:ext>
            </a:extLst>
          </p:cNvPr>
          <p:cNvSpPr/>
          <p:nvPr/>
        </p:nvSpPr>
        <p:spPr>
          <a:xfrm>
            <a:off x="1933495" y="6702025"/>
            <a:ext cx="180049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ja-JP" altLang="en-US" sz="1800" dirty="0">
                <a:latin typeface="Meiryo UI" panose="020B0604030504040204" pitchFamily="50" charset="-128"/>
                <a:ea typeface="Meiryo UI" panose="020B0604030504040204" pitchFamily="50" charset="-128"/>
              </a:rPr>
              <a:t>○○水産（株）</a:t>
            </a:r>
          </a:p>
        </p:txBody>
      </p:sp>
      <p:sp>
        <p:nvSpPr>
          <p:cNvPr id="54" name="正方形/長方形 53">
            <a:extLst>
              <a:ext uri="{FF2B5EF4-FFF2-40B4-BE49-F238E27FC236}">
                <a16:creationId xmlns:a16="http://schemas.microsoft.com/office/drawing/2014/main" id="{8B8FFDDC-521F-4996-9B7F-2010AB21DB35}"/>
              </a:ext>
            </a:extLst>
          </p:cNvPr>
          <p:cNvSpPr/>
          <p:nvPr/>
        </p:nvSpPr>
        <p:spPr>
          <a:xfrm>
            <a:off x="1793671" y="7111748"/>
            <a:ext cx="1862722" cy="174285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8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水産加工品の</a:t>
            </a:r>
            <a:endParaRPr lang="en-US" altLang="ja-JP" sz="18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lang="ja-JP" altLang="en-US" sz="18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製造・販売</a:t>
            </a:r>
            <a:endParaRPr lang="en-US" altLang="ja-JP" sz="18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endParaRPr lang="en-US" altLang="ja-JP" sz="18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lang="ja-JP" altLang="en-US" sz="1800" b="1" u="sng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米国へ</a:t>
            </a:r>
            <a:endParaRPr lang="en-US" altLang="ja-JP" sz="1800" b="1" u="sng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lang="ja-JP" altLang="en-US" sz="1800" b="1" u="sng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輸出を拡大</a:t>
            </a:r>
            <a:endParaRPr lang="en-US" altLang="ja-JP" sz="1800" b="1" u="sng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2" name="正方形/長方形 11"/>
          <p:cNvSpPr/>
          <p:nvPr/>
        </p:nvSpPr>
        <p:spPr>
          <a:xfrm>
            <a:off x="2053101" y="7948557"/>
            <a:ext cx="1343242" cy="811411"/>
          </a:xfrm>
          <a:prstGeom prst="rect">
            <a:avLst/>
          </a:prstGeom>
          <a:noFill/>
          <a:ln w="4762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46" name="直線矢印コネクタ 45">
            <a:extLst>
              <a:ext uri="{FF2B5EF4-FFF2-40B4-BE49-F238E27FC236}">
                <a16:creationId xmlns:a16="http://schemas.microsoft.com/office/drawing/2014/main" id="{C2B5085A-E100-4C07-AAD6-9F78DA864BAB}"/>
              </a:ext>
            </a:extLst>
          </p:cNvPr>
          <p:cNvCxnSpPr>
            <a:cxnSpLocks/>
            <a:stCxn id="45" idx="1"/>
            <a:endCxn id="12" idx="3"/>
          </p:cNvCxnSpPr>
          <p:nvPr/>
        </p:nvCxnSpPr>
        <p:spPr>
          <a:xfrm flipH="1">
            <a:off x="3396343" y="6689664"/>
            <a:ext cx="579255" cy="1664599"/>
          </a:xfrm>
          <a:prstGeom prst="straightConnector1">
            <a:avLst/>
          </a:prstGeom>
          <a:ln w="25400">
            <a:solidFill>
              <a:srgbClr val="FF00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矢印: 右 54">
            <a:extLst>
              <a:ext uri="{FF2B5EF4-FFF2-40B4-BE49-F238E27FC236}">
                <a16:creationId xmlns:a16="http://schemas.microsoft.com/office/drawing/2014/main" id="{BC4A64C3-79E2-4322-A6DB-C840153D514A}"/>
              </a:ext>
            </a:extLst>
          </p:cNvPr>
          <p:cNvSpPr/>
          <p:nvPr/>
        </p:nvSpPr>
        <p:spPr>
          <a:xfrm>
            <a:off x="3918579" y="8418586"/>
            <a:ext cx="5469547" cy="742924"/>
          </a:xfrm>
          <a:prstGeom prst="rightArrow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b="1" dirty="0">
                <a:solidFill>
                  <a:schemeClr val="tx1"/>
                </a:solidFill>
              </a:rPr>
              <a:t>米国向け輸出の拡大</a:t>
            </a:r>
          </a:p>
        </p:txBody>
      </p:sp>
      <p:sp>
        <p:nvSpPr>
          <p:cNvPr id="56" name="正方形/長方形 55">
            <a:extLst>
              <a:ext uri="{FF2B5EF4-FFF2-40B4-BE49-F238E27FC236}">
                <a16:creationId xmlns:a16="http://schemas.microsoft.com/office/drawing/2014/main" id="{E94AF95D-39B1-4365-BEB0-5862BB0FA2D6}"/>
              </a:ext>
            </a:extLst>
          </p:cNvPr>
          <p:cNvSpPr/>
          <p:nvPr/>
        </p:nvSpPr>
        <p:spPr>
          <a:xfrm>
            <a:off x="9452404" y="7172874"/>
            <a:ext cx="2125744" cy="1893618"/>
          </a:xfrm>
          <a:prstGeom prst="rect">
            <a:avLst/>
          </a:prstGeom>
          <a:solidFill>
            <a:srgbClr val="FFD9F9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8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海外市場</a:t>
            </a:r>
            <a:endParaRPr lang="en-US" altLang="ja-JP" sz="18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lang="ja-JP" altLang="en-US" sz="18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（米国、ベトナム）</a:t>
            </a:r>
            <a:endParaRPr lang="en-US" altLang="ja-JP" sz="18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8" name="テキスト ボックス 67">
            <a:extLst>
              <a:ext uri="{FF2B5EF4-FFF2-40B4-BE49-F238E27FC236}">
                <a16:creationId xmlns:a16="http://schemas.microsoft.com/office/drawing/2014/main" id="{EC25321A-8E5F-4DBA-993A-EB185CAF7E3A}"/>
              </a:ext>
            </a:extLst>
          </p:cNvPr>
          <p:cNvSpPr txBox="1"/>
          <p:nvPr/>
        </p:nvSpPr>
        <p:spPr>
          <a:xfrm>
            <a:off x="2210269" y="9104026"/>
            <a:ext cx="8886165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2200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施設改修・設備導入による輸出の増加額：</a:t>
            </a:r>
            <a:r>
              <a:rPr lang="en-US" altLang="ja-JP" sz="2200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1</a:t>
            </a:r>
            <a:r>
              <a:rPr lang="ja-JP" altLang="en-US" sz="2200" b="1" u="sng">
                <a:latin typeface="Meiryo UI" panose="020B0604030504040204" pitchFamily="50" charset="-128"/>
                <a:ea typeface="Meiryo UI" panose="020B0604030504040204" pitchFamily="50" charset="-128"/>
              </a:rPr>
              <a:t>億</a:t>
            </a:r>
            <a:r>
              <a:rPr lang="en-US" altLang="ja-JP" sz="2200" b="1" u="sng">
                <a:latin typeface="Meiryo UI" panose="020B0604030504040204" pitchFamily="50" charset="-128"/>
                <a:ea typeface="Meiryo UI" panose="020B0604030504040204" pitchFamily="50" charset="-128"/>
              </a:rPr>
              <a:t>5,000</a:t>
            </a:r>
            <a:r>
              <a:rPr lang="ja-JP" altLang="en-US" sz="2200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万円</a:t>
            </a:r>
          </a:p>
        </p:txBody>
      </p:sp>
      <p:sp>
        <p:nvSpPr>
          <p:cNvPr id="33" name="テキスト ボックス 32">
            <a:extLst>
              <a:ext uri="{FF2B5EF4-FFF2-40B4-BE49-F238E27FC236}">
                <a16:creationId xmlns:a16="http://schemas.microsoft.com/office/drawing/2014/main" id="{6D5DDB01-E086-4378-8D6B-93C82C25C2CA}"/>
              </a:ext>
            </a:extLst>
          </p:cNvPr>
          <p:cNvSpPr txBox="1"/>
          <p:nvPr/>
        </p:nvSpPr>
        <p:spPr>
          <a:xfrm>
            <a:off x="7416526" y="8197696"/>
            <a:ext cx="114197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金属探知機</a:t>
            </a:r>
          </a:p>
        </p:txBody>
      </p:sp>
      <p:pic>
        <p:nvPicPr>
          <p:cNvPr id="9" name="図 8" descr="屋内, テーブル, 事務所, 机 が含まれている画像&#10;&#10;自動的に生成された説明">
            <a:extLst>
              <a:ext uri="{FF2B5EF4-FFF2-40B4-BE49-F238E27FC236}">
                <a16:creationId xmlns:a16="http://schemas.microsoft.com/office/drawing/2014/main" id="{B40E87DF-0AA4-4D8B-870A-4CCA1D9ABD0D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-2056"/>
          <a:stretch/>
        </p:blipFill>
        <p:spPr>
          <a:xfrm>
            <a:off x="7256293" y="7001021"/>
            <a:ext cx="1462441" cy="1131263"/>
          </a:xfrm>
          <a:prstGeom prst="rect">
            <a:avLst/>
          </a:prstGeom>
        </p:spPr>
      </p:pic>
      <p:pic>
        <p:nvPicPr>
          <p:cNvPr id="36" name="図 35">
            <a:extLst>
              <a:ext uri="{FF2B5EF4-FFF2-40B4-BE49-F238E27FC236}">
                <a16:creationId xmlns:a16="http://schemas.microsoft.com/office/drawing/2014/main" id="{794210D7-D5B2-40B8-AA35-27653E8CD1A5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16536" b="25291"/>
          <a:stretch/>
        </p:blipFill>
        <p:spPr>
          <a:xfrm rot="5400000">
            <a:off x="4404854" y="6846755"/>
            <a:ext cx="925074" cy="1424296"/>
          </a:xfrm>
          <a:prstGeom prst="rect">
            <a:avLst/>
          </a:prstGeom>
          <a:ln>
            <a:noFill/>
          </a:ln>
          <a:effectLst/>
        </p:spPr>
      </p:pic>
      <p:sp>
        <p:nvSpPr>
          <p:cNvPr id="38" name="テキスト ボックス 37">
            <a:extLst>
              <a:ext uri="{FF2B5EF4-FFF2-40B4-BE49-F238E27FC236}">
                <a16:creationId xmlns:a16="http://schemas.microsoft.com/office/drawing/2014/main" id="{8B288B55-5FDB-4AD5-A5CA-3344B6BDFFAF}"/>
              </a:ext>
            </a:extLst>
          </p:cNvPr>
          <p:cNvSpPr txBox="1"/>
          <p:nvPr/>
        </p:nvSpPr>
        <p:spPr>
          <a:xfrm>
            <a:off x="4145118" y="7106554"/>
            <a:ext cx="564150" cy="24622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1000" dirty="0"/>
              <a:t>排水溝</a:t>
            </a:r>
          </a:p>
        </p:txBody>
      </p:sp>
      <p:pic>
        <p:nvPicPr>
          <p:cNvPr id="43" name="図 42" descr="建物, 座る, 駐車場, 金属 が含まれている画像&#10;&#10;自動的に生成された説明">
            <a:extLst>
              <a:ext uri="{FF2B5EF4-FFF2-40B4-BE49-F238E27FC236}">
                <a16:creationId xmlns:a16="http://schemas.microsoft.com/office/drawing/2014/main" id="{DF6CC962-1A38-4C51-8B22-040A4A87A6C9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703334" y="7090949"/>
            <a:ext cx="1237571" cy="930491"/>
          </a:xfrm>
          <a:prstGeom prst="rect">
            <a:avLst/>
          </a:prstGeom>
        </p:spPr>
      </p:pic>
      <p:pic>
        <p:nvPicPr>
          <p:cNvPr id="44" name="図 43">
            <a:extLst>
              <a:ext uri="{FF2B5EF4-FFF2-40B4-BE49-F238E27FC236}">
                <a16:creationId xmlns:a16="http://schemas.microsoft.com/office/drawing/2014/main" id="{C4904A47-D7F9-4CA6-B05A-2253DF46DAC2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349724" y="7300569"/>
            <a:ext cx="564150" cy="518619"/>
          </a:xfrm>
          <a:prstGeom prst="rect">
            <a:avLst/>
          </a:prstGeom>
        </p:spPr>
      </p:pic>
      <p:sp>
        <p:nvSpPr>
          <p:cNvPr id="47" name="正方形/長方形 46">
            <a:extLst>
              <a:ext uri="{FF2B5EF4-FFF2-40B4-BE49-F238E27FC236}">
                <a16:creationId xmlns:a16="http://schemas.microsoft.com/office/drawing/2014/main" id="{B609BF48-07BC-4963-A2B7-1F0E18C26186}"/>
              </a:ext>
            </a:extLst>
          </p:cNvPr>
          <p:cNvSpPr/>
          <p:nvPr/>
        </p:nvSpPr>
        <p:spPr>
          <a:xfrm>
            <a:off x="4700828" y="8082814"/>
            <a:ext cx="2005012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defTabSz="856610">
              <a:defRPr/>
            </a:pPr>
            <a:r>
              <a:rPr kumimoji="1" lang="ja-JP" alt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施設の衛生管理の強化に向けた</a:t>
            </a:r>
            <a:br>
              <a:rPr lang="en-US" altLang="ja-JP" sz="11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lang="ja-JP" altLang="en-US" sz="11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排水溝、床、壁</a:t>
            </a:r>
            <a:r>
              <a:rPr kumimoji="1" lang="ja-JP" alt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等の改修</a:t>
            </a: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88D76ACC-EE09-DCE1-D442-D4DF7AE66431}"/>
              </a:ext>
            </a:extLst>
          </p:cNvPr>
          <p:cNvSpPr txBox="1"/>
          <p:nvPr/>
        </p:nvSpPr>
        <p:spPr>
          <a:xfrm>
            <a:off x="9743090" y="78830"/>
            <a:ext cx="97746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dirty="0"/>
              <a:t>よみがな</a:t>
            </a:r>
            <a:endParaRPr kumimoji="1" lang="ja-JP" altLang="en-US" dirty="0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6A5D42D2-4354-341D-C925-CD5D3F1BB25F}"/>
              </a:ext>
            </a:extLst>
          </p:cNvPr>
          <p:cNvSpPr txBox="1"/>
          <p:nvPr/>
        </p:nvSpPr>
        <p:spPr>
          <a:xfrm>
            <a:off x="2007476" y="-3373"/>
            <a:ext cx="97746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dirty="0"/>
              <a:t>よみがな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97556706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プレゼンテーション1" id="{B4CC9FC6-ADA1-4DF5-8D46-A7933BBA8BB9}" vid="{F0B1E447-E586-460F-BED1-AB25B9200A9F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4C5AC8738249524D837A97DE2D754C69" ma:contentTypeVersion="17" ma:contentTypeDescription="新しいドキュメントを作成します。" ma:contentTypeScope="" ma:versionID="125f638a475df4f9ccc80b79ce7a7211">
  <xsd:schema xmlns:xsd="http://www.w3.org/2001/XMLSchema" xmlns:xs="http://www.w3.org/2001/XMLSchema" xmlns:p="http://schemas.microsoft.com/office/2006/metadata/properties" xmlns:ns2="d242fdfd-2592-4ad5-9375-965c7f0d7ac2" xmlns:ns3="f64a651d-62e0-4d4f-83e2-4e87fd44fa6c" targetNamespace="http://schemas.microsoft.com/office/2006/metadata/properties" ma:root="true" ma:fieldsID="aebfa855588923e71d9985f0be1cd816" ns2:_="" ns3:_="">
    <xsd:import namespace="d242fdfd-2592-4ad5-9375-965c7f0d7ac2"/>
    <xsd:import namespace="f64a651d-62e0-4d4f-83e2-4e87fd44fa6c"/>
    <xsd:element name="properties">
      <xsd:complexType>
        <xsd:sequence>
          <xsd:element name="documentManagement">
            <xsd:complexType>
              <xsd:all>
                <xsd:element ref="ns2:_x4f5c__x6210__x65e5__x6642_" minOccurs="0"/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OCR" minOccurs="0"/>
                <xsd:element ref="ns2:MediaServiceLocation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242fdfd-2592-4ad5-9375-965c7f0d7ac2" elementFormDefault="qualified">
    <xsd:import namespace="http://schemas.microsoft.com/office/2006/documentManagement/types"/>
    <xsd:import namespace="http://schemas.microsoft.com/office/infopath/2007/PartnerControls"/>
    <xsd:element name="_x4f5c__x6210__x65e5__x6642_" ma:index="8" nillable="true" ma:displayName="作成日時" ma:default="" ma:description="" ma:format="DateTime" ma:internalName="_x4f5c__x6210__x65e5__x6642_">
      <xsd:simpleType>
        <xsd:restriction base="dms:DateTime"/>
      </xsd:simpleType>
    </xsd:element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2" nillable="true" ma:displayName="MediaServiceDateTaken" ma:description="" ma:hidden="true" ma:indexed="true" ma:internalName="MediaServiceDateTaken" ma:readOnly="true">
      <xsd:simpleType>
        <xsd:restriction base="dms:Text"/>
      </xsd:simpleType>
    </xsd:element>
    <xsd:element name="MediaLengthInSeconds" ma:index="13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5" nillable="true" ma:taxonomy="true" ma:internalName="lcf76f155ced4ddcb4097134ff3c332f" ma:taxonomyFieldName="MediaServiceImageTags" ma:displayName="画像タグ" ma:readOnly="false" ma:fieldId="{5cf76f15-5ced-4ddc-b409-7134ff3c332f}" ma:taxonomyMulti="true" ma:sspId="1e1c6816-2a4f-4461-93c7-8dd281d6228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2" nillable="true" ma:displayName="Location" ma:description="" ma:indexed="true" ma:internalName="MediaServiceLocation" ma:readOnly="true">
      <xsd:simpleType>
        <xsd:restriction base="dms:Text"/>
      </xsd:simpleType>
    </xsd:element>
    <xsd:element name="MediaServiceSearchProperties" ma:index="23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4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64a651d-62e0-4d4f-83e2-4e87fd44fa6c" elementFormDefault="qualified">
    <xsd:import namespace="http://schemas.microsoft.com/office/2006/documentManagement/types"/>
    <xsd:import namespace="http://schemas.microsoft.com/office/infopath/2007/PartnerControls"/>
    <xsd:element name="TaxCatchAll" ma:index="16" nillable="true" ma:displayName="Taxonomy Catch All Column" ma:hidden="true" ma:list="{bf61262d-0eb2-43a2-afb9-34aed4bd22b7}" ma:internalName="TaxCatchAll" ma:showField="CatchAllData" ma:web="f64a651d-62e0-4d4f-83e2-4e87fd44fa6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9" nillable="true" ma:displayName="共有相手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共有相手の詳細情報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x4f5c__x6210__x65e5__x6642_ xmlns="d242fdfd-2592-4ad5-9375-965c7f0d7ac2" xsi:nil="true"/>
    <lcf76f155ced4ddcb4097134ff3c332f xmlns="d242fdfd-2592-4ad5-9375-965c7f0d7ac2">
      <Terms xmlns="http://schemas.microsoft.com/office/infopath/2007/PartnerControls"/>
    </lcf76f155ced4ddcb4097134ff3c332f>
    <TaxCatchAll xmlns="f64a651d-62e0-4d4f-83e2-4e87fd44fa6c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0980AB21-1695-4E80-8B42-C75BAD95F09E}"/>
</file>

<file path=customXml/itemProps2.xml><?xml version="1.0" encoding="utf-8"?>
<ds:datastoreItem xmlns:ds="http://schemas.openxmlformats.org/officeDocument/2006/customXml" ds:itemID="{B7BF4777-7033-4762-B4CB-4C29EC9C1C9A}">
  <ds:schemaRefs>
    <ds:schemaRef ds:uri="http://schemas.microsoft.com/office/2006/metadata/properties"/>
    <ds:schemaRef ds:uri="http://schemas.microsoft.com/office/infopath/2007/PartnerControls"/>
    <ds:schemaRef ds:uri="28f7c9da-7533-4d14-bf4a-02f96182bd51"/>
    <ds:schemaRef ds:uri="85ec59af-1a16-40a0-b163-384e34c79a5c"/>
  </ds:schemaRefs>
</ds:datastoreItem>
</file>

<file path=customXml/itemProps3.xml><?xml version="1.0" encoding="utf-8"?>
<ds:datastoreItem xmlns:ds="http://schemas.openxmlformats.org/officeDocument/2006/customXml" ds:itemID="{19205082-B663-4A4E-88C5-EE9AD6FC7EF4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334</Words>
  <Application>Microsoft Office PowerPoint</Application>
  <PresentationFormat>A3 297x420 mm</PresentationFormat>
  <Paragraphs>35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Meiryo UI</vt:lpstr>
      <vt:lpstr>Arial</vt:lpstr>
      <vt:lpstr>Calibri</vt:lpstr>
      <vt:lpstr>Calibri Light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modified xsi:type="dcterms:W3CDTF">2025-03-30T09:45:14Z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0x0101004C5AC8738249524D837A97DE2D754C69</vt:lpwstr>
  </property>
  <property fmtid="{D5CDD505-2E9C-101B-9397-08002B2CF9AE}" pid="3" name="MediaServiceImageTags">
    <vt:lpwstr/>
  </property>
</Properties>
</file>