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27"/>
  </p:notesMasterIdLst>
  <p:handoutMasterIdLst>
    <p:handoutMasterId r:id="rId28"/>
  </p:handoutMasterIdLst>
  <p:sldIdLst>
    <p:sldId id="351" r:id="rId2"/>
    <p:sldId id="310" r:id="rId3"/>
    <p:sldId id="308" r:id="rId4"/>
    <p:sldId id="373" r:id="rId5"/>
    <p:sldId id="342" r:id="rId6"/>
    <p:sldId id="328" r:id="rId7"/>
    <p:sldId id="350" r:id="rId8"/>
    <p:sldId id="357" r:id="rId9"/>
    <p:sldId id="374" r:id="rId10"/>
    <p:sldId id="359" r:id="rId11"/>
    <p:sldId id="360" r:id="rId12"/>
    <p:sldId id="361" r:id="rId13"/>
    <p:sldId id="362" r:id="rId14"/>
    <p:sldId id="363" r:id="rId15"/>
    <p:sldId id="364" r:id="rId16"/>
    <p:sldId id="365" r:id="rId17"/>
    <p:sldId id="366" r:id="rId18"/>
    <p:sldId id="367" r:id="rId19"/>
    <p:sldId id="368" r:id="rId20"/>
    <p:sldId id="369" r:id="rId21"/>
    <p:sldId id="370" r:id="rId22"/>
    <p:sldId id="372" r:id="rId23"/>
    <p:sldId id="371" r:id="rId24"/>
    <p:sldId id="375" r:id="rId25"/>
    <p:sldId id="376" r:id="rId2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33CCFF"/>
    <a:srgbClr val="E6E6E6"/>
    <a:srgbClr val="00CCFF"/>
    <a:srgbClr val="FFFFD9"/>
    <a:srgbClr val="FFF2CC"/>
    <a:srgbClr val="003300"/>
    <a:srgbClr val="0066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91" autoAdjust="0"/>
  </p:normalViewPr>
  <p:slideViewPr>
    <p:cSldViewPr snapToGrid="0">
      <p:cViewPr varScale="1">
        <p:scale>
          <a:sx n="107" d="100"/>
          <a:sy n="107" d="100"/>
        </p:scale>
        <p:origin x="1632"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8475"/>
          </a:xfrm>
          <a:prstGeom prst="rect">
            <a:avLst/>
          </a:prstGeom>
        </p:spPr>
        <p:txBody>
          <a:bodyPr vert="horz" lIns="91432" tIns="45716" rIns="91432" bIns="45716" rtlCol="0"/>
          <a:lstStyle>
            <a:lvl1pPr algn="r">
              <a:defRPr sz="1200"/>
            </a:lvl1pPr>
          </a:lstStyle>
          <a:p>
            <a:fld id="{FC2F45D8-BBB6-4BE3-AC95-022871A686F0}" type="datetimeFigureOut">
              <a:rPr kumimoji="1" lang="ja-JP" altLang="en-US" smtClean="0"/>
              <a:t>2021/3/31</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2" tIns="45716" rIns="91432" bIns="45716" rtlCol="0" anchor="b"/>
          <a:lstStyle>
            <a:lvl1pPr algn="r">
              <a:defRPr sz="1200"/>
            </a:lvl1pPr>
          </a:lstStyle>
          <a:p>
            <a:fld id="{2489D2AE-4BF9-4831-B793-85A2EA79149B}" type="slidenum">
              <a:rPr kumimoji="1" lang="ja-JP" altLang="en-US" smtClean="0"/>
              <a:t>‹#›</a:t>
            </a:fld>
            <a:endParaRPr kumimoji="1" lang="ja-JP" altLang="en-US"/>
          </a:p>
        </p:txBody>
      </p:sp>
    </p:spTree>
    <p:extLst>
      <p:ext uri="{BB962C8B-B14F-4D97-AF65-F5344CB8AC3E}">
        <p14:creationId xmlns:p14="http://schemas.microsoft.com/office/powerpoint/2010/main" val="240237788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1432" tIns="45716" rIns="91432" bIns="45716" rtlCol="0"/>
          <a:lstStyle>
            <a:lvl1pPr algn="r">
              <a:defRPr sz="1200"/>
            </a:lvl1pPr>
          </a:lstStyle>
          <a:p>
            <a:fld id="{5BA1BA06-603B-4D05-A281-178053563CE5}" type="datetimeFigureOut">
              <a:rPr kumimoji="1" lang="ja-JP" altLang="en-US" smtClean="0"/>
              <a:t>2021/3/31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32" tIns="45716" rIns="91432" bIns="45716" rtlCol="0" anchor="b"/>
          <a:lstStyle>
            <a:lvl1pPr algn="r">
              <a:defRPr sz="1200"/>
            </a:lvl1pPr>
          </a:lstStyle>
          <a:p>
            <a:fld id="{67F22DCE-B4E1-4CC7-8686-61298EC3823F}" type="slidenum">
              <a:rPr kumimoji="1" lang="ja-JP" altLang="en-US" smtClean="0"/>
              <a:t>‹#›</a:t>
            </a:fld>
            <a:endParaRPr kumimoji="1" lang="ja-JP" altLang="en-US"/>
          </a:p>
        </p:txBody>
      </p:sp>
    </p:spTree>
    <p:extLst>
      <p:ext uri="{BB962C8B-B14F-4D97-AF65-F5344CB8AC3E}">
        <p14:creationId xmlns:p14="http://schemas.microsoft.com/office/powerpoint/2010/main" val="366689454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35152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98414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480073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090912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50816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4022372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89681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196438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29360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085755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063873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1358260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3977906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25163" y="572132"/>
            <a:ext cx="9082977" cy="1542014"/>
          </a:xfrm>
          <a:prstGeom prst="roundRect">
            <a:avLst>
              <a:gd name="adj" fmla="val 9059"/>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endParaRPr lang="en-US" altLang="ja-JP" sz="900" dirty="0" smtClean="0">
              <a:solidFill>
                <a:prstClr val="black"/>
              </a:solidFill>
              <a:latin typeface="メイリオ" panose="020B0604030504040204" pitchFamily="50" charset="-128"/>
              <a:ea typeface="メイリオ" panose="020B0604030504040204" pitchFamily="50" charset="-128"/>
            </a:endParaRPr>
          </a:p>
          <a:p>
            <a:pPr lvl="0">
              <a:defRPr/>
            </a:pPr>
            <a:r>
              <a:rPr lang="ja-JP" altLang="en-US" sz="1400" dirty="0" smtClean="0">
                <a:solidFill>
                  <a:prstClr val="black"/>
                </a:solidFill>
                <a:latin typeface="メイリオ" panose="020B0604030504040204" pitchFamily="50" charset="-128"/>
                <a:ea typeface="メイリオ" panose="020B0604030504040204" pitchFamily="50" charset="-128"/>
              </a:rPr>
              <a:t>・</a:t>
            </a:r>
            <a:r>
              <a:rPr lang="ja-JP" altLang="en-US" sz="1400" b="1" u="sng" dirty="0">
                <a:solidFill>
                  <a:prstClr val="black"/>
                </a:solidFill>
                <a:latin typeface="メイリオ" panose="020B0604030504040204" pitchFamily="50" charset="-128"/>
                <a:ea typeface="メイリオ" panose="020B0604030504040204" pitchFamily="50" charset="-128"/>
              </a:rPr>
              <a:t>所得制限あり</a:t>
            </a:r>
            <a:r>
              <a:rPr lang="ja-JP" altLang="en-US" sz="1400" dirty="0">
                <a:solidFill>
                  <a:prstClr val="black"/>
                </a:solidFill>
                <a:latin typeface="メイリオ" panose="020B0604030504040204" pitchFamily="50" charset="-128"/>
                <a:ea typeface="メイリオ" panose="020B0604030504040204" pitchFamily="50" charset="-128"/>
              </a:rPr>
              <a:t>（年収約</a:t>
            </a:r>
            <a:r>
              <a:rPr lang="en-US" altLang="ja-JP" sz="1400" dirty="0">
                <a:solidFill>
                  <a:prstClr val="black"/>
                </a:solidFill>
                <a:latin typeface="メイリオ" panose="020B0604030504040204" pitchFamily="50" charset="-128"/>
                <a:ea typeface="メイリオ" panose="020B0604030504040204" pitchFamily="50" charset="-128"/>
              </a:rPr>
              <a:t>370</a:t>
            </a:r>
            <a:r>
              <a:rPr lang="ja-JP" altLang="en-US" sz="1400" dirty="0">
                <a:solidFill>
                  <a:prstClr val="black"/>
                </a:solidFill>
                <a:latin typeface="メイリオ" panose="020B0604030504040204" pitchFamily="50" charset="-128"/>
                <a:ea typeface="メイリオ" panose="020B0604030504040204" pitchFamily="50" charset="-128"/>
              </a:rPr>
              <a:t>万円以下が対象）</a:t>
            </a:r>
            <a:endParaRPr lang="en-US" altLang="ja-JP" sz="1400" dirty="0">
              <a:solidFill>
                <a:prstClr val="black"/>
              </a:solidFill>
              <a:latin typeface="メイリオ" panose="020B0604030504040204" pitchFamily="50" charset="-128"/>
              <a:ea typeface="メイリオ" panose="020B0604030504040204" pitchFamily="50" charset="-128"/>
            </a:endParaRPr>
          </a:p>
          <a:p>
            <a:pPr lvl="0">
              <a:defRPr/>
            </a:pPr>
            <a:r>
              <a:rPr lang="ja-JP" altLang="en-US" sz="1400" dirty="0">
                <a:solidFill>
                  <a:prstClr val="black"/>
                </a:solidFill>
                <a:latin typeface="メイリオ" panose="020B0604030504040204" pitchFamily="50" charset="-128"/>
                <a:ea typeface="メイリオ" panose="020B0604030504040204" pitchFamily="50" charset="-128"/>
              </a:rPr>
              <a:t>・肝がん・重度肝硬変の</a:t>
            </a:r>
            <a:r>
              <a:rPr lang="ja-JP" altLang="en-US" sz="1400" b="1" u="sng" dirty="0">
                <a:solidFill>
                  <a:prstClr val="black"/>
                </a:solidFill>
                <a:latin typeface="メイリオ" panose="020B0604030504040204" pitchFamily="50" charset="-128"/>
                <a:ea typeface="メイリオ" panose="020B0604030504040204" pitchFamily="50" charset="-128"/>
              </a:rPr>
              <a:t>入院医療のみ</a:t>
            </a:r>
            <a:r>
              <a:rPr lang="ja-JP" altLang="en-US" sz="1400" dirty="0">
                <a:solidFill>
                  <a:prstClr val="black"/>
                </a:solidFill>
                <a:latin typeface="メイリオ" panose="020B0604030504040204" pitchFamily="50" charset="-128"/>
                <a:ea typeface="メイリオ" panose="020B0604030504040204" pitchFamily="50" charset="-128"/>
              </a:rPr>
              <a:t>が対象（通院は対象外）</a:t>
            </a:r>
            <a:endParaRPr lang="en-US" altLang="ja-JP" sz="1400" dirty="0">
              <a:solidFill>
                <a:prstClr val="black"/>
              </a:solidFill>
              <a:latin typeface="メイリオ" panose="020B0604030504040204" pitchFamily="50" charset="-128"/>
              <a:ea typeface="メイリオ" panose="020B0604030504040204" pitchFamily="50" charset="-128"/>
            </a:endParaRPr>
          </a:p>
          <a:p>
            <a:pPr marL="182563" lvl="0" indent="-182563">
              <a:defRPr/>
            </a:pPr>
            <a:r>
              <a:rPr lang="ja-JP" altLang="en-US" sz="1400" b="1" dirty="0">
                <a:solidFill>
                  <a:prstClr val="black"/>
                </a:solidFill>
                <a:latin typeface="メイリオ" panose="020B0604030504040204" pitchFamily="50" charset="-128"/>
                <a:ea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rPr>
              <a:t>公費による助成の対象となるのは、</a:t>
            </a:r>
            <a:r>
              <a:rPr lang="ja-JP" altLang="en-US" sz="1400" b="1" u="sng" dirty="0">
                <a:solidFill>
                  <a:prstClr val="black"/>
                </a:solidFill>
                <a:latin typeface="メイリオ" panose="020B0604030504040204" pitchFamily="50" charset="-128"/>
                <a:ea typeface="メイリオ" panose="020B0604030504040204" pitchFamily="50" charset="-128"/>
              </a:rPr>
              <a:t>入院４月目</a:t>
            </a:r>
            <a:r>
              <a:rPr lang="ja-JP" altLang="en-US" sz="1400" dirty="0">
                <a:solidFill>
                  <a:prstClr val="black"/>
                </a:solidFill>
                <a:latin typeface="メイリオ" panose="020B0604030504040204" pitchFamily="50" charset="-128"/>
                <a:ea typeface="メイリオ" panose="020B0604030504040204" pitchFamily="50" charset="-128"/>
              </a:rPr>
              <a:t>以降であって高額療養費制度を適用した後の自己負担</a:t>
            </a:r>
            <a:r>
              <a:rPr lang="ja-JP" altLang="en-US" sz="1400" dirty="0" smtClean="0">
                <a:solidFill>
                  <a:prstClr val="black"/>
                </a:solidFill>
                <a:latin typeface="メイリオ" panose="020B0604030504040204" pitchFamily="50" charset="-128"/>
                <a:ea typeface="メイリオ" panose="020B0604030504040204" pitchFamily="50" charset="-128"/>
              </a:rPr>
              <a:t>額</a:t>
            </a:r>
            <a:r>
              <a:rPr lang="en-US" altLang="ja-JP" sz="1000" dirty="0" smtClean="0">
                <a:solidFill>
                  <a:prstClr val="black"/>
                </a:solidFill>
                <a:latin typeface="メイリオ" panose="020B0604030504040204" pitchFamily="50" charset="-128"/>
                <a:ea typeface="メイリオ" panose="020B0604030504040204" pitchFamily="50" charset="-128"/>
              </a:rPr>
              <a:t>(※1)</a:t>
            </a:r>
            <a:endParaRPr lang="en-US" altLang="ja-JP" sz="1400" dirty="0">
              <a:solidFill>
                <a:prstClr val="black"/>
              </a:solidFill>
              <a:latin typeface="メイリオ" panose="020B0604030504040204" pitchFamily="50" charset="-128"/>
              <a:ea typeface="メイリオ" panose="020B0604030504040204" pitchFamily="50" charset="-128"/>
            </a:endParaRPr>
          </a:p>
          <a:p>
            <a:pPr lvl="0">
              <a:defRPr/>
            </a:pPr>
            <a:r>
              <a:rPr lang="ja-JP" altLang="en-US" sz="1400" dirty="0">
                <a:solidFill>
                  <a:prstClr val="black"/>
                </a:solidFill>
                <a:latin typeface="メイリオ" panose="020B0604030504040204" pitchFamily="50" charset="-128"/>
                <a:ea typeface="メイリオ" panose="020B0604030504040204" pitchFamily="50" charset="-128"/>
              </a:rPr>
              <a:t>・</a:t>
            </a:r>
            <a:r>
              <a:rPr lang="ja-JP" altLang="en-US" sz="1400" b="1" u="sng" dirty="0">
                <a:solidFill>
                  <a:prstClr val="black"/>
                </a:solidFill>
                <a:latin typeface="メイリオ" panose="020B0604030504040204" pitchFamily="50" charset="-128"/>
                <a:ea typeface="メイリオ" panose="020B0604030504040204" pitchFamily="50" charset="-128"/>
              </a:rPr>
              <a:t>患者の自己負担が月額１万円となるよう</a:t>
            </a:r>
            <a:r>
              <a:rPr lang="ja-JP" altLang="en-US" sz="1400" dirty="0">
                <a:solidFill>
                  <a:prstClr val="black"/>
                </a:solidFill>
                <a:latin typeface="メイリオ" panose="020B0604030504040204" pitchFamily="50" charset="-128"/>
                <a:ea typeface="メイリオ" panose="020B0604030504040204" pitchFamily="50" charset="-128"/>
              </a:rPr>
              <a:t>高額療養費の限度額と１万円との差額を公費で</a:t>
            </a:r>
            <a:r>
              <a:rPr lang="ja-JP" altLang="en-US" sz="1400" b="1" u="sng" dirty="0">
                <a:solidFill>
                  <a:prstClr val="black"/>
                </a:solidFill>
                <a:latin typeface="メイリオ" panose="020B0604030504040204" pitchFamily="50" charset="-128"/>
                <a:ea typeface="メイリオ" panose="020B0604030504040204" pitchFamily="50" charset="-128"/>
              </a:rPr>
              <a:t>助成。</a:t>
            </a:r>
            <a:endParaRPr lang="en-US" altLang="ja-JP" sz="1600" b="1" u="sng" dirty="0" smtClean="0">
              <a:solidFill>
                <a:prstClr val="black"/>
              </a:solidFill>
              <a:latin typeface="メイリオ" panose="020B0604030504040204" pitchFamily="50" charset="-128"/>
              <a:ea typeface="メイリオ" panose="020B0604030504040204" pitchFamily="50" charset="-128"/>
            </a:endParaRPr>
          </a:p>
          <a:p>
            <a:pPr lvl="0">
              <a:defRPr/>
            </a:pPr>
            <a:r>
              <a:rPr lang="ja-JP" altLang="en-US" sz="600" dirty="0" smtClean="0">
                <a:solidFill>
                  <a:prstClr val="black"/>
                </a:solidFill>
                <a:latin typeface="メイリオ" panose="020B0604030504040204" pitchFamily="50" charset="-128"/>
                <a:ea typeface="メイリオ" panose="020B0604030504040204" pitchFamily="50" charset="-128"/>
              </a:rPr>
              <a:t>　</a:t>
            </a:r>
            <a:endParaRPr lang="en-US" altLang="ja-JP" sz="600" dirty="0" smtClean="0">
              <a:solidFill>
                <a:prstClr val="black"/>
              </a:solidFill>
              <a:latin typeface="メイリオ" panose="020B0604030504040204" pitchFamily="50" charset="-128"/>
              <a:ea typeface="メイリオ" panose="020B0604030504040204" pitchFamily="50" charset="-128"/>
            </a:endParaRPr>
          </a:p>
          <a:p>
            <a:pPr marL="538163" lvl="0" indent="-538163">
              <a:defRPr/>
            </a:pPr>
            <a:r>
              <a:rPr lang="ja-JP" altLang="en-US" sz="1050" dirty="0" smtClean="0">
                <a:solidFill>
                  <a:prstClr val="black"/>
                </a:solidFill>
                <a:latin typeface="メイリオ" panose="020B0604030504040204" pitchFamily="50" charset="-128"/>
                <a:ea typeface="メイリオ" panose="020B0604030504040204" pitchFamily="50" charset="-128"/>
              </a:rPr>
              <a:t>　</a:t>
            </a:r>
            <a:r>
              <a:rPr lang="en-US" altLang="ja-JP" sz="1050" dirty="0" smtClean="0">
                <a:solidFill>
                  <a:prstClr val="black"/>
                </a:solidFill>
                <a:latin typeface="メイリオ" panose="020B0604030504040204" pitchFamily="50" charset="-128"/>
                <a:ea typeface="メイリオ" panose="020B0604030504040204" pitchFamily="50" charset="-128"/>
              </a:rPr>
              <a:t>※</a:t>
            </a:r>
            <a:r>
              <a:rPr lang="ja-JP" altLang="en-US" sz="1050" dirty="0" smtClean="0">
                <a:solidFill>
                  <a:prstClr val="black"/>
                </a:solidFill>
                <a:latin typeface="メイリオ" panose="020B0604030504040204" pitchFamily="50" charset="-128"/>
                <a:ea typeface="メイリオ" panose="020B0604030504040204" pitchFamily="50" charset="-128"/>
              </a:rPr>
              <a:t>１：入院で過去</a:t>
            </a:r>
            <a:r>
              <a:rPr lang="ja-JP" altLang="en-US" sz="1050" dirty="0">
                <a:solidFill>
                  <a:prstClr val="black"/>
                </a:solidFill>
                <a:latin typeface="メイリオ" panose="020B0604030504040204" pitchFamily="50" charset="-128"/>
                <a:ea typeface="メイリオ" panose="020B0604030504040204" pitchFamily="50" charset="-128"/>
              </a:rPr>
              <a:t>１年間で高額療養費の限度額を超えた月が既に３月以上ある場合に、入院４月目以降に高額療養費の限度額を超えた月に</a:t>
            </a:r>
            <a:r>
              <a:rPr lang="ja-JP" altLang="en-US" sz="1050" dirty="0" smtClean="0">
                <a:solidFill>
                  <a:prstClr val="black"/>
                </a:solidFill>
                <a:latin typeface="メイリオ" panose="020B0604030504040204" pitchFamily="50" charset="-128"/>
                <a:ea typeface="メイリオ" panose="020B0604030504040204" pitchFamily="50" charset="-128"/>
              </a:rPr>
              <a:t>係る医療費</a:t>
            </a:r>
            <a:r>
              <a:rPr lang="ja-JP" altLang="en-US" sz="1050" dirty="0">
                <a:solidFill>
                  <a:prstClr val="black"/>
                </a:solidFill>
                <a:latin typeface="メイリオ" panose="020B0604030504040204" pitchFamily="50" charset="-128"/>
                <a:ea typeface="メイリオ" panose="020B0604030504040204" pitchFamily="50" charset="-128"/>
              </a:rPr>
              <a:t>に対し、公費負担を行う</a:t>
            </a:r>
            <a:r>
              <a:rPr lang="ja-JP" altLang="en-US" sz="1050" dirty="0" smtClean="0">
                <a:solidFill>
                  <a:prstClr val="black"/>
                </a:solidFill>
                <a:latin typeface="メイリオ" panose="020B0604030504040204" pitchFamily="50" charset="-128"/>
                <a:ea typeface="メイリオ" panose="020B0604030504040204" pitchFamily="50" charset="-128"/>
              </a:rPr>
              <a:t>。</a:t>
            </a:r>
            <a:endParaRPr lang="en-US" altLang="ja-JP" sz="1050" dirty="0">
              <a:solidFill>
                <a:prstClr val="black"/>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0" y="0"/>
            <a:ext cx="9144000" cy="369332"/>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肝がん・重度肝硬変治療研究促進</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事業の見直しの概要</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4" name="正方形/長方形 13"/>
          <p:cNvSpPr/>
          <p:nvPr/>
        </p:nvSpPr>
        <p:spPr>
          <a:xfrm>
            <a:off x="0" y="400266"/>
            <a:ext cx="2017059" cy="338554"/>
          </a:xfrm>
          <a:prstGeom prst="rect">
            <a:avLst/>
          </a:prstGeom>
          <a:solidFill>
            <a:schemeClr val="accent5"/>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現行制度の要件</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1" name="正方形/長方形 10"/>
          <p:cNvSpPr/>
          <p:nvPr/>
        </p:nvSpPr>
        <p:spPr>
          <a:xfrm>
            <a:off x="0" y="2178424"/>
            <a:ext cx="9144000" cy="4679575"/>
          </a:xfrm>
          <a:prstGeom prst="rect">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none" tIns="108000" bIns="108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endParaRPr>
          </a:p>
        </p:txBody>
      </p:sp>
      <p:sp>
        <p:nvSpPr>
          <p:cNvPr id="20" name="角丸四角形 19"/>
          <p:cNvSpPr/>
          <p:nvPr/>
        </p:nvSpPr>
        <p:spPr>
          <a:xfrm>
            <a:off x="45427" y="4787805"/>
            <a:ext cx="9034126" cy="1487489"/>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pPr marL="179388" lvl="0" indent="-179388">
              <a:defRPr/>
            </a:pPr>
            <a:r>
              <a:rPr kumimoji="1" lang="ja-JP" altLang="en-US" sz="1300" dirty="0" smtClean="0">
                <a:solidFill>
                  <a:schemeClr val="tx1"/>
                </a:solidFill>
                <a:latin typeface="メイリオ" panose="020B0604030504040204" pitchFamily="50" charset="-128"/>
                <a:ea typeface="メイリオ" panose="020B0604030504040204" pitchFamily="50" charset="-128"/>
              </a:rPr>
              <a:t>○１か月間</a:t>
            </a:r>
            <a:r>
              <a:rPr kumimoji="1" lang="ja-JP" altLang="en-US" sz="1300" dirty="0">
                <a:solidFill>
                  <a:schemeClr val="tx1"/>
                </a:solidFill>
                <a:latin typeface="メイリオ" panose="020B0604030504040204" pitchFamily="50" charset="-128"/>
                <a:ea typeface="メイリオ" panose="020B0604030504040204" pitchFamily="50" charset="-128"/>
              </a:rPr>
              <a:t>の肝がん・重度肝硬変治療研究促進</a:t>
            </a:r>
            <a:r>
              <a:rPr kumimoji="1" lang="ja-JP" altLang="en-US" sz="1300" dirty="0" smtClean="0">
                <a:solidFill>
                  <a:schemeClr val="tx1"/>
                </a:solidFill>
                <a:latin typeface="メイリオ" panose="020B0604030504040204" pitchFamily="50" charset="-128"/>
                <a:ea typeface="メイリオ" panose="020B0604030504040204" pitchFamily="50" charset="-128"/>
              </a:rPr>
              <a:t>事業の対象となる医療費が高額療養費の限度額を超えた対象月数が助成月を含み過去１２か月以内に３回以上</a:t>
            </a:r>
            <a:r>
              <a:rPr kumimoji="1" lang="ja-JP" altLang="en-US" sz="1050" dirty="0" smtClean="0">
                <a:solidFill>
                  <a:schemeClr val="tx1"/>
                </a:solidFill>
                <a:latin typeface="メイリオ" panose="020B0604030504040204" pitchFamily="50" charset="-128"/>
                <a:ea typeface="メイリオ" panose="020B0604030504040204" pitchFamily="50" charset="-128"/>
              </a:rPr>
              <a:t>（</a:t>
            </a:r>
            <a:r>
              <a:rPr kumimoji="1" lang="en-US" altLang="ja-JP" sz="1050" dirty="0" smtClean="0">
                <a:solidFill>
                  <a:schemeClr val="tx1"/>
                </a:solidFill>
                <a:latin typeface="メイリオ" panose="020B0604030504040204" pitchFamily="50" charset="-128"/>
                <a:ea typeface="メイリオ" panose="020B0604030504040204" pitchFamily="50" charset="-128"/>
              </a:rPr>
              <a:t>※</a:t>
            </a:r>
            <a:r>
              <a:rPr kumimoji="1" lang="ja-JP" altLang="en-US" sz="1050" dirty="0">
                <a:solidFill>
                  <a:schemeClr val="tx1"/>
                </a:solidFill>
                <a:latin typeface="メイリオ" panose="020B0604030504040204" pitchFamily="50" charset="-128"/>
                <a:ea typeface="メイリオ" panose="020B0604030504040204" pitchFamily="50" charset="-128"/>
              </a:rPr>
              <a:t>４</a:t>
            </a:r>
            <a:r>
              <a:rPr kumimoji="1" lang="ja-JP" altLang="en-US" sz="1050" dirty="0" smtClean="0">
                <a:solidFill>
                  <a:schemeClr val="tx1"/>
                </a:solidFill>
                <a:latin typeface="メイリオ" panose="020B0604030504040204" pitchFamily="50" charset="-128"/>
                <a:ea typeface="メイリオ"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rPr>
              <a:t>ある場合に助成します。</a:t>
            </a:r>
            <a:endParaRPr kumimoji="1" lang="en-US" altLang="ja-JP" sz="1300" dirty="0" smtClean="0">
              <a:solidFill>
                <a:schemeClr val="tx1"/>
              </a:solidFill>
              <a:latin typeface="メイリオ" panose="020B0604030504040204" pitchFamily="50" charset="-128"/>
              <a:ea typeface="メイリオ" panose="020B0604030504040204" pitchFamily="50" charset="-128"/>
            </a:endParaRPr>
          </a:p>
          <a:p>
            <a:pPr marL="179388" lvl="0" indent="-179388">
              <a:defRPr/>
            </a:pPr>
            <a:r>
              <a:rPr kumimoji="1" lang="ja-JP" altLang="en-US" sz="1050" dirty="0" smtClean="0">
                <a:solidFill>
                  <a:schemeClr val="tx1"/>
                </a:solidFill>
                <a:latin typeface="メイリオ" panose="020B0604030504040204" pitchFamily="50" charset="-128"/>
                <a:ea typeface="メイリオ" panose="020B0604030504040204" pitchFamily="50" charset="-128"/>
              </a:rPr>
              <a:t>　</a:t>
            </a:r>
            <a:r>
              <a:rPr kumimoji="1" lang="en-US" altLang="ja-JP" sz="1050" dirty="0" smtClean="0">
                <a:solidFill>
                  <a:schemeClr val="tx1"/>
                </a:solidFill>
                <a:latin typeface="メイリオ" panose="020B0604030504040204" pitchFamily="50" charset="-128"/>
                <a:ea typeface="メイリオ" panose="020B0604030504040204" pitchFamily="50" charset="-128"/>
              </a:rPr>
              <a:t>※</a:t>
            </a:r>
            <a:r>
              <a:rPr kumimoji="1" lang="ja-JP" altLang="en-US" sz="1050" dirty="0">
                <a:solidFill>
                  <a:schemeClr val="tx1"/>
                </a:solidFill>
                <a:latin typeface="メイリオ" panose="020B0604030504040204" pitchFamily="50" charset="-128"/>
                <a:ea typeface="メイリオ" panose="020B0604030504040204" pitchFamily="50" charset="-128"/>
              </a:rPr>
              <a:t>４</a:t>
            </a:r>
            <a:r>
              <a:rPr kumimoji="1" lang="ja-JP" altLang="en-US" sz="1050" dirty="0" smtClean="0">
                <a:solidFill>
                  <a:schemeClr val="tx1"/>
                </a:solidFill>
                <a:latin typeface="メイリオ" panose="020B0604030504040204" pitchFamily="50" charset="-128"/>
                <a:ea typeface="メイリオ" panose="020B0604030504040204" pitchFamily="50" charset="-128"/>
              </a:rPr>
              <a:t>：要件変更前は４回以上。</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p>
            <a:pPr lvl="0">
              <a:defRPr/>
            </a:pPr>
            <a:r>
              <a:rPr lang="ja-JP" altLang="en-US" sz="1300" dirty="0" smtClean="0">
                <a:solidFill>
                  <a:schemeClr val="tx1"/>
                </a:solidFill>
                <a:latin typeface="メイリオ" panose="020B0604030504040204" pitchFamily="50" charset="-128"/>
                <a:ea typeface="メイリオ" panose="020B0604030504040204" pitchFamily="50" charset="-128"/>
              </a:rPr>
              <a:t>○３回以上をカウントする際の入院</a:t>
            </a:r>
            <a:r>
              <a:rPr lang="ja-JP" altLang="en-US" sz="1300" dirty="0">
                <a:solidFill>
                  <a:schemeClr val="tx1"/>
                </a:solidFill>
                <a:latin typeface="メイリオ" panose="020B0604030504040204" pitchFamily="50" charset="-128"/>
                <a:ea typeface="メイリオ" panose="020B0604030504040204" pitchFamily="50" charset="-128"/>
              </a:rPr>
              <a:t>と通院</a:t>
            </a:r>
            <a:r>
              <a:rPr lang="ja-JP" altLang="en-US" sz="1300" dirty="0" smtClean="0">
                <a:solidFill>
                  <a:schemeClr val="tx1"/>
                </a:solidFill>
                <a:latin typeface="メイリオ" panose="020B0604030504040204" pitchFamily="50" charset="-128"/>
                <a:ea typeface="メイリオ" panose="020B0604030504040204" pitchFamily="50" charset="-128"/>
              </a:rPr>
              <a:t>の組み合わせ</a:t>
            </a:r>
            <a:r>
              <a:rPr lang="ja-JP" altLang="en-US" sz="1300" dirty="0">
                <a:solidFill>
                  <a:schemeClr val="tx1"/>
                </a:solidFill>
                <a:latin typeface="メイリオ" panose="020B0604030504040204" pitchFamily="50" charset="-128"/>
                <a:ea typeface="メイリオ" panose="020B0604030504040204" pitchFamily="50" charset="-128"/>
              </a:rPr>
              <a:t>は</a:t>
            </a:r>
            <a:r>
              <a:rPr lang="ja-JP" altLang="en-US" sz="1300" dirty="0" smtClean="0">
                <a:solidFill>
                  <a:schemeClr val="tx1"/>
                </a:solidFill>
                <a:latin typeface="メイリオ" panose="020B0604030504040204" pitchFamily="50" charset="-128"/>
                <a:ea typeface="メイリオ" panose="020B0604030504040204" pitchFamily="50" charset="-128"/>
              </a:rPr>
              <a:t>問いません。</a:t>
            </a:r>
            <a:endParaRPr lang="en-US" altLang="ja-JP" sz="1300" dirty="0">
              <a:solidFill>
                <a:schemeClr val="tx1"/>
              </a:solidFill>
              <a:latin typeface="メイリオ" panose="020B0604030504040204" pitchFamily="50" charset="-128"/>
              <a:ea typeface="メイリオ" panose="020B0604030504040204" pitchFamily="50" charset="-128"/>
            </a:endParaRPr>
          </a:p>
          <a:p>
            <a:pPr lvl="0">
              <a:defRPr/>
            </a:pPr>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①</a:t>
            </a:r>
            <a:r>
              <a:rPr lang="ja-JP" altLang="en-US" sz="1200" dirty="0">
                <a:solidFill>
                  <a:schemeClr val="tx1"/>
                </a:solidFill>
                <a:latin typeface="メイリオ" panose="020B0604030504040204" pitchFamily="50" charset="-128"/>
                <a:ea typeface="メイリオ" panose="020B0604030504040204" pitchFamily="50" charset="-128"/>
              </a:rPr>
              <a:t>入院、②入院、③入院　・　①入院、②入院、③通院　・　①入院、②通院、③入院</a:t>
            </a:r>
            <a:endParaRPr lang="en-US" altLang="ja-JP" sz="1200" dirty="0">
              <a:solidFill>
                <a:schemeClr val="tx1"/>
              </a:solidFill>
              <a:latin typeface="メイリオ" panose="020B0604030504040204" pitchFamily="50" charset="-128"/>
              <a:ea typeface="メイリオ" panose="020B0604030504040204" pitchFamily="50" charset="-128"/>
            </a:endParaRPr>
          </a:p>
          <a:p>
            <a:pPr lvl="0">
              <a:defRPr/>
            </a:pPr>
            <a:r>
              <a:rPr lang="ja-JP" altLang="en-US" sz="1400" dirty="0" smtClean="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①</a:t>
            </a:r>
            <a:r>
              <a:rPr lang="ja-JP" altLang="en-US" sz="1200" dirty="0">
                <a:solidFill>
                  <a:schemeClr val="tx1"/>
                </a:solidFill>
                <a:latin typeface="メイリオ" panose="020B0604030504040204" pitchFamily="50" charset="-128"/>
                <a:ea typeface="メイリオ" panose="020B0604030504040204" pitchFamily="50" charset="-128"/>
              </a:rPr>
              <a:t>通院、②通院、③通院　・　①通院、②通院、③入院　・　①通院、②入院、③通院　　など</a:t>
            </a:r>
            <a:endParaRPr kumimoji="1" lang="en-US" altLang="ja-JP" sz="12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endParaRPr>
          </a:p>
        </p:txBody>
      </p:sp>
      <p:sp>
        <p:nvSpPr>
          <p:cNvPr id="21" name="角丸四角形 20"/>
          <p:cNvSpPr/>
          <p:nvPr/>
        </p:nvSpPr>
        <p:spPr>
          <a:xfrm>
            <a:off x="36461" y="2693704"/>
            <a:ext cx="9061022" cy="1719348"/>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pPr marL="179388" lvl="0" indent="-179388">
              <a:defRPr/>
            </a:pPr>
            <a:r>
              <a:rPr kumimoji="1" lang="ja-JP" altLang="en-US" sz="1300" dirty="0" smtClean="0">
                <a:solidFill>
                  <a:schemeClr val="tx1"/>
                </a:solidFill>
                <a:latin typeface="メイリオ" panose="020B0604030504040204" pitchFamily="50" charset="-128"/>
                <a:ea typeface="メイリオ" panose="020B0604030504040204" pitchFamily="50" charset="-128"/>
              </a:rPr>
              <a:t>○「分子標的薬を用いた化学療法」又は「肝動注化学療法」による通院治療</a:t>
            </a:r>
            <a:r>
              <a:rPr kumimoji="1" lang="ja-JP" altLang="en-US" sz="1050" dirty="0" smtClean="0">
                <a:solidFill>
                  <a:schemeClr val="tx1"/>
                </a:solidFill>
                <a:latin typeface="メイリオ" panose="020B0604030504040204" pitchFamily="50" charset="-128"/>
                <a:ea typeface="メイリオ" panose="020B0604030504040204" pitchFamily="50" charset="-128"/>
              </a:rPr>
              <a:t>（</a:t>
            </a:r>
            <a:r>
              <a:rPr kumimoji="1" lang="en-US" altLang="ja-JP" sz="1050" dirty="0" smtClean="0">
                <a:solidFill>
                  <a:schemeClr val="tx1"/>
                </a:solidFill>
                <a:latin typeface="メイリオ" panose="020B0604030504040204" pitchFamily="50" charset="-128"/>
                <a:ea typeface="メイリオ" panose="020B0604030504040204" pitchFamily="50" charset="-128"/>
              </a:rPr>
              <a:t>※</a:t>
            </a:r>
            <a:r>
              <a:rPr kumimoji="1" lang="ja-JP" altLang="en-US" sz="1050" dirty="0" smtClean="0">
                <a:solidFill>
                  <a:schemeClr val="tx1"/>
                </a:solidFill>
                <a:latin typeface="メイリオ" panose="020B0604030504040204" pitchFamily="50" charset="-128"/>
                <a:ea typeface="メイリオ" panose="020B0604030504040204" pitchFamily="50" charset="-128"/>
              </a:rPr>
              <a:t>２）</a:t>
            </a:r>
            <a:r>
              <a:rPr kumimoji="1" lang="ja-JP" altLang="en-US" sz="1300" dirty="0" smtClean="0">
                <a:solidFill>
                  <a:schemeClr val="tx1"/>
                </a:solidFill>
                <a:latin typeface="メイリオ" panose="020B0604030504040204" pitchFamily="50" charset="-128"/>
                <a:ea typeface="メイリオ" panose="020B0604030504040204" pitchFamily="50" charset="-128"/>
              </a:rPr>
              <a:t>を本事業の対象に追加します。</a:t>
            </a:r>
            <a:r>
              <a:rPr kumimoji="1" lang="en-US" altLang="ja-JP" sz="1050" dirty="0" smtClean="0">
                <a:solidFill>
                  <a:schemeClr val="tx1"/>
                </a:solidFill>
                <a:latin typeface="メイリオ" panose="020B0604030504040204" pitchFamily="50" charset="-128"/>
                <a:ea typeface="メイリオ" panose="020B0604030504040204" pitchFamily="50" charset="-128"/>
              </a:rPr>
              <a:t>(※3)</a:t>
            </a:r>
            <a:endParaRPr kumimoji="1" lang="en-US" altLang="ja-JP" sz="1300" dirty="0" smtClean="0">
              <a:solidFill>
                <a:schemeClr val="tx1"/>
              </a:solidFill>
              <a:latin typeface="メイリオ" panose="020B0604030504040204" pitchFamily="50" charset="-128"/>
              <a:ea typeface="メイリオ" panose="020B0604030504040204" pitchFamily="50" charset="-128"/>
            </a:endParaRPr>
          </a:p>
          <a:p>
            <a:pPr marL="627063" lvl="0" indent="-627063">
              <a:defRPr/>
            </a:pPr>
            <a:r>
              <a:rPr kumimoji="1" lang="ja-JP" altLang="en-US" sz="1050" dirty="0" smtClean="0">
                <a:solidFill>
                  <a:schemeClr val="tx1"/>
                </a:solidFill>
                <a:latin typeface="メイリオ" panose="020B0604030504040204" pitchFamily="50" charset="-128"/>
                <a:ea typeface="メイリオ" panose="020B0604030504040204" pitchFamily="50" charset="-128"/>
              </a:rPr>
              <a:t>　　</a:t>
            </a:r>
            <a:r>
              <a:rPr kumimoji="1" lang="en-US" altLang="ja-JP" sz="1050" dirty="0" smtClean="0">
                <a:solidFill>
                  <a:schemeClr val="tx1"/>
                </a:solidFill>
                <a:latin typeface="メイリオ" panose="020B0604030504040204" pitchFamily="50" charset="-128"/>
                <a:ea typeface="メイリオ" panose="020B0604030504040204" pitchFamily="50" charset="-128"/>
              </a:rPr>
              <a:t>※</a:t>
            </a:r>
            <a:r>
              <a:rPr kumimoji="1" lang="ja-JP" altLang="en-US" sz="1050" dirty="0" smtClean="0">
                <a:solidFill>
                  <a:schemeClr val="tx1"/>
                </a:solidFill>
                <a:latin typeface="メイリオ" panose="020B0604030504040204" pitchFamily="50" charset="-128"/>
                <a:ea typeface="メイリオ" panose="020B0604030504040204" pitchFamily="50" charset="-128"/>
              </a:rPr>
              <a:t>２：</a:t>
            </a:r>
            <a:r>
              <a:rPr kumimoji="1" lang="zh-TW" altLang="en-US" sz="1050" dirty="0">
                <a:solidFill>
                  <a:schemeClr val="tx1"/>
                </a:solidFill>
                <a:latin typeface="メイリオ" panose="020B0604030504040204" pitchFamily="50" charset="-128"/>
                <a:ea typeface="メイリオ" panose="020B0604030504040204" pitchFamily="50" charset="-128"/>
              </a:rPr>
              <a:t>「肝動注化学療法</a:t>
            </a:r>
            <a:r>
              <a:rPr kumimoji="1" lang="zh-TW" altLang="en-US" sz="1050" dirty="0" smtClean="0">
                <a:solidFill>
                  <a:schemeClr val="tx1"/>
                </a:solidFill>
                <a:latin typeface="メイリオ" panose="020B0604030504040204" pitchFamily="50" charset="-128"/>
                <a:ea typeface="メイリオ" panose="020B0604030504040204" pitchFamily="50" charset="-128"/>
              </a:rPr>
              <a:t>」</a:t>
            </a:r>
            <a:r>
              <a:rPr kumimoji="1" lang="ja-JP" altLang="en-US" sz="1050" dirty="0" smtClean="0">
                <a:solidFill>
                  <a:schemeClr val="tx1"/>
                </a:solidFill>
                <a:latin typeface="メイリオ" panose="020B0604030504040204" pitchFamily="50" charset="-128"/>
                <a:ea typeface="メイリオ" panose="020B0604030504040204" pitchFamily="50" charset="-128"/>
              </a:rPr>
              <a:t>を通院治療で行うケースは少ないことから簡略化のため、この説明資料では以下「</a:t>
            </a:r>
            <a:r>
              <a:rPr kumimoji="1" lang="ja-JP" altLang="en-US" sz="1050" dirty="0">
                <a:solidFill>
                  <a:schemeClr val="tx1"/>
                </a:solidFill>
                <a:latin typeface="メイリオ" panose="020B0604030504040204" pitchFamily="50" charset="-128"/>
                <a:ea typeface="メイリオ" panose="020B0604030504040204" pitchFamily="50" charset="-128"/>
              </a:rPr>
              <a:t>分子標的薬を用いた化学療法</a:t>
            </a:r>
            <a:r>
              <a:rPr kumimoji="1" lang="ja-JP" altLang="en-US" sz="1050" dirty="0" smtClean="0">
                <a:solidFill>
                  <a:schemeClr val="tx1"/>
                </a:solidFill>
                <a:latin typeface="メイリオ" panose="020B0604030504040204" pitchFamily="50" charset="-128"/>
                <a:ea typeface="メイリオ" panose="020B0604030504040204" pitchFamily="50" charset="-128"/>
              </a:rPr>
              <a:t>」とのみ記載しますが、</a:t>
            </a:r>
            <a:r>
              <a:rPr kumimoji="1" lang="zh-TW" altLang="en-US" sz="1050" dirty="0" smtClean="0">
                <a:solidFill>
                  <a:schemeClr val="tx1"/>
                </a:solidFill>
                <a:latin typeface="メイリオ" panose="020B0604030504040204" pitchFamily="50" charset="-128"/>
                <a:ea typeface="メイリオ" panose="020B0604030504040204" pitchFamily="50" charset="-128"/>
              </a:rPr>
              <a:t>「</a:t>
            </a:r>
            <a:r>
              <a:rPr kumimoji="1" lang="zh-TW" altLang="en-US" sz="1050" dirty="0">
                <a:solidFill>
                  <a:schemeClr val="tx1"/>
                </a:solidFill>
                <a:latin typeface="メイリオ" panose="020B0604030504040204" pitchFamily="50" charset="-128"/>
                <a:ea typeface="メイリオ" panose="020B0604030504040204" pitchFamily="50" charset="-128"/>
              </a:rPr>
              <a:t>肝動注化学療法</a:t>
            </a:r>
            <a:r>
              <a:rPr kumimoji="1" lang="zh-TW" altLang="en-US" sz="1050" dirty="0" smtClean="0">
                <a:solidFill>
                  <a:schemeClr val="tx1"/>
                </a:solidFill>
                <a:latin typeface="メイリオ" panose="020B0604030504040204" pitchFamily="50" charset="-128"/>
                <a:ea typeface="メイリオ" panose="020B0604030504040204" pitchFamily="50" charset="-128"/>
              </a:rPr>
              <a:t>」</a:t>
            </a:r>
            <a:r>
              <a:rPr kumimoji="1" lang="ja-JP" altLang="en-US" sz="1050" dirty="0" smtClean="0">
                <a:solidFill>
                  <a:schemeClr val="tx1"/>
                </a:solidFill>
                <a:latin typeface="メイリオ" panose="020B0604030504040204" pitchFamily="50" charset="-128"/>
                <a:ea typeface="メイリオ" panose="020B0604030504040204" pitchFamily="50" charset="-128"/>
              </a:rPr>
              <a:t>も同様の扱いですので、御留意下さい。</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700" dirty="0" smtClean="0">
              <a:solidFill>
                <a:schemeClr val="tx1"/>
              </a:solidFill>
              <a:latin typeface="メイリオ" panose="020B0604030504040204" pitchFamily="50" charset="-128"/>
              <a:ea typeface="メイリオ" panose="020B0604030504040204" pitchFamily="50" charset="-128"/>
            </a:endParaRPr>
          </a:p>
          <a:p>
            <a:pPr marL="627063" indent="-627063">
              <a:defRPr/>
            </a:pPr>
            <a:r>
              <a:rPr kumimoji="1" lang="ja-JP" altLang="en-US" sz="1050" dirty="0" smtClean="0">
                <a:solidFill>
                  <a:schemeClr val="tx1"/>
                </a:solidFill>
                <a:latin typeface="メイリオ" panose="020B0604030504040204" pitchFamily="50" charset="-128"/>
                <a:ea typeface="メイリオ" panose="020B0604030504040204" pitchFamily="50" charset="-128"/>
              </a:rPr>
              <a:t>　　</a:t>
            </a:r>
            <a:r>
              <a:rPr kumimoji="1" lang="en-US" altLang="ja-JP" sz="1050" dirty="0" smtClean="0">
                <a:solidFill>
                  <a:schemeClr val="tx1"/>
                </a:solidFill>
                <a:latin typeface="メイリオ" panose="020B0604030504040204" pitchFamily="50" charset="-128"/>
                <a:ea typeface="メイリオ" panose="020B0604030504040204" pitchFamily="50" charset="-128"/>
              </a:rPr>
              <a:t>※</a:t>
            </a:r>
            <a:r>
              <a:rPr kumimoji="1" lang="ja-JP" altLang="en-US" sz="1050" dirty="0">
                <a:solidFill>
                  <a:schemeClr val="tx1"/>
                </a:solidFill>
                <a:latin typeface="メイリオ" panose="020B0604030504040204" pitchFamily="50" charset="-128"/>
                <a:ea typeface="メイリオ" panose="020B0604030504040204" pitchFamily="50" charset="-128"/>
              </a:rPr>
              <a:t>３</a:t>
            </a:r>
            <a:r>
              <a:rPr kumimoji="1" lang="ja-JP" altLang="en-US" sz="1050" dirty="0" smtClean="0">
                <a:solidFill>
                  <a:schemeClr val="tx1"/>
                </a:solidFill>
                <a:latin typeface="メイリオ" panose="020B0604030504040204" pitchFamily="50" charset="-128"/>
                <a:ea typeface="メイリオ" panose="020B0604030504040204" pitchFamily="50" charset="-128"/>
              </a:rPr>
              <a:t>：</a:t>
            </a:r>
            <a:r>
              <a:rPr kumimoji="1" lang="ja-JP" altLang="en-US" sz="1050" dirty="0">
                <a:solidFill>
                  <a:prstClr val="black"/>
                </a:solidFill>
                <a:latin typeface="メイリオ" panose="020B0604030504040204" pitchFamily="50" charset="-128"/>
                <a:ea typeface="メイリオ" panose="020B0604030504040204" pitchFamily="50" charset="-128"/>
              </a:rPr>
              <a:t>通院により「分子標的薬を用いた化学療法」を導入するに当たり、通常、まず入院によりこの療法を行い、副作用の有無の確認等がなされた後、通院による治療が開始されますが、この導入の際の入院治療は、その後の通院治療に必要なものですので、本事業においては、通院治療と一体のものとして取扱います</a:t>
            </a:r>
            <a:r>
              <a:rPr kumimoji="1" lang="ja-JP" altLang="en-US" sz="1050" dirty="0" smtClean="0">
                <a:solidFill>
                  <a:schemeClr val="tx1"/>
                </a:solidFill>
                <a:latin typeface="メイリオ" panose="020B0604030504040204" pitchFamily="50" charset="-128"/>
                <a:ea typeface="メイリオ" panose="020B0604030504040204" pitchFamily="50" charset="-128"/>
              </a:rPr>
              <a:t>。</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700" dirty="0">
              <a:solidFill>
                <a:schemeClr val="tx1"/>
              </a:solidFill>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rPr>
              <a:t>○助成や月数要件のカウントの際に対象となる通院治療の医療費は「外来診療に係る費用」と「薬剤に係る費用」です。</a:t>
            </a:r>
            <a:endParaRPr kumimoji="1" lang="en-US" altLang="ja-JP" sz="1300" dirty="0" smtClean="0">
              <a:solidFill>
                <a:schemeClr val="tx1"/>
              </a:solidFill>
              <a:latin typeface="メイリオ" panose="020B0604030504040204" pitchFamily="50" charset="-128"/>
              <a:ea typeface="メイリオ" panose="020B0604030504040204" pitchFamily="50" charset="-128"/>
            </a:endParaRPr>
          </a:p>
        </p:txBody>
      </p:sp>
      <p:sp>
        <p:nvSpPr>
          <p:cNvPr id="22" name="正方形/長方形 21"/>
          <p:cNvSpPr/>
          <p:nvPr/>
        </p:nvSpPr>
        <p:spPr>
          <a:xfrm>
            <a:off x="0" y="4609197"/>
            <a:ext cx="4526281" cy="338554"/>
          </a:xfrm>
          <a:prstGeom prst="rect">
            <a:avLst/>
          </a:prstGeom>
          <a:solidFill>
            <a:schemeClr val="accent5"/>
          </a:solidFill>
          <a:ln w="28575">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２．対象月数の短縮について（要件変更）</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3" name="正方形/長方形 22"/>
          <p:cNvSpPr/>
          <p:nvPr/>
        </p:nvSpPr>
        <p:spPr>
          <a:xfrm>
            <a:off x="0" y="2518704"/>
            <a:ext cx="4526280" cy="338554"/>
          </a:xfrm>
          <a:prstGeom prst="rect">
            <a:avLst/>
          </a:prstGeom>
          <a:solidFill>
            <a:schemeClr val="accent5"/>
          </a:solidFill>
          <a:ln w="28575">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１．通院治療の対象化について（新規）</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0" name="正方形/長方形 9"/>
          <p:cNvSpPr/>
          <p:nvPr/>
        </p:nvSpPr>
        <p:spPr>
          <a:xfrm>
            <a:off x="0" y="2199776"/>
            <a:ext cx="2017060" cy="282729"/>
          </a:xfrm>
          <a:prstGeom prst="rect">
            <a:avLst/>
          </a:prstGeom>
          <a:noFill/>
          <a:ln w="28575">
            <a:solidFill>
              <a:schemeClr val="accent1"/>
            </a:solidFill>
          </a:ln>
        </p:spPr>
        <p:style>
          <a:lnRef idx="2">
            <a:schemeClr val="accent1"/>
          </a:lnRef>
          <a:fillRef idx="1">
            <a:schemeClr val="lt1"/>
          </a:fillRef>
          <a:effectRef idx="0">
            <a:schemeClr val="accent1"/>
          </a:effectRef>
          <a:fontRef idx="minor">
            <a:schemeClr val="dk1"/>
          </a:fontRef>
        </p:style>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見直し（案）</a:t>
            </a:r>
            <a:endParaRPr kumimoji="0" lang="en-US" altLang="ja-JP"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p:txBody>
      </p:sp>
      <p:sp>
        <p:nvSpPr>
          <p:cNvPr id="24" name="正方形/長方形 23"/>
          <p:cNvSpPr/>
          <p:nvPr/>
        </p:nvSpPr>
        <p:spPr>
          <a:xfrm>
            <a:off x="45427" y="6312279"/>
            <a:ext cx="8659302" cy="523220"/>
          </a:xfrm>
          <a:prstGeom prst="rect">
            <a:avLst/>
          </a:prstGeom>
        </p:spPr>
        <p:txBody>
          <a:bodyPr wrap="square">
            <a:spAutoFit/>
          </a:bodyPr>
          <a:lstStyle/>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⇒上記の見直しを行った上で、</a:t>
            </a:r>
            <a:r>
              <a:rPr kumimoji="0" lang="ja-JP" altLang="en-US" sz="14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本事業の</a:t>
            </a:r>
            <a:r>
              <a:rPr kumimoji="0" lang="ja-JP" altLang="en-US" sz="14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対象医療について、高額療養費の限度額を超えた入院又</a:t>
            </a:r>
            <a:r>
              <a:rPr kumimoji="0" lang="ja-JP" altLang="en-US" sz="1400" b="1" i="0" u="sng" strike="noStrike" kern="1200" cap="none" spc="0" normalizeH="0" baseline="0" noProof="0" smtClean="0">
                <a:ln>
                  <a:noFill/>
                </a:ln>
                <a:solidFill>
                  <a:prstClr val="black"/>
                </a:solidFill>
                <a:effectLst/>
                <a:uLnTx/>
                <a:uFillTx/>
                <a:latin typeface="メイリオ" panose="020B0604030504040204" pitchFamily="50" charset="-128"/>
                <a:ea typeface="メイリオ" panose="020B0604030504040204" pitchFamily="50" charset="-128"/>
                <a:cs typeface="+mn-cs"/>
              </a:rPr>
              <a:t>は通院に係る３月目</a:t>
            </a:r>
            <a:r>
              <a:rPr kumimoji="0" lang="ja-JP" altLang="en-US" sz="14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以降の患者の自己負担額が１万円となるよう</a:t>
            </a:r>
            <a:r>
              <a:rPr kumimoji="0" lang="ja-JP" altLang="en-US" sz="14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、公費助成します</a:t>
            </a:r>
            <a:r>
              <a:rPr kumimoji="0"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スライド番号プレースホルダー 2"/>
          <p:cNvSpPr>
            <a:spLocks noGrp="1"/>
          </p:cNvSpPr>
          <p:nvPr>
            <p:ph type="sldNum" sz="quarter" idx="12"/>
          </p:nvPr>
        </p:nvSpPr>
        <p:spPr>
          <a:xfrm>
            <a:off x="8382000" y="6393922"/>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734849" y="216568"/>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44577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26896" y="3361475"/>
            <a:ext cx="9090207" cy="2782261"/>
          </a:xfrm>
          <a:prstGeom prst="rect">
            <a:avLst/>
          </a:prstGeom>
        </p:spPr>
      </p:pic>
      <p:sp>
        <p:nvSpPr>
          <p:cNvPr id="7" name="正方形/長方形 6"/>
          <p:cNvSpPr/>
          <p:nvPr/>
        </p:nvSpPr>
        <p:spPr>
          <a:xfrm>
            <a:off x="0" y="781611"/>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１（</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１</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2" y="1062134"/>
            <a:ext cx="8661678" cy="181588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○入院＋通院の記載例</a:t>
            </a:r>
            <a:r>
              <a:rPr kumimoji="0" lang="en-US" altLang="ja-JP"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１</a:t>
            </a:r>
            <a:r>
              <a:rPr kumimoji="0" lang="en-US" altLang="ja-JP"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p>
          <a:p>
            <a:pPr marL="712788" marR="0" lvl="0" indent="-712788" algn="l" defTabSz="4572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Ｒ４年４月に入院１回と通院１回</a:t>
            </a:r>
            <a:r>
              <a:rPr kumimoji="0" lang="en-US" altLang="ja-JP"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外来診療費と薬剤費</a:t>
            </a:r>
            <a:r>
              <a:rPr kumimoji="0" lang="en-US" altLang="ja-JP"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の合計額が高額療養費算定基準額を超えて、助成対象となる場合の記載例</a:t>
            </a:r>
            <a:endParaRPr kumimoji="0" lang="ja-JP" altLang="en-US" sz="2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角丸四角形 7"/>
          <p:cNvSpPr/>
          <p:nvPr/>
        </p:nvSpPr>
        <p:spPr>
          <a:xfrm>
            <a:off x="48758" y="5409383"/>
            <a:ext cx="9046481" cy="790396"/>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 name="四角形吹き出し 11"/>
          <p:cNvSpPr/>
          <p:nvPr/>
        </p:nvSpPr>
        <p:spPr>
          <a:xfrm>
            <a:off x="122558" y="4696730"/>
            <a:ext cx="1213805" cy="332471"/>
          </a:xfrm>
          <a:prstGeom prst="wedgeRectCallout">
            <a:avLst>
              <a:gd name="adj1" fmla="val -29762"/>
              <a:gd name="adj2" fmla="val 213607"/>
            </a:avLst>
          </a:prstGeom>
          <a:solidFill>
            <a:schemeClr val="accent6">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Ｐ</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１１に</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詳述</a:t>
            </a:r>
          </a:p>
        </p:txBody>
      </p:sp>
      <p:sp>
        <p:nvSpPr>
          <p:cNvPr id="13" name="四角形吹き出し 12"/>
          <p:cNvSpPr/>
          <p:nvPr/>
        </p:nvSpPr>
        <p:spPr>
          <a:xfrm>
            <a:off x="122558" y="6366658"/>
            <a:ext cx="1213805" cy="332471"/>
          </a:xfrm>
          <a:prstGeom prst="wedgeRectCallout">
            <a:avLst>
              <a:gd name="adj1" fmla="val -30501"/>
              <a:gd name="adj2" fmla="val -201637"/>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Ｐ</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１２に</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詳述</a:t>
            </a:r>
          </a:p>
        </p:txBody>
      </p:sp>
      <p:sp>
        <p:nvSpPr>
          <p:cNvPr id="9" name="正方形/長方形 8"/>
          <p:cNvSpPr/>
          <p:nvPr/>
        </p:nvSpPr>
        <p:spPr>
          <a:xfrm>
            <a:off x="26897" y="2912723"/>
            <a:ext cx="5262979"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記載例</a:t>
            </a:r>
            <a:r>
              <a:rPr kumimoji="0"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は本紙を除き４枚に分かれています。）</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角丸四角形 15"/>
          <p:cNvSpPr/>
          <p:nvPr/>
        </p:nvSpPr>
        <p:spPr>
          <a:xfrm>
            <a:off x="6158752" y="3305432"/>
            <a:ext cx="394447" cy="457200"/>
          </a:xfrm>
          <a:prstGeom prst="roundRect">
            <a:avLst/>
          </a:prstGeom>
          <a:noFill/>
          <a:ln w="28575">
            <a:solidFill>
              <a:srgbClr val="0000FF"/>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7" name="四角形吹き出し 16"/>
          <p:cNvSpPr/>
          <p:nvPr/>
        </p:nvSpPr>
        <p:spPr>
          <a:xfrm>
            <a:off x="1982299" y="6413725"/>
            <a:ext cx="1213805" cy="332471"/>
          </a:xfrm>
          <a:prstGeom prst="wedgeRectCallout">
            <a:avLst>
              <a:gd name="adj1" fmla="val -29762"/>
              <a:gd name="adj2" fmla="val -161192"/>
            </a:avLst>
          </a:prstGeom>
          <a:solidFill>
            <a:schemeClr val="accent1">
              <a:lumMod val="20000"/>
              <a:lumOff val="80000"/>
            </a:schemeClr>
          </a:solidFill>
          <a:ln w="28575">
            <a:solidFill>
              <a:srgbClr val="0000FF"/>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１３に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8" name="四角形吹き出し 17"/>
          <p:cNvSpPr/>
          <p:nvPr/>
        </p:nvSpPr>
        <p:spPr>
          <a:xfrm>
            <a:off x="6821263" y="2865513"/>
            <a:ext cx="1213805" cy="332471"/>
          </a:xfrm>
          <a:prstGeom prst="wedgeRectCallout">
            <a:avLst>
              <a:gd name="adj1" fmla="val -67429"/>
              <a:gd name="adj2" fmla="val 119233"/>
            </a:avLst>
          </a:prstGeom>
          <a:solidFill>
            <a:schemeClr val="accent1">
              <a:lumMod val="20000"/>
              <a:lumOff val="80000"/>
            </a:schemeClr>
          </a:solidFill>
          <a:ln w="28575">
            <a:solidFill>
              <a:srgbClr val="0000FF"/>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Ｐ．１３に詳述</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70624" y="615312"/>
            <a:ext cx="9037516" cy="338554"/>
          </a:xfrm>
          <a:prstGeom prst="rect">
            <a:avLst/>
          </a:prstGeom>
          <a:solidFill>
            <a:schemeClr val="accent1">
              <a:lumMod val="20000"/>
              <a:lumOff val="80000"/>
            </a:schemeClr>
          </a:solidFill>
          <a:ln w="28575">
            <a:solidFill>
              <a:srgbClr val="0000FF"/>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保険薬局に関連する内容はＰ．１３に詳述しています。</a:t>
            </a:r>
            <a:endParaRPr lang="ja-JP" altLang="en-US" sz="1600" dirty="0"/>
          </a:p>
        </p:txBody>
      </p:sp>
      <p:sp>
        <p:nvSpPr>
          <p:cNvPr id="20" name="正方形/長方形 19"/>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67153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47007" y="2345718"/>
            <a:ext cx="9031588" cy="2361532"/>
          </a:xfrm>
          <a:prstGeom prst="rect">
            <a:avLst/>
          </a:prstGeom>
        </p:spPr>
      </p:pic>
      <p:pic>
        <p:nvPicPr>
          <p:cNvPr id="5" name="図 4"/>
          <p:cNvPicPr>
            <a:picLocks noChangeAspect="1"/>
          </p:cNvPicPr>
          <p:nvPr/>
        </p:nvPicPr>
        <p:blipFill>
          <a:blip r:embed="rId3"/>
          <a:stretch>
            <a:fillRect/>
          </a:stretch>
        </p:blipFill>
        <p:spPr>
          <a:xfrm>
            <a:off x="63544" y="2018588"/>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１（</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１</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4" name="角丸四角形 23"/>
          <p:cNvSpPr/>
          <p:nvPr/>
        </p:nvSpPr>
        <p:spPr>
          <a:xfrm>
            <a:off x="5035476" y="4446304"/>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角丸四角形 24"/>
          <p:cNvSpPr/>
          <p:nvPr/>
        </p:nvSpPr>
        <p:spPr>
          <a:xfrm>
            <a:off x="1943100" y="1979386"/>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16"/>
          <p:cNvSpPr txBox="1"/>
          <p:nvPr/>
        </p:nvSpPr>
        <p:spPr>
          <a:xfrm>
            <a:off x="120577" y="5955055"/>
            <a:ext cx="8884449" cy="627734"/>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月分</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の入院</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医療費</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30,000</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円がＡ欄①入院の基準額</a:t>
            </a:r>
            <a:r>
              <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未満</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であり、この時点では、カウントの対象</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なりません。</a:t>
            </a:r>
            <a:endPar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2" name="テキスト ボックス 16"/>
          <p:cNvSpPr txBox="1"/>
          <p:nvPr/>
        </p:nvSpPr>
        <p:spPr>
          <a:xfrm>
            <a:off x="122390" y="4837420"/>
            <a:ext cx="8884449" cy="353145"/>
          </a:xfrm>
          <a:prstGeom prst="rect">
            <a:avLst/>
          </a:prstGeom>
          <a:solidFill>
            <a:schemeClr val="accent6">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入院医療の場合、緑色部分が記載の対象欄となります。</a:t>
            </a:r>
            <a:endPar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角丸四角形 13"/>
          <p:cNvSpPr/>
          <p:nvPr/>
        </p:nvSpPr>
        <p:spPr>
          <a:xfrm>
            <a:off x="2859741" y="4439878"/>
            <a:ext cx="319590"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テキスト ボックス 16"/>
          <p:cNvSpPr txBox="1"/>
          <p:nvPr/>
        </p:nvSpPr>
        <p:spPr>
          <a:xfrm>
            <a:off x="120577" y="5279523"/>
            <a:ext cx="8884449" cy="583396"/>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分子標的薬の導入に係る入院</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の場合、医療機関に</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おいて○</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印を記載してください</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・会計担当者が記載する場合は、医師に確認する等により対応してください。</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角丸四角形吹き出し 15"/>
          <p:cNvSpPr/>
          <p:nvPr/>
        </p:nvSpPr>
        <p:spPr>
          <a:xfrm>
            <a:off x="7319661" y="1637910"/>
            <a:ext cx="1730188" cy="587561"/>
          </a:xfrm>
          <a:prstGeom prst="wedgeRoundRectCallout">
            <a:avLst>
              <a:gd name="adj1" fmla="val 19995"/>
              <a:gd name="adj2" fmla="val 441090"/>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0" y="417870"/>
            <a:ext cx="2468776"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入院１回目</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9" name="正方形/長方形 18"/>
          <p:cNvSpPr/>
          <p:nvPr/>
        </p:nvSpPr>
        <p:spPr>
          <a:xfrm>
            <a:off x="6639364" y="375425"/>
            <a:ext cx="2468776" cy="338554"/>
          </a:xfrm>
          <a:prstGeom prst="rect">
            <a:avLst/>
          </a:prstGeom>
          <a:solidFill>
            <a:srgbClr val="92D050"/>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医療機関で記載</a:t>
            </a:r>
            <a:endParaRPr lang="ja-JP" altLang="en-US" sz="1600" dirty="0"/>
          </a:p>
        </p:txBody>
      </p:sp>
      <p:sp>
        <p:nvSpPr>
          <p:cNvPr id="20" name="正方形/長方形 19"/>
          <p:cNvSpPr/>
          <p:nvPr/>
        </p:nvSpPr>
        <p:spPr>
          <a:xfrm>
            <a:off x="7899204" y="753200"/>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1909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90907" y="1146524"/>
            <a:ext cx="8986305" cy="2571896"/>
          </a:xfrm>
          <a:prstGeom prst="rect">
            <a:avLst/>
          </a:prstGeom>
        </p:spPr>
      </p:pic>
      <p:sp>
        <p:nvSpPr>
          <p:cNvPr id="28" name="テキスト ボックス 16"/>
          <p:cNvSpPr txBox="1"/>
          <p:nvPr/>
        </p:nvSpPr>
        <p:spPr>
          <a:xfrm>
            <a:off x="136992" y="5723117"/>
            <a:ext cx="8884449" cy="1063165"/>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また、</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同じ４月に「</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分子標的薬に係る治療の場合○印」欄に○印が</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ある入院医療費の記載がありますので、❺欄に当該医療費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30,000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円と通院医療費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円の合計額</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51,600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円を記載してください。</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４月分の分子標的薬に係る入院と通院の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合計額が</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51,600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円であり、Ａ欄①入院の基準額</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円未満であり、この時点では、カウントの対象となりません。</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5" name="図 4"/>
          <p:cNvPicPr>
            <a:picLocks noChangeAspect="1"/>
          </p:cNvPicPr>
          <p:nvPr/>
        </p:nvPicPr>
        <p:blipFill>
          <a:blip r:embed="rId3"/>
          <a:stretch>
            <a:fillRect/>
          </a:stretch>
        </p:blipFill>
        <p:spPr>
          <a:xfrm>
            <a:off x="90907" y="897983"/>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１（</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１</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4" name="角丸四角形 23"/>
          <p:cNvSpPr/>
          <p:nvPr/>
        </p:nvSpPr>
        <p:spPr>
          <a:xfrm>
            <a:off x="6122893" y="3457554"/>
            <a:ext cx="449925"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角丸四角形 24"/>
          <p:cNvSpPr/>
          <p:nvPr/>
        </p:nvSpPr>
        <p:spPr>
          <a:xfrm>
            <a:off x="4866063" y="858781"/>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16"/>
          <p:cNvSpPr txBox="1"/>
          <p:nvPr/>
        </p:nvSpPr>
        <p:spPr>
          <a:xfrm>
            <a:off x="136992" y="4980750"/>
            <a:ext cx="8884449" cy="627734"/>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 </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月分の通院医療費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21,600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円が</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Ａ欄②外来の</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基準額</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未満</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であり、この時点では、カウントの対象</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なりません。</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2" name="テキスト ボックス 16"/>
          <p:cNvSpPr txBox="1"/>
          <p:nvPr/>
        </p:nvSpPr>
        <p:spPr>
          <a:xfrm>
            <a:off x="149753" y="3775736"/>
            <a:ext cx="8884449" cy="353145"/>
          </a:xfrm>
          <a:prstGeom prst="rect">
            <a:avLst/>
          </a:prstGeom>
          <a:solidFill>
            <a:srgbClr val="FFFF00"/>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通院医療の場合、黄色部分が記載の対象欄となります。</a:t>
            </a:r>
            <a:endPar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角丸四角形 15"/>
          <p:cNvSpPr/>
          <p:nvPr/>
        </p:nvSpPr>
        <p:spPr>
          <a:xfrm>
            <a:off x="2901264" y="3438235"/>
            <a:ext cx="319590" cy="298503"/>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149752" y="4209502"/>
            <a:ext cx="8884449" cy="711825"/>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分子標的薬に係る通院の場合、医療</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機関に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おいて○</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印を記載してください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・会計担当者が記載する場合は、医師に確認</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する、処方箋に記載されている</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処方の有無により確認する等により対応してください。</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吹き出し 17"/>
          <p:cNvSpPr/>
          <p:nvPr/>
        </p:nvSpPr>
        <p:spPr>
          <a:xfrm>
            <a:off x="7347024" y="1136970"/>
            <a:ext cx="1730188" cy="587561"/>
          </a:xfrm>
          <a:prstGeom prst="wedgeRoundRectCallout">
            <a:avLst>
              <a:gd name="adj1" fmla="val 20513"/>
              <a:gd name="adj2" fmla="val 357174"/>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正方形/長方形 20"/>
          <p:cNvSpPr/>
          <p:nvPr/>
        </p:nvSpPr>
        <p:spPr>
          <a:xfrm>
            <a:off x="-1" y="401507"/>
            <a:ext cx="3469342"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通院１回目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外来診療</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1308082" y="831884"/>
            <a:ext cx="1219965"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角丸四角形 28"/>
          <p:cNvSpPr/>
          <p:nvPr/>
        </p:nvSpPr>
        <p:spPr>
          <a:xfrm>
            <a:off x="4358511" y="3217851"/>
            <a:ext cx="466930"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角丸四角形 29"/>
          <p:cNvSpPr/>
          <p:nvPr/>
        </p:nvSpPr>
        <p:spPr>
          <a:xfrm>
            <a:off x="7836839" y="3452412"/>
            <a:ext cx="466930"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9" name="正方形/長方形 18"/>
          <p:cNvSpPr/>
          <p:nvPr/>
        </p:nvSpPr>
        <p:spPr>
          <a:xfrm>
            <a:off x="6639364" y="375425"/>
            <a:ext cx="2468776" cy="338554"/>
          </a:xfrm>
          <a:prstGeom prst="rect">
            <a:avLst/>
          </a:prstGeom>
          <a:solidFill>
            <a:srgbClr val="92D050"/>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医療機関で記載</a:t>
            </a:r>
            <a:endParaRPr lang="ja-JP" altLang="en-US" sz="1600" dirty="0"/>
          </a:p>
        </p:txBody>
      </p:sp>
      <p:sp>
        <p:nvSpPr>
          <p:cNvPr id="31" name="正方形/長方形 30"/>
          <p:cNvSpPr/>
          <p:nvPr/>
        </p:nvSpPr>
        <p:spPr>
          <a:xfrm>
            <a:off x="7899204" y="753200"/>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3" name="正方形/長方形 32"/>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67734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17402" y="753077"/>
            <a:ext cx="9108667" cy="338554"/>
          </a:xfrm>
          <a:prstGeom prst="rect">
            <a:avLst/>
          </a:prstGeom>
          <a:solidFill>
            <a:schemeClr val="accent1">
              <a:lumMod val="20000"/>
              <a:lumOff val="80000"/>
            </a:schemeClr>
          </a:solidFill>
          <a:ln w="28575">
            <a:solidFill>
              <a:srgbClr val="0000FF"/>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保険薬局で記載</a:t>
            </a:r>
            <a:endParaRPr lang="ja-JP" altLang="en-US" sz="1600" dirty="0"/>
          </a:p>
        </p:txBody>
      </p:sp>
      <p:pic>
        <p:nvPicPr>
          <p:cNvPr id="2" name="図 1"/>
          <p:cNvPicPr>
            <a:picLocks noChangeAspect="1"/>
          </p:cNvPicPr>
          <p:nvPr/>
        </p:nvPicPr>
        <p:blipFill>
          <a:blip r:embed="rId2"/>
          <a:stretch>
            <a:fillRect/>
          </a:stretch>
        </p:blipFill>
        <p:spPr>
          <a:xfrm>
            <a:off x="15144" y="1397936"/>
            <a:ext cx="9113182" cy="2792832"/>
          </a:xfrm>
          <a:prstGeom prst="rect">
            <a:avLst/>
          </a:prstGeom>
        </p:spPr>
      </p:pic>
      <p:sp>
        <p:nvSpPr>
          <p:cNvPr id="33" name="テキスト ボックス 16"/>
          <p:cNvSpPr txBox="1"/>
          <p:nvPr/>
        </p:nvSpPr>
        <p:spPr>
          <a:xfrm>
            <a:off x="136993" y="6091348"/>
            <a:ext cx="8852798" cy="730792"/>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４月分がカウントの対象となり、Ｂ欄に４月分を含む過去</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１２か月以内に</a:t>
            </a:r>
            <a:r>
              <a:rPr kumimoji="1" lang="ja-JP" altLang="en-US"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〇</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、△、▲いずれかの印のある月が計３回以上あるため</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、助成の対象となり、都道府県</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に償還払いの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請求をすれば助成が受けられるので、患者へ案内</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してください。</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5" name="図 4"/>
          <p:cNvPicPr>
            <a:picLocks noChangeAspect="1"/>
          </p:cNvPicPr>
          <p:nvPr/>
        </p:nvPicPr>
        <p:blipFill>
          <a:blip r:embed="rId3"/>
          <a:stretch>
            <a:fillRect/>
          </a:stretch>
        </p:blipFill>
        <p:spPr>
          <a:xfrm>
            <a:off x="90907" y="1149003"/>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１（</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１</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2" name="テキスト ボックス 16"/>
          <p:cNvSpPr txBox="1"/>
          <p:nvPr/>
        </p:nvSpPr>
        <p:spPr>
          <a:xfrm>
            <a:off x="149753" y="4281893"/>
            <a:ext cx="8884449" cy="353145"/>
          </a:xfrm>
          <a:prstGeom prst="rect">
            <a:avLst/>
          </a:prstGeom>
          <a:solidFill>
            <a:schemeClr val="accent2">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保険薬局では◆の部分、この図ではオレンジ色部分が記載の対象欄となります。</a:t>
            </a:r>
            <a:endPar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吹き出し 17"/>
          <p:cNvSpPr/>
          <p:nvPr/>
        </p:nvSpPr>
        <p:spPr>
          <a:xfrm>
            <a:off x="7371219" y="1399971"/>
            <a:ext cx="1730188" cy="587561"/>
          </a:xfrm>
          <a:prstGeom prst="wedgeRoundRectCallout">
            <a:avLst>
              <a:gd name="adj1" fmla="val 21031"/>
              <a:gd name="adj2" fmla="val 401421"/>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9" name="正方形/長方形 18"/>
          <p:cNvSpPr/>
          <p:nvPr/>
        </p:nvSpPr>
        <p:spPr>
          <a:xfrm>
            <a:off x="0" y="359549"/>
            <a:ext cx="3236259"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通院１回目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 name="テキスト ボックス 13"/>
          <p:cNvSpPr txBox="1"/>
          <p:nvPr/>
        </p:nvSpPr>
        <p:spPr>
          <a:xfrm>
            <a:off x="107362" y="4715522"/>
            <a:ext cx="8884449" cy="537796"/>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同じ４月に「分子標的薬に係る治療の場合○印」欄に○印が</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ある医療費</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の記載がありますので、❺欄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に入院医療費</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30,000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円、通院医療費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円、調剤関係費用</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円の</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合計</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額</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85,200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円を記載してください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角丸四角形 21"/>
          <p:cNvSpPr/>
          <p:nvPr/>
        </p:nvSpPr>
        <p:spPr>
          <a:xfrm>
            <a:off x="7803766" y="3967881"/>
            <a:ext cx="564777" cy="193660"/>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4" name="角丸四角形 23"/>
          <p:cNvSpPr/>
          <p:nvPr/>
        </p:nvSpPr>
        <p:spPr>
          <a:xfrm>
            <a:off x="2882781" y="3535108"/>
            <a:ext cx="319590" cy="451436"/>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角丸四角形 24"/>
          <p:cNvSpPr/>
          <p:nvPr/>
        </p:nvSpPr>
        <p:spPr>
          <a:xfrm>
            <a:off x="4347882" y="3520349"/>
            <a:ext cx="509251" cy="273028"/>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角丸四角形 25"/>
          <p:cNvSpPr/>
          <p:nvPr/>
        </p:nvSpPr>
        <p:spPr>
          <a:xfrm>
            <a:off x="6049292" y="3718809"/>
            <a:ext cx="509251" cy="453155"/>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8" name="角丸四角形 27"/>
          <p:cNvSpPr/>
          <p:nvPr/>
        </p:nvSpPr>
        <p:spPr>
          <a:xfrm>
            <a:off x="6083494" y="1461899"/>
            <a:ext cx="529501" cy="311633"/>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テキスト ボックス 16"/>
          <p:cNvSpPr txBox="1"/>
          <p:nvPr/>
        </p:nvSpPr>
        <p:spPr>
          <a:xfrm>
            <a:off x="116326" y="5306908"/>
            <a:ext cx="8884449" cy="717348"/>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上記の例の場合、４月分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の分子標的薬に係る入院と通院の合計</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額</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85,200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円がＡ欄①入院の基準額</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円以上でありカウントの対象と</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なります。入院と通院それぞれ単独ではＡ欄の基準額を超えず、合算額が基準額を超えるので</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、Ｂ欄に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「△合算」</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と記載してください。</a:t>
            </a:r>
          </a:p>
        </p:txBody>
      </p:sp>
      <p:sp>
        <p:nvSpPr>
          <p:cNvPr id="30" name="角丸四角形 29"/>
          <p:cNvSpPr/>
          <p:nvPr/>
        </p:nvSpPr>
        <p:spPr>
          <a:xfrm>
            <a:off x="1279314" y="1097399"/>
            <a:ext cx="1329415" cy="264795"/>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1" name="角丸四角形 30"/>
          <p:cNvSpPr/>
          <p:nvPr/>
        </p:nvSpPr>
        <p:spPr>
          <a:xfrm>
            <a:off x="7743707" y="3924373"/>
            <a:ext cx="687589" cy="304020"/>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4" name="角丸四角形 33"/>
          <p:cNvSpPr/>
          <p:nvPr/>
        </p:nvSpPr>
        <p:spPr>
          <a:xfrm>
            <a:off x="1846729" y="1397936"/>
            <a:ext cx="4894730" cy="375596"/>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 name="四角形吹き出し 34"/>
          <p:cNvSpPr/>
          <p:nvPr/>
        </p:nvSpPr>
        <p:spPr>
          <a:xfrm>
            <a:off x="6459979" y="803246"/>
            <a:ext cx="1213805" cy="362676"/>
          </a:xfrm>
          <a:prstGeom prst="wedgeRectCallout">
            <a:avLst>
              <a:gd name="adj1" fmla="val -43794"/>
              <a:gd name="adj2" fmla="val 141762"/>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カウント３回目</a:t>
            </a:r>
            <a:endPar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0" name="正方形/長方形 39"/>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03391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26895" y="3267414"/>
            <a:ext cx="9106750" cy="3336400"/>
          </a:xfrm>
          <a:prstGeom prst="rect">
            <a:avLst/>
          </a:prstGeom>
        </p:spPr>
      </p:pic>
      <p:sp>
        <p:nvSpPr>
          <p:cNvPr id="7" name="正方形/長方形 6"/>
          <p:cNvSpPr/>
          <p:nvPr/>
        </p:nvSpPr>
        <p:spPr>
          <a:xfrm>
            <a:off x="0" y="781611"/>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 name="正方形/長方形 1"/>
          <p:cNvSpPr/>
          <p:nvPr/>
        </p:nvSpPr>
        <p:spPr>
          <a:xfrm>
            <a:off x="91511" y="859411"/>
            <a:ext cx="8661678" cy="193899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○入院＋通院の記載例</a:t>
            </a:r>
            <a:r>
              <a:rPr kumimoji="0" lang="en-US" altLang="ja-JP"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２</a:t>
            </a:r>
            <a:r>
              <a:rPr kumimoji="0" lang="en-US" altLang="ja-JP"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（入院単独でも高額療養費算定基準額を超えている例）</a:t>
            </a:r>
            <a:endParaRPr kumimoji="0" lang="en-US" altLang="ja-JP" sz="2800" b="1"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712788" marR="0" lvl="0" indent="-712788" algn="l" defTabSz="4572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en-US" sz="2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Ｒ４年</a:t>
            </a:r>
            <a:r>
              <a:rPr kumimoji="0" lang="ja-JP" altLang="en-US" sz="20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８月</a:t>
            </a:r>
            <a:r>
              <a:rPr kumimoji="0" lang="ja-JP" altLang="en-US" sz="2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の分子標的薬の導入に係る入院１回が高額</a:t>
            </a:r>
            <a:r>
              <a:rPr kumimoji="0" lang="ja-JP" altLang="en-US" sz="20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療養費算定基準額を</a:t>
            </a:r>
            <a:r>
              <a:rPr kumimoji="0" lang="ja-JP" altLang="en-US" sz="2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超えたことで助成対象となり、その後の分子標的薬に係る通院１回</a:t>
            </a:r>
            <a:r>
              <a:rPr kumimoji="0" lang="en-US" altLang="ja-JP" sz="2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2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外来診療費と薬剤費</a:t>
            </a:r>
            <a:r>
              <a:rPr kumimoji="0" lang="en-US" altLang="ja-JP" sz="2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2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も助成対象となる場合の記載例</a:t>
            </a:r>
            <a:endParaRPr kumimoji="0" lang="ja-JP" altLang="en-US" sz="20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角丸四角形 7"/>
          <p:cNvSpPr/>
          <p:nvPr/>
        </p:nvSpPr>
        <p:spPr>
          <a:xfrm>
            <a:off x="26895" y="5989096"/>
            <a:ext cx="9046481" cy="696788"/>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 name="四角形吹き出し 11"/>
          <p:cNvSpPr/>
          <p:nvPr/>
        </p:nvSpPr>
        <p:spPr>
          <a:xfrm>
            <a:off x="122558" y="5340280"/>
            <a:ext cx="1213805" cy="332471"/>
          </a:xfrm>
          <a:prstGeom prst="wedgeRectCallout">
            <a:avLst>
              <a:gd name="adj1" fmla="val -29762"/>
              <a:gd name="adj2" fmla="val 173161"/>
            </a:avLst>
          </a:prstGeom>
          <a:solidFill>
            <a:schemeClr val="accent6">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Ｐ</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１５に</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詳述</a:t>
            </a:r>
          </a:p>
        </p:txBody>
      </p:sp>
      <p:sp>
        <p:nvSpPr>
          <p:cNvPr id="13" name="四角形吹き出し 12"/>
          <p:cNvSpPr/>
          <p:nvPr/>
        </p:nvSpPr>
        <p:spPr>
          <a:xfrm>
            <a:off x="1444581" y="5539624"/>
            <a:ext cx="1213805" cy="332471"/>
          </a:xfrm>
          <a:prstGeom prst="wedgeRectCallout">
            <a:avLst>
              <a:gd name="adj1" fmla="val -36409"/>
              <a:gd name="adj2" fmla="val 173161"/>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Ｐ</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１６に</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詳述</a:t>
            </a:r>
          </a:p>
        </p:txBody>
      </p:sp>
      <p:sp>
        <p:nvSpPr>
          <p:cNvPr id="9" name="正方形/長方形 8"/>
          <p:cNvSpPr/>
          <p:nvPr/>
        </p:nvSpPr>
        <p:spPr>
          <a:xfrm>
            <a:off x="26897" y="2912723"/>
            <a:ext cx="5262979"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記載例</a:t>
            </a:r>
            <a:r>
              <a:rPr kumimoji="0"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は本紙を除き４枚に分かれています。）</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四角形吹き出し 15"/>
          <p:cNvSpPr/>
          <p:nvPr/>
        </p:nvSpPr>
        <p:spPr>
          <a:xfrm>
            <a:off x="1444581" y="4227578"/>
            <a:ext cx="1213805" cy="332471"/>
          </a:xfrm>
          <a:prstGeom prst="wedgeRectCallout">
            <a:avLst>
              <a:gd name="adj1" fmla="val -79776"/>
              <a:gd name="adj2" fmla="val -162539"/>
            </a:avLst>
          </a:prstGeom>
          <a:solidFill>
            <a:schemeClr val="accent6">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Ｐ</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１５に</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詳述</a:t>
            </a:r>
          </a:p>
        </p:txBody>
      </p:sp>
      <p:sp>
        <p:nvSpPr>
          <p:cNvPr id="17" name="四角形吹き出し 16"/>
          <p:cNvSpPr/>
          <p:nvPr/>
        </p:nvSpPr>
        <p:spPr>
          <a:xfrm>
            <a:off x="2394458" y="3667955"/>
            <a:ext cx="1213805" cy="332471"/>
          </a:xfrm>
          <a:prstGeom prst="wedgeRectCallout">
            <a:avLst>
              <a:gd name="adj1" fmla="val -155185"/>
              <a:gd name="adj2" fmla="val -31279"/>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Ｐ</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１６に</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詳述</a:t>
            </a:r>
          </a:p>
        </p:txBody>
      </p:sp>
      <p:sp>
        <p:nvSpPr>
          <p:cNvPr id="11" name="正方形/長方形 10"/>
          <p:cNvSpPr/>
          <p:nvPr/>
        </p:nvSpPr>
        <p:spPr>
          <a:xfrm>
            <a:off x="9298264" y="12433"/>
            <a:ext cx="1233258" cy="1200329"/>
          </a:xfrm>
          <a:prstGeom prst="rect">
            <a:avLst/>
          </a:prstGeom>
          <a:solidFill>
            <a:srgbClr val="FFFF00"/>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入院単独で現物給付されている例</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角丸四角形 17"/>
          <p:cNvSpPr/>
          <p:nvPr/>
        </p:nvSpPr>
        <p:spPr>
          <a:xfrm>
            <a:off x="475129" y="3466123"/>
            <a:ext cx="480550" cy="457200"/>
          </a:xfrm>
          <a:prstGeom prst="roundRect">
            <a:avLst/>
          </a:prstGeom>
          <a:noFill/>
          <a:ln w="28575">
            <a:solidFill>
              <a:srgbClr val="0000FF"/>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9" name="四角形吹き出し 18"/>
          <p:cNvSpPr/>
          <p:nvPr/>
        </p:nvSpPr>
        <p:spPr>
          <a:xfrm>
            <a:off x="3138741" y="5528773"/>
            <a:ext cx="1213805" cy="332471"/>
          </a:xfrm>
          <a:prstGeom prst="wedgeRectCallout">
            <a:avLst>
              <a:gd name="adj1" fmla="val -6128"/>
              <a:gd name="adj2" fmla="val 235177"/>
            </a:avLst>
          </a:prstGeom>
          <a:solidFill>
            <a:schemeClr val="accent1">
              <a:lumMod val="20000"/>
              <a:lumOff val="80000"/>
            </a:schemeClr>
          </a:solidFill>
          <a:ln w="28575">
            <a:solidFill>
              <a:srgbClr val="0000FF"/>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１７に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20" name="四角形吹き出し 19"/>
          <p:cNvSpPr/>
          <p:nvPr/>
        </p:nvSpPr>
        <p:spPr>
          <a:xfrm>
            <a:off x="5447319" y="3028869"/>
            <a:ext cx="1213805" cy="332471"/>
          </a:xfrm>
          <a:prstGeom prst="wedgeRectCallout">
            <a:avLst>
              <a:gd name="adj1" fmla="val -416769"/>
              <a:gd name="adj2" fmla="val 124626"/>
            </a:avLst>
          </a:prstGeom>
          <a:solidFill>
            <a:schemeClr val="accent1">
              <a:lumMod val="20000"/>
              <a:lumOff val="80000"/>
            </a:schemeClr>
          </a:solidFill>
          <a:ln w="28575">
            <a:solidFill>
              <a:srgbClr val="0000FF"/>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Ｐ．１７に詳述</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70624" y="527390"/>
            <a:ext cx="9037516" cy="338554"/>
          </a:xfrm>
          <a:prstGeom prst="rect">
            <a:avLst/>
          </a:prstGeom>
          <a:solidFill>
            <a:schemeClr val="accent1">
              <a:lumMod val="20000"/>
              <a:lumOff val="80000"/>
            </a:schemeClr>
          </a:solidFill>
          <a:ln w="28575">
            <a:solidFill>
              <a:srgbClr val="0000FF"/>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保険薬局に関連する内容はＰ．１７に詳述しています。</a:t>
            </a:r>
            <a:endParaRPr lang="ja-JP" altLang="en-US" sz="1600" dirty="0"/>
          </a:p>
        </p:txBody>
      </p:sp>
      <p:sp>
        <p:nvSpPr>
          <p:cNvPr id="22" name="正方形/長方形 21"/>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22708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51243" y="1111279"/>
            <a:ext cx="9065862" cy="2935247"/>
          </a:xfrm>
          <a:prstGeom prst="rect">
            <a:avLst/>
          </a:prstGeom>
        </p:spPr>
      </p:pic>
      <p:pic>
        <p:nvPicPr>
          <p:cNvPr id="5" name="図 4"/>
          <p:cNvPicPr>
            <a:picLocks noChangeAspect="1"/>
          </p:cNvPicPr>
          <p:nvPr/>
        </p:nvPicPr>
        <p:blipFill>
          <a:blip r:embed="rId3"/>
          <a:stretch>
            <a:fillRect/>
          </a:stretch>
        </p:blipFill>
        <p:spPr>
          <a:xfrm>
            <a:off x="63221" y="881739"/>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5" name="角丸四角形 24"/>
          <p:cNvSpPr/>
          <p:nvPr/>
        </p:nvSpPr>
        <p:spPr>
          <a:xfrm>
            <a:off x="1942777" y="842537"/>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16"/>
          <p:cNvSpPr txBox="1"/>
          <p:nvPr/>
        </p:nvSpPr>
        <p:spPr>
          <a:xfrm>
            <a:off x="77655" y="5114903"/>
            <a:ext cx="8884449" cy="493131"/>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上記の例の場合、８月分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の入院</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63,000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円がＡ欄①入院の基準額</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円以上であり、この時点で、カウントの対象</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なり、カウントの回数も３回目以上であるため、助成対象となります。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2" name="テキスト ボックス 16"/>
          <p:cNvSpPr txBox="1"/>
          <p:nvPr/>
        </p:nvSpPr>
        <p:spPr>
          <a:xfrm>
            <a:off x="77655" y="4119323"/>
            <a:ext cx="8884449" cy="353145"/>
          </a:xfrm>
          <a:prstGeom prst="rect">
            <a:avLst/>
          </a:prstGeom>
          <a:solidFill>
            <a:schemeClr val="accent6">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入院医療の場合、緑色部分が記載の対象欄となります。</a:t>
            </a:r>
            <a:endPar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角丸四角形 13"/>
          <p:cNvSpPr/>
          <p:nvPr/>
        </p:nvSpPr>
        <p:spPr>
          <a:xfrm>
            <a:off x="2863266" y="3796946"/>
            <a:ext cx="319590"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テキスト ボックス 16"/>
          <p:cNvSpPr txBox="1"/>
          <p:nvPr/>
        </p:nvSpPr>
        <p:spPr>
          <a:xfrm>
            <a:off x="77655" y="4556221"/>
            <a:ext cx="8884449" cy="500225"/>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分子標的薬の導入に係る入院</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の場合、医療機関に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おいて○</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印を記載してください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・会計担当者が記載する場合は、医師に確認する等により対応してください。</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角丸四角形吹き出し 15"/>
          <p:cNvSpPr/>
          <p:nvPr/>
        </p:nvSpPr>
        <p:spPr>
          <a:xfrm>
            <a:off x="7317676" y="1390008"/>
            <a:ext cx="1730188" cy="587561"/>
          </a:xfrm>
          <a:prstGeom prst="wedgeRoundRectCallout">
            <a:avLst>
              <a:gd name="adj1" fmla="val 26731"/>
              <a:gd name="adj2" fmla="val 370906"/>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正方形/長方形 17"/>
          <p:cNvSpPr/>
          <p:nvPr/>
        </p:nvSpPr>
        <p:spPr>
          <a:xfrm>
            <a:off x="0" y="417870"/>
            <a:ext cx="1868268"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入院１回目</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9" name="角丸四角形 18"/>
          <p:cNvSpPr/>
          <p:nvPr/>
        </p:nvSpPr>
        <p:spPr>
          <a:xfrm>
            <a:off x="4371774" y="3803370"/>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角丸四角形 20"/>
          <p:cNvSpPr/>
          <p:nvPr/>
        </p:nvSpPr>
        <p:spPr>
          <a:xfrm>
            <a:off x="5702200" y="3804439"/>
            <a:ext cx="292679" cy="276751"/>
          </a:xfrm>
          <a:prstGeom prst="roundRect">
            <a:avLst/>
          </a:prstGeom>
          <a:noFill/>
          <a:ln w="28575">
            <a:solidFill>
              <a:schemeClr val="tx1"/>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2" name="テキスト ボックス 16"/>
          <p:cNvSpPr txBox="1"/>
          <p:nvPr/>
        </p:nvSpPr>
        <p:spPr>
          <a:xfrm>
            <a:off x="77655" y="5677363"/>
            <a:ext cx="8884449" cy="491266"/>
          </a:xfrm>
          <a:prstGeom prst="rect">
            <a:avLst/>
          </a:prstGeom>
          <a:solidFill>
            <a:schemeClr val="bg1"/>
          </a:solidFill>
          <a:ln w="38100" cmpd="sng">
            <a:solidFill>
              <a:schemeClr val="tx1"/>
            </a:solidFill>
            <a:prstDash val="sys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カウントの対象</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なった場合</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、医療機関において、</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か所に○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印等を</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記載してください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・Ｂ欄については、入院で現物給付された場合は「○入」と記載してください。</a:t>
            </a:r>
            <a:endPar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8" name="角丸四角形 27"/>
          <p:cNvSpPr/>
          <p:nvPr/>
        </p:nvSpPr>
        <p:spPr>
          <a:xfrm>
            <a:off x="8514450" y="3799957"/>
            <a:ext cx="477477"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テキスト ボックス 16"/>
          <p:cNvSpPr txBox="1"/>
          <p:nvPr/>
        </p:nvSpPr>
        <p:spPr>
          <a:xfrm>
            <a:off x="61644" y="6225957"/>
            <a:ext cx="8884449" cy="542821"/>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Ｂ欄に診療月を含む過去１２か月以内</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a:t>
            </a:r>
            <a:r>
              <a:rPr kumimoji="1" lang="ja-JP" altLang="en-US"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〇</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、△、▲いずれかの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印のある月が計３回以上ある</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場合で、入院</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単独で助成対象となった場合は、原則、現物給付となるため、患者の窓口負担額は</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10,000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円となります。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0" name="角丸四角形 29"/>
          <p:cNvSpPr/>
          <p:nvPr/>
        </p:nvSpPr>
        <p:spPr>
          <a:xfrm>
            <a:off x="539250" y="1353335"/>
            <a:ext cx="393079" cy="330454"/>
          </a:xfrm>
          <a:prstGeom prst="roundRect">
            <a:avLst/>
          </a:prstGeom>
          <a:noFill/>
          <a:ln w="28575">
            <a:solidFill>
              <a:schemeClr val="tx1"/>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1738382" y="457313"/>
            <a:ext cx="4784638" cy="30777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（入院単独でも高額療養費算定基準額を超えている例）</a:t>
            </a:r>
            <a:endParaRPr kumimoji="0" lang="en-US" altLang="ja-JP" sz="16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31" name="角丸四角形 30"/>
          <p:cNvSpPr/>
          <p:nvPr/>
        </p:nvSpPr>
        <p:spPr>
          <a:xfrm>
            <a:off x="6696635" y="1045672"/>
            <a:ext cx="2249458" cy="326346"/>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3" name="四角形吹き出し 32"/>
          <p:cNvSpPr/>
          <p:nvPr/>
        </p:nvSpPr>
        <p:spPr>
          <a:xfrm>
            <a:off x="2304295" y="1395290"/>
            <a:ext cx="1213805" cy="362676"/>
          </a:xfrm>
          <a:prstGeom prst="wedgeRectCallout">
            <a:avLst>
              <a:gd name="adj1" fmla="val -159748"/>
              <a:gd name="adj2" fmla="val -1603"/>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カウント６回目</a:t>
            </a:r>
            <a:endPar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4" name="正方形/長方形 23"/>
          <p:cNvSpPr/>
          <p:nvPr/>
        </p:nvSpPr>
        <p:spPr>
          <a:xfrm>
            <a:off x="6639364" y="375425"/>
            <a:ext cx="2468776" cy="338554"/>
          </a:xfrm>
          <a:prstGeom prst="rect">
            <a:avLst/>
          </a:prstGeom>
          <a:solidFill>
            <a:srgbClr val="92D050"/>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医療機関で記載</a:t>
            </a:r>
            <a:endParaRPr lang="ja-JP" altLang="en-US" sz="1600" dirty="0"/>
          </a:p>
        </p:txBody>
      </p:sp>
      <p:sp>
        <p:nvSpPr>
          <p:cNvPr id="34" name="正方形/長方形 33"/>
          <p:cNvSpPr/>
          <p:nvPr/>
        </p:nvSpPr>
        <p:spPr>
          <a:xfrm>
            <a:off x="7899204" y="690445"/>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32815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37116" y="1134369"/>
            <a:ext cx="9076114" cy="3085693"/>
          </a:xfrm>
          <a:prstGeom prst="rect">
            <a:avLst/>
          </a:prstGeom>
        </p:spPr>
      </p:pic>
      <p:sp>
        <p:nvSpPr>
          <p:cNvPr id="28" name="テキスト ボックス 16"/>
          <p:cNvSpPr txBox="1"/>
          <p:nvPr/>
        </p:nvSpPr>
        <p:spPr>
          <a:xfrm>
            <a:off x="90906" y="5833751"/>
            <a:ext cx="8884449" cy="1006170"/>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また、同じ８月分</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の分子標的薬に係る入院が既に助成対象となっていることから</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、通院に係る医療費</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についても助成の対象となるため、Ｂ欄に「○入＋外」と記載してください</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。（既に「○入」と記載されている場合は、「＋外」を追加してください。）</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なお、通院</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に係る医療費については、償還払いとなりますので、窓口では自己負担</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額（３割等：上記の例では</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21,600</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円）を</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徴収</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都道府県に償還払いの請求をすれば助成が受けられる旨を患者に案内してください</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処方箋が発行される場合は、保険</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薬局での薬剤費を含め</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償還払いの</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請求が出来る旨を患者に案内してください。</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5" name="図 4"/>
          <p:cNvPicPr>
            <a:picLocks noChangeAspect="1"/>
          </p:cNvPicPr>
          <p:nvPr/>
        </p:nvPicPr>
        <p:blipFill>
          <a:blip r:embed="rId3"/>
          <a:stretch>
            <a:fillRect/>
          </a:stretch>
        </p:blipFill>
        <p:spPr>
          <a:xfrm>
            <a:off x="90907" y="897983"/>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4" name="角丸四角形 23"/>
          <p:cNvSpPr/>
          <p:nvPr/>
        </p:nvSpPr>
        <p:spPr>
          <a:xfrm>
            <a:off x="7895549" y="3973013"/>
            <a:ext cx="46693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角丸四角形 24"/>
          <p:cNvSpPr/>
          <p:nvPr/>
        </p:nvSpPr>
        <p:spPr>
          <a:xfrm>
            <a:off x="4374756" y="3795363"/>
            <a:ext cx="394447"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16"/>
          <p:cNvSpPr txBox="1"/>
          <p:nvPr/>
        </p:nvSpPr>
        <p:spPr>
          <a:xfrm>
            <a:off x="90907" y="5333260"/>
            <a:ext cx="8884449" cy="437563"/>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a:t>
            </a:r>
            <a:r>
              <a:rPr kumimoji="1" lang="ja-JP" altLang="en-US" sz="1200" b="0" i="0" u="none" strike="noStrike" kern="1200" cap="none" spc="0" normalizeH="0" baseline="0" noProof="0" dirty="0" err="1"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同じ８月分に</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「分子標的薬に係る治療の場合○印」欄に○印がある入院医療費の記載がありますので、❺欄に当該</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医療費</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63,000</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円と通院</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医療費</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21,600</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円の合計</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額</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84</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00</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円を記載してください</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2" name="テキスト ボックス 16"/>
          <p:cNvSpPr txBox="1"/>
          <p:nvPr/>
        </p:nvSpPr>
        <p:spPr>
          <a:xfrm>
            <a:off x="90907" y="4295772"/>
            <a:ext cx="8884449" cy="273853"/>
          </a:xfrm>
          <a:prstGeom prst="rect">
            <a:avLst/>
          </a:prstGeom>
          <a:solidFill>
            <a:srgbClr val="FFFF00"/>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通院医療の場合、黄色部分が記載の対象欄となります。</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角丸四角形 15"/>
          <p:cNvSpPr/>
          <p:nvPr/>
        </p:nvSpPr>
        <p:spPr>
          <a:xfrm>
            <a:off x="2832879" y="3993840"/>
            <a:ext cx="319590"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90907" y="4638442"/>
            <a:ext cx="8884449" cy="643931"/>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分子標的薬に係る通院の場合、医療</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機関に</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おいて○</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印を記載してください</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・会計担当者が記載する場合は、医師に確認</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する、処方箋に記載されている</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分子標的薬の</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処方の有無により確認する等により対応してください。</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吹き出し 17"/>
          <p:cNvSpPr/>
          <p:nvPr/>
        </p:nvSpPr>
        <p:spPr>
          <a:xfrm>
            <a:off x="7272509" y="1437181"/>
            <a:ext cx="1730188" cy="587561"/>
          </a:xfrm>
          <a:prstGeom prst="wedgeRoundRectCallout">
            <a:avLst>
              <a:gd name="adj1" fmla="val 28803"/>
              <a:gd name="adj2" fmla="val 398369"/>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正方形/長方形 20"/>
          <p:cNvSpPr/>
          <p:nvPr/>
        </p:nvSpPr>
        <p:spPr>
          <a:xfrm>
            <a:off x="-1" y="401507"/>
            <a:ext cx="2438401"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通院１回目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外来診療</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角丸四角形 28"/>
          <p:cNvSpPr/>
          <p:nvPr/>
        </p:nvSpPr>
        <p:spPr>
          <a:xfrm>
            <a:off x="475129" y="1363902"/>
            <a:ext cx="457201" cy="367060"/>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角丸四角形 29"/>
          <p:cNvSpPr/>
          <p:nvPr/>
        </p:nvSpPr>
        <p:spPr>
          <a:xfrm>
            <a:off x="8535767" y="4019294"/>
            <a:ext cx="466930" cy="200768"/>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1" name="正方形/長方形 30"/>
          <p:cNvSpPr/>
          <p:nvPr/>
        </p:nvSpPr>
        <p:spPr>
          <a:xfrm>
            <a:off x="2300704" y="440877"/>
            <a:ext cx="4784638" cy="30777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（入院単独でも高額療養費算定基準額を超えている例）</a:t>
            </a:r>
            <a:endParaRPr kumimoji="0" lang="en-US" altLang="ja-JP" sz="16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33" name="角丸四角形 32"/>
          <p:cNvSpPr/>
          <p:nvPr/>
        </p:nvSpPr>
        <p:spPr>
          <a:xfrm>
            <a:off x="2832879" y="3795363"/>
            <a:ext cx="31578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4" name="角丸四角形 33"/>
          <p:cNvSpPr/>
          <p:nvPr/>
        </p:nvSpPr>
        <p:spPr>
          <a:xfrm>
            <a:off x="6163438" y="3973013"/>
            <a:ext cx="394447"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 name="角丸四角形 34"/>
          <p:cNvSpPr/>
          <p:nvPr/>
        </p:nvSpPr>
        <p:spPr>
          <a:xfrm>
            <a:off x="8591196" y="3834225"/>
            <a:ext cx="348746" cy="149209"/>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6" name="四角形吹き出し 35"/>
          <p:cNvSpPr/>
          <p:nvPr/>
        </p:nvSpPr>
        <p:spPr>
          <a:xfrm>
            <a:off x="1564731" y="2042863"/>
            <a:ext cx="1213805" cy="362676"/>
          </a:xfrm>
          <a:prstGeom prst="wedgeRectCallout">
            <a:avLst>
              <a:gd name="adj1" fmla="val -96970"/>
              <a:gd name="adj2" fmla="val -154855"/>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カウント６回目</a:t>
            </a:r>
            <a:endPar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7" name="正方形/長方形 36"/>
          <p:cNvSpPr/>
          <p:nvPr/>
        </p:nvSpPr>
        <p:spPr>
          <a:xfrm>
            <a:off x="6947646" y="375425"/>
            <a:ext cx="2160493" cy="338554"/>
          </a:xfrm>
          <a:prstGeom prst="rect">
            <a:avLst/>
          </a:prstGeom>
          <a:solidFill>
            <a:srgbClr val="92D050"/>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医療機関で記載</a:t>
            </a:r>
            <a:endParaRPr lang="ja-JP" altLang="en-US" sz="1600" dirty="0"/>
          </a:p>
        </p:txBody>
      </p:sp>
      <p:sp>
        <p:nvSpPr>
          <p:cNvPr id="38" name="正方形/長方形 37"/>
          <p:cNvSpPr/>
          <p:nvPr/>
        </p:nvSpPr>
        <p:spPr>
          <a:xfrm>
            <a:off x="7899204" y="753200"/>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9" name="正方形/長方形 38"/>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46147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77215" y="1425312"/>
            <a:ext cx="9033761" cy="3219657"/>
          </a:xfrm>
          <a:prstGeom prst="rect">
            <a:avLst/>
          </a:prstGeom>
        </p:spPr>
      </p:pic>
      <p:pic>
        <p:nvPicPr>
          <p:cNvPr id="5" name="図 4"/>
          <p:cNvPicPr>
            <a:picLocks noChangeAspect="1"/>
          </p:cNvPicPr>
          <p:nvPr/>
        </p:nvPicPr>
        <p:blipFill>
          <a:blip r:embed="rId3"/>
          <a:stretch>
            <a:fillRect/>
          </a:stretch>
        </p:blipFill>
        <p:spPr>
          <a:xfrm>
            <a:off x="90907" y="1194219"/>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2" name="テキスト ボックス 16"/>
          <p:cNvSpPr txBox="1"/>
          <p:nvPr/>
        </p:nvSpPr>
        <p:spPr>
          <a:xfrm>
            <a:off x="116326" y="4694716"/>
            <a:ext cx="8884449" cy="282808"/>
          </a:xfrm>
          <a:prstGeom prst="rect">
            <a:avLst/>
          </a:prstGeom>
          <a:solidFill>
            <a:schemeClr val="accent2">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保険薬局では◆の部分、この図ではオレンジ色部分が記載の対象欄となります。</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吹き出し 17"/>
          <p:cNvSpPr/>
          <p:nvPr/>
        </p:nvSpPr>
        <p:spPr>
          <a:xfrm>
            <a:off x="7319661" y="1709630"/>
            <a:ext cx="1730188" cy="587561"/>
          </a:xfrm>
          <a:prstGeom prst="wedgeRoundRectCallout">
            <a:avLst>
              <a:gd name="adj1" fmla="val 20512"/>
              <a:gd name="adj2" fmla="val 436513"/>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 name="正方形/長方形 18"/>
          <p:cNvSpPr/>
          <p:nvPr/>
        </p:nvSpPr>
        <p:spPr>
          <a:xfrm>
            <a:off x="1" y="368514"/>
            <a:ext cx="2545976"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通院１回目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 name="テキスト ボックス 13"/>
          <p:cNvSpPr txBox="1"/>
          <p:nvPr/>
        </p:nvSpPr>
        <p:spPr>
          <a:xfrm>
            <a:off x="77215" y="5028373"/>
            <a:ext cx="9015832" cy="465827"/>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上記の例の場合、同じ</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８月分に</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「分子標的薬に係る治療の場合○印」欄に○印がある入院医療費と通院医療費の記載がありますので、❺欄に当該医療費</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63,000</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円、通院</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医療費</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21,600</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、調剤関係費用</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33,600</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円の合計額</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118,200</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円を記載してください。</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角丸四角形 21"/>
          <p:cNvSpPr/>
          <p:nvPr/>
        </p:nvSpPr>
        <p:spPr>
          <a:xfrm>
            <a:off x="7754471" y="4437531"/>
            <a:ext cx="564777" cy="193660"/>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4" name="角丸四角形 23"/>
          <p:cNvSpPr/>
          <p:nvPr/>
        </p:nvSpPr>
        <p:spPr>
          <a:xfrm>
            <a:off x="2856038" y="4071046"/>
            <a:ext cx="319590" cy="451436"/>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角丸四角形 24"/>
          <p:cNvSpPr/>
          <p:nvPr/>
        </p:nvSpPr>
        <p:spPr>
          <a:xfrm>
            <a:off x="4347673" y="4071046"/>
            <a:ext cx="509251" cy="273028"/>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角丸四角形 25"/>
          <p:cNvSpPr/>
          <p:nvPr/>
        </p:nvSpPr>
        <p:spPr>
          <a:xfrm>
            <a:off x="6090337" y="4231131"/>
            <a:ext cx="509251" cy="412800"/>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8" name="角丸四角形 27"/>
          <p:cNvSpPr/>
          <p:nvPr/>
        </p:nvSpPr>
        <p:spPr>
          <a:xfrm>
            <a:off x="502024" y="1691630"/>
            <a:ext cx="564776" cy="274238"/>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テキスト ボックス 16"/>
          <p:cNvSpPr txBox="1"/>
          <p:nvPr/>
        </p:nvSpPr>
        <p:spPr>
          <a:xfrm>
            <a:off x="77215" y="5545049"/>
            <a:ext cx="9015832" cy="610833"/>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同じ８月分の分子標的薬に係る入院が既に助成対象となっていることから</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、通院に係る医療費</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についても助成の対象と</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なります。また、入院に係る現物給付後の自己負担額１万円と通院に係る医療費</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55,200</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円の合計額が高額療養費算定基準額を超えるため、Ｂ欄</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 ○入</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＋外」の「外」の前に「△」を追加し「</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＋△外」と</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記載してください。</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1" name="角丸四角形 30"/>
          <p:cNvSpPr/>
          <p:nvPr/>
        </p:nvSpPr>
        <p:spPr>
          <a:xfrm>
            <a:off x="8439482" y="4096583"/>
            <a:ext cx="610367" cy="256013"/>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4" name="角丸四角形 33"/>
          <p:cNvSpPr/>
          <p:nvPr/>
        </p:nvSpPr>
        <p:spPr>
          <a:xfrm>
            <a:off x="8451822" y="4407655"/>
            <a:ext cx="598027" cy="274995"/>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 name="四角形吹き出し 34"/>
          <p:cNvSpPr/>
          <p:nvPr/>
        </p:nvSpPr>
        <p:spPr>
          <a:xfrm>
            <a:off x="1146928" y="2330960"/>
            <a:ext cx="1213805" cy="362676"/>
          </a:xfrm>
          <a:prstGeom prst="wedgeRectCallout">
            <a:avLst>
              <a:gd name="adj1" fmla="val -58565"/>
              <a:gd name="adj2" fmla="val -149912"/>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カウント６回目</a:t>
            </a:r>
            <a:endPar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正方形/長方形 35"/>
          <p:cNvSpPr/>
          <p:nvPr/>
        </p:nvSpPr>
        <p:spPr>
          <a:xfrm>
            <a:off x="4308409" y="467437"/>
            <a:ext cx="4784638" cy="30777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（入院単独でも高額療養費算定基準額を超えている例）</a:t>
            </a:r>
            <a:endParaRPr kumimoji="0" lang="en-US" altLang="ja-JP" sz="16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38" name="テキスト ボックス 16"/>
          <p:cNvSpPr txBox="1"/>
          <p:nvPr/>
        </p:nvSpPr>
        <p:spPr>
          <a:xfrm>
            <a:off x="90907" y="6220215"/>
            <a:ext cx="8909867" cy="464108"/>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なお、通院</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に係る医療費については、償還払いとなりますので、窓口では自己負担</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額（３割等：上記の例では</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33,600</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円）を</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徴収</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都道府県に償還払いの請求をすれば助成が受けられる旨を患者に案内してください</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角丸四角形 29"/>
          <p:cNvSpPr/>
          <p:nvPr/>
        </p:nvSpPr>
        <p:spPr>
          <a:xfrm>
            <a:off x="6037835" y="4181518"/>
            <a:ext cx="610367" cy="509045"/>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a:off x="17402" y="753077"/>
            <a:ext cx="9108667" cy="338554"/>
          </a:xfrm>
          <a:prstGeom prst="rect">
            <a:avLst/>
          </a:prstGeom>
          <a:solidFill>
            <a:schemeClr val="accent1">
              <a:lumMod val="20000"/>
              <a:lumOff val="80000"/>
            </a:schemeClr>
          </a:solidFill>
          <a:ln w="28575">
            <a:solidFill>
              <a:srgbClr val="0000FF"/>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保険薬局で記載</a:t>
            </a:r>
            <a:endParaRPr lang="ja-JP" altLang="en-US" sz="1600" dirty="0"/>
          </a:p>
        </p:txBody>
      </p:sp>
      <p:sp>
        <p:nvSpPr>
          <p:cNvPr id="39" name="正方形/長方形 38"/>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93116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52694" y="3336982"/>
            <a:ext cx="9046481" cy="3009070"/>
          </a:xfrm>
          <a:prstGeom prst="rect">
            <a:avLst/>
          </a:prstGeom>
        </p:spPr>
      </p:pic>
      <p:sp>
        <p:nvSpPr>
          <p:cNvPr id="7" name="正方形/長方形 6"/>
          <p:cNvSpPr/>
          <p:nvPr/>
        </p:nvSpPr>
        <p:spPr>
          <a:xfrm>
            <a:off x="0" y="762000"/>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記載例⑤（通院の</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記載例）</a:t>
            </a: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2" y="1042523"/>
            <a:ext cx="8676022" cy="181588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○通院の記載例</a:t>
            </a:r>
            <a:endParaRPr kumimoji="0" lang="en-US" altLang="ja-JP"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717550" marR="0" lvl="0" indent="-717550" algn="l" defTabSz="4572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en-US" sz="2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Ｒ４年５月に通院２回</a:t>
            </a:r>
            <a:r>
              <a:rPr kumimoji="0" lang="en-US" altLang="ja-JP"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外来診療費と薬剤費</a:t>
            </a:r>
            <a:r>
              <a:rPr kumimoji="0" lang="en-US" altLang="ja-JP"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の合計額が高額療養費算定基準額を超えて、助成対象となる場合</a:t>
            </a:r>
            <a:r>
              <a:rPr kumimoji="0" lang="ja-JP" altLang="en-US" sz="2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a:t>
            </a:r>
            <a:r>
              <a:rPr kumimoji="0" lang="ja-JP" altLang="en-US" sz="2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記載例</a:t>
            </a:r>
            <a:endParaRPr kumimoji="0" lang="ja-JP" altLang="en-US" sz="2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1518" y="2869405"/>
            <a:ext cx="5262979"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（記載例は本紙を除き６枚に</a:t>
            </a:r>
            <a:r>
              <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分かれて</a:t>
            </a:r>
            <a:r>
              <a:rPr kumimoji="0" lang="ja-JP" altLang="en-US" sz="1800" b="0"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t>います。）</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 name="角丸四角形 8"/>
          <p:cNvSpPr/>
          <p:nvPr/>
        </p:nvSpPr>
        <p:spPr>
          <a:xfrm>
            <a:off x="52694" y="5545070"/>
            <a:ext cx="8968747" cy="790396"/>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 name="四角形吹き出し 10"/>
          <p:cNvSpPr/>
          <p:nvPr/>
        </p:nvSpPr>
        <p:spPr>
          <a:xfrm>
            <a:off x="122558" y="4696730"/>
            <a:ext cx="1213805" cy="332471"/>
          </a:xfrm>
          <a:prstGeom prst="wedgeRectCallout">
            <a:avLst>
              <a:gd name="adj1" fmla="val -32716"/>
              <a:gd name="adj2" fmla="val 232482"/>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Ｐ</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．１９に</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詳述</a:t>
            </a:r>
          </a:p>
        </p:txBody>
      </p:sp>
      <p:sp>
        <p:nvSpPr>
          <p:cNvPr id="12" name="四角形吹き出し 11"/>
          <p:cNvSpPr/>
          <p:nvPr/>
        </p:nvSpPr>
        <p:spPr>
          <a:xfrm>
            <a:off x="208002" y="6440845"/>
            <a:ext cx="1213805" cy="332471"/>
          </a:xfrm>
          <a:prstGeom prst="wedgeRectCallout">
            <a:avLst>
              <a:gd name="adj1" fmla="val -39364"/>
              <a:gd name="adj2" fmla="val -145013"/>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Ｐ</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．２１に</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詳述</a:t>
            </a:r>
          </a:p>
        </p:txBody>
      </p:sp>
      <p:sp>
        <p:nvSpPr>
          <p:cNvPr id="16" name="角丸四角形 15"/>
          <p:cNvSpPr/>
          <p:nvPr/>
        </p:nvSpPr>
        <p:spPr>
          <a:xfrm>
            <a:off x="6875927" y="3263929"/>
            <a:ext cx="394447" cy="457200"/>
          </a:xfrm>
          <a:prstGeom prst="roundRect">
            <a:avLst/>
          </a:prstGeom>
          <a:noFill/>
          <a:ln w="28575">
            <a:solidFill>
              <a:srgbClr val="0000FF"/>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7" name="四角形吹き出し 16"/>
          <p:cNvSpPr/>
          <p:nvPr/>
        </p:nvSpPr>
        <p:spPr>
          <a:xfrm>
            <a:off x="1736479" y="4973623"/>
            <a:ext cx="1213805" cy="332471"/>
          </a:xfrm>
          <a:prstGeom prst="wedgeRectCallout">
            <a:avLst>
              <a:gd name="adj1" fmla="val -62259"/>
              <a:gd name="adj2" fmla="val 194731"/>
            </a:avLst>
          </a:prstGeom>
          <a:solidFill>
            <a:schemeClr val="accent1">
              <a:lumMod val="20000"/>
              <a:lumOff val="80000"/>
            </a:schemeClr>
          </a:solidFill>
          <a:ln w="28575">
            <a:solidFill>
              <a:srgbClr val="0000FF"/>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．２０に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8" name="四角形吹き出し 17"/>
          <p:cNvSpPr/>
          <p:nvPr/>
        </p:nvSpPr>
        <p:spPr>
          <a:xfrm>
            <a:off x="5033665" y="2931458"/>
            <a:ext cx="1213805" cy="332471"/>
          </a:xfrm>
          <a:prstGeom prst="wedgeRectCallout">
            <a:avLst>
              <a:gd name="adj1" fmla="val 98747"/>
              <a:gd name="adj2" fmla="val 94965"/>
            </a:avLst>
          </a:prstGeom>
          <a:solidFill>
            <a:schemeClr val="accent1">
              <a:lumMod val="20000"/>
              <a:lumOff val="80000"/>
            </a:schemeClr>
          </a:solidFill>
          <a:ln w="28575">
            <a:solidFill>
              <a:srgbClr val="0000FF"/>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．２２に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9" name="四角形吹き出し 18"/>
          <p:cNvSpPr/>
          <p:nvPr/>
        </p:nvSpPr>
        <p:spPr>
          <a:xfrm>
            <a:off x="1930869" y="6442879"/>
            <a:ext cx="2112213" cy="332471"/>
          </a:xfrm>
          <a:prstGeom prst="wedgeRectCallout">
            <a:avLst>
              <a:gd name="adj1" fmla="val -23854"/>
              <a:gd name="adj2" fmla="val -104568"/>
            </a:avLst>
          </a:prstGeom>
          <a:solidFill>
            <a:schemeClr val="accent1">
              <a:lumMod val="20000"/>
              <a:lumOff val="80000"/>
            </a:schemeClr>
          </a:solidFill>
          <a:ln w="28575">
            <a:solidFill>
              <a:srgbClr val="0000FF"/>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．２２、Ｐ．２３に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20" name="正方形/長方形 19"/>
          <p:cNvSpPr/>
          <p:nvPr/>
        </p:nvSpPr>
        <p:spPr>
          <a:xfrm>
            <a:off x="70624" y="615312"/>
            <a:ext cx="9037516" cy="338554"/>
          </a:xfrm>
          <a:prstGeom prst="rect">
            <a:avLst/>
          </a:prstGeom>
          <a:solidFill>
            <a:schemeClr val="accent1">
              <a:lumMod val="20000"/>
              <a:lumOff val="80000"/>
            </a:schemeClr>
          </a:solidFill>
          <a:ln w="28575">
            <a:solidFill>
              <a:srgbClr val="0000FF"/>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保険薬局に関連する内容はＰ．２０、Ｐ．２２、Ｐ．２３に詳述しています。</a:t>
            </a:r>
            <a:endParaRPr lang="ja-JP" altLang="en-US" sz="1600" dirty="0"/>
          </a:p>
        </p:txBody>
      </p:sp>
      <p:sp>
        <p:nvSpPr>
          <p:cNvPr id="21" name="正方形/長方形 20"/>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35249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73122" y="1570179"/>
            <a:ext cx="9013233" cy="2706369"/>
          </a:xfrm>
          <a:prstGeom prst="rect">
            <a:avLst/>
          </a:prstGeom>
        </p:spPr>
      </p:pic>
      <p:pic>
        <p:nvPicPr>
          <p:cNvPr id="5" name="図 4"/>
          <p:cNvPicPr>
            <a:picLocks noChangeAspect="1"/>
          </p:cNvPicPr>
          <p:nvPr/>
        </p:nvPicPr>
        <p:blipFill>
          <a:blip r:embed="rId3"/>
          <a:stretch>
            <a:fillRect/>
          </a:stretch>
        </p:blipFill>
        <p:spPr>
          <a:xfrm>
            <a:off x="100017" y="1306278"/>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記載例⑤（通院の</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記載例）</a:t>
            </a:r>
          </a:p>
        </p:txBody>
      </p:sp>
      <p:sp>
        <p:nvSpPr>
          <p:cNvPr id="24" name="角丸四角形 23"/>
          <p:cNvSpPr/>
          <p:nvPr/>
        </p:nvSpPr>
        <p:spPr>
          <a:xfrm>
            <a:off x="6045511" y="4011894"/>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角丸四角形 24"/>
          <p:cNvSpPr/>
          <p:nvPr/>
        </p:nvSpPr>
        <p:spPr>
          <a:xfrm>
            <a:off x="4857098" y="1280136"/>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16"/>
          <p:cNvSpPr txBox="1"/>
          <p:nvPr/>
        </p:nvSpPr>
        <p:spPr>
          <a:xfrm>
            <a:off x="165789" y="5862240"/>
            <a:ext cx="8884449" cy="504033"/>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 </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月分の通院医療費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10,800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円が</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Ａ欄②外来の</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基準額</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未満</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であり、この時点では、カウントの対象</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なりません。</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2" name="テキスト ボックス 16"/>
          <p:cNvSpPr txBox="1"/>
          <p:nvPr/>
        </p:nvSpPr>
        <p:spPr>
          <a:xfrm>
            <a:off x="149754" y="4615543"/>
            <a:ext cx="8884449" cy="312713"/>
          </a:xfrm>
          <a:prstGeom prst="rect">
            <a:avLst/>
          </a:prstGeom>
          <a:solidFill>
            <a:srgbClr val="FFFF00"/>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通院医療の場合、黄色部分が記載の対象欄となります。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角丸四角形 15"/>
          <p:cNvSpPr/>
          <p:nvPr/>
        </p:nvSpPr>
        <p:spPr>
          <a:xfrm>
            <a:off x="2815855" y="3999797"/>
            <a:ext cx="441960"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149754" y="4981389"/>
            <a:ext cx="8884449" cy="780949"/>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分子標的薬に係る通院の</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場合、医療機関に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おいて○</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印を記載してください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・会計担当者が記載する場合は、医師に確認する、処方箋に記載されている分子標的薬の処方の有無により確認する等により対応してください。</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1" name="角丸四角形吹き出し 20"/>
          <p:cNvSpPr/>
          <p:nvPr/>
        </p:nvSpPr>
        <p:spPr>
          <a:xfrm>
            <a:off x="7304015" y="1245620"/>
            <a:ext cx="1730188" cy="587561"/>
          </a:xfrm>
          <a:prstGeom prst="wedgeRoundRectCallout">
            <a:avLst>
              <a:gd name="adj1" fmla="val 24140"/>
              <a:gd name="adj2" fmla="val 448720"/>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a:off x="-1" y="408914"/>
            <a:ext cx="3361765"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通院１回</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外来診療</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6639364" y="375425"/>
            <a:ext cx="2468776" cy="338554"/>
          </a:xfrm>
          <a:prstGeom prst="rect">
            <a:avLst/>
          </a:prstGeom>
          <a:solidFill>
            <a:srgbClr val="92D050"/>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医療機関で記載</a:t>
            </a:r>
            <a:endParaRPr lang="ja-JP" altLang="en-US" sz="1600" dirty="0"/>
          </a:p>
        </p:txBody>
      </p:sp>
      <p:sp>
        <p:nvSpPr>
          <p:cNvPr id="18" name="正方形/長方形 17"/>
          <p:cNvSpPr/>
          <p:nvPr/>
        </p:nvSpPr>
        <p:spPr>
          <a:xfrm>
            <a:off x="7899204" y="753200"/>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62486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0" y="360366"/>
            <a:ext cx="9144000" cy="6506260"/>
          </a:xfrm>
          <a:prstGeom prst="rect">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none" tIns="108000" bIns="108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0" y="0"/>
            <a:ext cx="9144000" cy="369332"/>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事業の見直しに伴う変更点</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1" name="角丸四角形 20"/>
          <p:cNvSpPr/>
          <p:nvPr/>
        </p:nvSpPr>
        <p:spPr>
          <a:xfrm>
            <a:off x="63356" y="532720"/>
            <a:ext cx="8982032" cy="2572902"/>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700" dirty="0" smtClean="0">
              <a:solidFill>
                <a:schemeClr val="tx1"/>
              </a:solidFill>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○基本的な考え方</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　１か月間の肝がん・重度肝硬変治療研究促進事業の対象となる医療費が高額療養費の限度額（高療）を超えた場合、要件を満たした月数としてカウントします。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300" dirty="0" smtClean="0">
              <a:solidFill>
                <a:schemeClr val="tx1"/>
              </a:solidFill>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○具体的なカウント方法</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lvl="0">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　①１か月間に患者が受けた治療が入院のみの場合</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lvl="0">
              <a:defRPr/>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入院医療に係る費用が高療を超えた場合カウントします。</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lvl="0">
              <a:defRPr/>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②１か月間</a:t>
            </a:r>
            <a:r>
              <a:rPr kumimoji="1" lang="ja-JP" altLang="en-US" sz="1400" dirty="0">
                <a:solidFill>
                  <a:schemeClr val="tx1"/>
                </a:solidFill>
                <a:latin typeface="メイリオ" panose="020B0604030504040204" pitchFamily="50" charset="-128"/>
                <a:ea typeface="メイリオ" panose="020B0604030504040204" pitchFamily="50" charset="-128"/>
              </a:rPr>
              <a:t>に患者が受けた治療</a:t>
            </a:r>
            <a:r>
              <a:rPr kumimoji="1" lang="ja-JP" altLang="en-US" sz="1400" dirty="0" smtClean="0">
                <a:solidFill>
                  <a:schemeClr val="tx1"/>
                </a:solidFill>
                <a:latin typeface="メイリオ" panose="020B0604030504040204" pitchFamily="50" charset="-128"/>
                <a:ea typeface="メイリオ" panose="020B0604030504040204" pitchFamily="50" charset="-128"/>
              </a:rPr>
              <a:t>が「分子</a:t>
            </a:r>
            <a:r>
              <a:rPr kumimoji="1" lang="ja-JP" altLang="en-US" sz="1400" dirty="0">
                <a:solidFill>
                  <a:schemeClr val="tx1"/>
                </a:solidFill>
                <a:latin typeface="メイリオ" panose="020B0604030504040204" pitchFamily="50" charset="-128"/>
                <a:ea typeface="メイリオ" panose="020B0604030504040204" pitchFamily="50" charset="-128"/>
              </a:rPr>
              <a:t>標的薬を用いた化学</a:t>
            </a:r>
            <a:r>
              <a:rPr kumimoji="1" lang="ja-JP" altLang="en-US" sz="1400" dirty="0" smtClean="0">
                <a:solidFill>
                  <a:schemeClr val="tx1"/>
                </a:solidFill>
                <a:latin typeface="メイリオ" panose="020B0604030504040204" pitchFamily="50" charset="-128"/>
                <a:ea typeface="メイリオ" panose="020B0604030504040204" pitchFamily="50" charset="-128"/>
              </a:rPr>
              <a:t>療法」による通院のみの場合</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358775" lvl="0" indent="-358775">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保険医療機関の外来診療に係る費用と保険薬局の調剤に係る費用の合計額が</a:t>
            </a:r>
            <a:r>
              <a:rPr kumimoji="1" lang="ja-JP" altLang="en-US" sz="1200" dirty="0">
                <a:solidFill>
                  <a:schemeClr val="tx1"/>
                </a:solidFill>
                <a:latin typeface="メイリオ" panose="020B0604030504040204" pitchFamily="50" charset="-128"/>
                <a:ea typeface="メイリオ" panose="020B0604030504040204" pitchFamily="50" charset="-128"/>
              </a:rPr>
              <a:t>高療を超えた場合カウントします</a:t>
            </a:r>
            <a:r>
              <a:rPr kumimoji="1" lang="ja-JP" altLang="en-US" sz="1200" dirty="0" smtClean="0">
                <a:solidFill>
                  <a:schemeClr val="tx1"/>
                </a:solidFill>
                <a:latin typeface="メイリオ" panose="020B0604030504040204" pitchFamily="50" charset="-128"/>
                <a:ea typeface="メイリオ" panose="020B0604030504040204" pitchFamily="50" charset="-128"/>
              </a:rPr>
              <a:t>。</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marL="358775" lvl="0" indent="-358775">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　③１か月間</a:t>
            </a:r>
            <a:r>
              <a:rPr kumimoji="1" lang="ja-JP" altLang="en-US" sz="1400" dirty="0">
                <a:solidFill>
                  <a:schemeClr val="tx1"/>
                </a:solidFill>
                <a:latin typeface="メイリオ" panose="020B0604030504040204" pitchFamily="50" charset="-128"/>
                <a:ea typeface="メイリオ" panose="020B0604030504040204" pitchFamily="50" charset="-128"/>
              </a:rPr>
              <a:t>に患者が受けた治療が「分子標的薬を用いた化学療法</a:t>
            </a:r>
            <a:r>
              <a:rPr kumimoji="1" lang="ja-JP" altLang="en-US" sz="1400" dirty="0" smtClean="0">
                <a:solidFill>
                  <a:schemeClr val="tx1"/>
                </a:solidFill>
                <a:latin typeface="メイリオ" panose="020B0604030504040204" pitchFamily="50" charset="-128"/>
                <a:ea typeface="メイリオ" panose="020B0604030504040204" pitchFamily="50" charset="-128"/>
              </a:rPr>
              <a:t>」の導入のための入院</a:t>
            </a:r>
            <a:r>
              <a:rPr kumimoji="1" lang="ja-JP" altLang="en-US" sz="1400" dirty="0">
                <a:solidFill>
                  <a:schemeClr val="tx1"/>
                </a:solidFill>
                <a:latin typeface="メイリオ" panose="020B0604030504040204" pitchFamily="50" charset="-128"/>
                <a:ea typeface="メイリオ" panose="020B0604030504040204" pitchFamily="50" charset="-128"/>
              </a:rPr>
              <a:t>と「分子標的薬を用いた化学療法」に</a:t>
            </a:r>
            <a:r>
              <a:rPr kumimoji="1" lang="ja-JP" altLang="en-US" sz="1400" dirty="0" smtClean="0">
                <a:solidFill>
                  <a:schemeClr val="tx1"/>
                </a:solidFill>
                <a:latin typeface="メイリオ" panose="020B0604030504040204" pitchFamily="50" charset="-128"/>
                <a:ea typeface="メイリオ" panose="020B0604030504040204" pitchFamily="50" charset="-128"/>
              </a:rPr>
              <a:t>よる通院の場合</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358775" lvl="0" indent="-358775">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当該入院と通院に係る費用の</a:t>
            </a:r>
            <a:r>
              <a:rPr kumimoji="1" lang="ja-JP" altLang="en-US" sz="1200" dirty="0">
                <a:solidFill>
                  <a:schemeClr val="tx1"/>
                </a:solidFill>
                <a:latin typeface="メイリオ" panose="020B0604030504040204" pitchFamily="50" charset="-128"/>
                <a:ea typeface="メイリオ" panose="020B0604030504040204" pitchFamily="50" charset="-128"/>
              </a:rPr>
              <a:t>合計額が高療を超えた場合カウントします</a:t>
            </a:r>
            <a:r>
              <a:rPr kumimoji="1" lang="ja-JP" altLang="en-US" sz="1200" dirty="0" smtClean="0">
                <a:solidFill>
                  <a:schemeClr val="tx1"/>
                </a:solidFill>
                <a:latin typeface="メイリオ" panose="020B0604030504040204" pitchFamily="50" charset="-128"/>
                <a:ea typeface="メイリオ" panose="020B0604030504040204" pitchFamily="50" charset="-128"/>
              </a:rPr>
              <a:t>。</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22" name="正方形/長方形 21"/>
          <p:cNvSpPr/>
          <p:nvPr/>
        </p:nvSpPr>
        <p:spPr>
          <a:xfrm>
            <a:off x="0" y="366684"/>
            <a:ext cx="4526280" cy="338554"/>
          </a:xfrm>
          <a:prstGeom prst="rect">
            <a:avLst/>
          </a:prstGeom>
          <a:solidFill>
            <a:schemeClr val="accent5"/>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要件を満たす対象月数のカウント方法について</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4" name="角丸四角形 23"/>
          <p:cNvSpPr/>
          <p:nvPr/>
        </p:nvSpPr>
        <p:spPr>
          <a:xfrm>
            <a:off x="80985" y="3292858"/>
            <a:ext cx="8982032" cy="1868289"/>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900" dirty="0" smtClean="0">
              <a:solidFill>
                <a:schemeClr val="tx1"/>
              </a:solidFill>
              <a:latin typeface="メイリオ" panose="020B0604030504040204" pitchFamily="50" charset="-128"/>
              <a:ea typeface="メイリオ" panose="020B0604030504040204" pitchFamily="50" charset="-128"/>
            </a:endParaRPr>
          </a:p>
          <a:p>
            <a:pPr lvl="0">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○入院医療に係るもの</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lvl="0">
              <a:defRPr/>
            </a:pP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これまでどおり、原則、</a:t>
            </a:r>
            <a:r>
              <a:rPr kumimoji="1" lang="ja-JP" altLang="en-US" sz="1200" dirty="0">
                <a:solidFill>
                  <a:schemeClr val="tx1"/>
                </a:solidFill>
                <a:latin typeface="メイリオ" panose="020B0604030504040204" pitchFamily="50" charset="-128"/>
                <a:ea typeface="メイリオ" panose="020B0604030504040204" pitchFamily="50" charset="-128"/>
              </a:rPr>
              <a:t>窓口での現物</a:t>
            </a:r>
            <a:r>
              <a:rPr kumimoji="1" lang="ja-JP" altLang="en-US" sz="1200" dirty="0" smtClean="0">
                <a:solidFill>
                  <a:schemeClr val="tx1"/>
                </a:solidFill>
                <a:latin typeface="メイリオ" panose="020B0604030504040204" pitchFamily="50" charset="-128"/>
                <a:ea typeface="メイリオ" panose="020B0604030504040204" pitchFamily="50" charset="-128"/>
              </a:rPr>
              <a:t>給付です。</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lvl="0">
              <a:defRPr/>
            </a:pPr>
            <a:endParaRPr kumimoji="1" lang="en-US" altLang="ja-JP" sz="300" dirty="0">
              <a:solidFill>
                <a:schemeClr val="tx1"/>
              </a:solidFill>
              <a:latin typeface="メイリオ" panose="020B0604030504040204" pitchFamily="50" charset="-128"/>
              <a:ea typeface="メイリオ" panose="020B0604030504040204" pitchFamily="50" charset="-128"/>
            </a:endParaRPr>
          </a:p>
          <a:p>
            <a:pPr lvl="0">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○通院医療に係るもの</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lvl="0">
              <a:defRPr/>
            </a:pP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後日、患者が都道府県に対し償還払いの請求を行いますので、これ</a:t>
            </a:r>
            <a:r>
              <a:rPr kumimoji="1" lang="ja-JP" altLang="en-US" sz="1200" dirty="0">
                <a:solidFill>
                  <a:schemeClr val="tx1"/>
                </a:solidFill>
                <a:latin typeface="メイリオ" panose="020B0604030504040204" pitchFamily="50" charset="-128"/>
                <a:ea typeface="メイリオ" panose="020B0604030504040204" pitchFamily="50" charset="-128"/>
              </a:rPr>
              <a:t>まで</a:t>
            </a:r>
            <a:r>
              <a:rPr kumimoji="1" lang="ja-JP" altLang="en-US" sz="1200" dirty="0" smtClean="0">
                <a:solidFill>
                  <a:schemeClr val="tx1"/>
                </a:solidFill>
                <a:latin typeface="メイリオ" panose="020B0604030504040204" pitchFamily="50" charset="-128"/>
                <a:ea typeface="メイリオ" panose="020B0604030504040204" pitchFamily="50" charset="-128"/>
              </a:rPr>
              <a:t>どおり、窓口では一部負担金（３割等の金額）を徴収してください。</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lvl="0">
              <a:defRPr/>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25" name="正方形/長方形 24"/>
          <p:cNvSpPr/>
          <p:nvPr/>
        </p:nvSpPr>
        <p:spPr>
          <a:xfrm>
            <a:off x="0" y="3132179"/>
            <a:ext cx="3648636" cy="338554"/>
          </a:xfrm>
          <a:prstGeom prst="rect">
            <a:avLst/>
          </a:prstGeom>
          <a:solidFill>
            <a:schemeClr val="accent5"/>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助成の方法について</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6" name="角丸四角形 25"/>
          <p:cNvSpPr/>
          <p:nvPr/>
        </p:nvSpPr>
        <p:spPr>
          <a:xfrm>
            <a:off x="63356" y="5348717"/>
            <a:ext cx="8982032" cy="1509263"/>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pPr marL="179388" lvl="0" indent="-179388">
              <a:defRPr/>
            </a:pPr>
            <a:r>
              <a:rPr kumimoji="1" lang="ja-JP" altLang="en-US" sz="1400" dirty="0">
                <a:solidFill>
                  <a:schemeClr val="tx1"/>
                </a:solidFill>
                <a:latin typeface="メイリオ" panose="020B0604030504040204" pitchFamily="50" charset="-128"/>
                <a:ea typeface="メイリオ" panose="020B0604030504040204" pitchFamily="50" charset="-128"/>
              </a:rPr>
              <a:t>○助成の</a:t>
            </a:r>
            <a:r>
              <a:rPr kumimoji="1" lang="ja-JP" altLang="en-US" sz="1400" dirty="0" smtClean="0">
                <a:solidFill>
                  <a:schemeClr val="tx1"/>
                </a:solidFill>
                <a:latin typeface="メイリオ" panose="020B0604030504040204" pitchFamily="50" charset="-128"/>
                <a:ea typeface="メイリオ" panose="020B0604030504040204" pitchFamily="50" charset="-128"/>
              </a:rPr>
              <a:t>可否は、肝がん・重度肝硬変治療研究</a:t>
            </a:r>
            <a:r>
              <a:rPr kumimoji="1" lang="ja-JP" altLang="en-US" sz="1400" dirty="0">
                <a:solidFill>
                  <a:schemeClr val="tx1"/>
                </a:solidFill>
                <a:latin typeface="メイリオ" panose="020B0604030504040204" pitchFamily="50" charset="-128"/>
                <a:ea typeface="メイリオ" panose="020B0604030504040204" pitchFamily="50" charset="-128"/>
              </a:rPr>
              <a:t>促進</a:t>
            </a:r>
            <a:r>
              <a:rPr kumimoji="1" lang="ja-JP" altLang="en-US" sz="1400" dirty="0" smtClean="0">
                <a:solidFill>
                  <a:schemeClr val="tx1"/>
                </a:solidFill>
                <a:latin typeface="メイリオ" panose="020B0604030504040204" pitchFamily="50" charset="-128"/>
                <a:ea typeface="メイリオ" panose="020B0604030504040204" pitchFamily="50" charset="-128"/>
              </a:rPr>
              <a:t>事業に係る</a:t>
            </a:r>
            <a:r>
              <a:rPr kumimoji="1" lang="ja-JP" altLang="en-US" sz="1400" dirty="0">
                <a:solidFill>
                  <a:schemeClr val="tx1"/>
                </a:solidFill>
                <a:latin typeface="メイリオ" panose="020B0604030504040204" pitchFamily="50" charset="-128"/>
                <a:ea typeface="メイリオ" panose="020B0604030504040204" pitchFamily="50" charset="-128"/>
              </a:rPr>
              <a:t>１か月間の</a:t>
            </a:r>
            <a:r>
              <a:rPr kumimoji="1" lang="ja-JP" altLang="en-US" sz="1400" dirty="0" smtClean="0">
                <a:solidFill>
                  <a:schemeClr val="tx1"/>
                </a:solidFill>
                <a:latin typeface="メイリオ" panose="020B0604030504040204" pitchFamily="50" charset="-128"/>
                <a:ea typeface="メイリオ" panose="020B0604030504040204" pitchFamily="50" charset="-128"/>
              </a:rPr>
              <a:t>全ての</a:t>
            </a:r>
            <a:r>
              <a:rPr kumimoji="1" lang="ja-JP" altLang="en-US" sz="1400" dirty="0">
                <a:solidFill>
                  <a:schemeClr val="tx1"/>
                </a:solidFill>
                <a:latin typeface="メイリオ" panose="020B0604030504040204" pitchFamily="50" charset="-128"/>
                <a:ea typeface="メイリオ" panose="020B0604030504040204" pitchFamily="50" charset="-128"/>
              </a:rPr>
              <a:t>医療機関</a:t>
            </a:r>
            <a:r>
              <a:rPr kumimoji="1" lang="ja-JP" altLang="en-US" sz="1400" dirty="0" smtClean="0">
                <a:solidFill>
                  <a:schemeClr val="tx1"/>
                </a:solidFill>
                <a:latin typeface="メイリオ" panose="020B0604030504040204" pitchFamily="50" charset="-128"/>
                <a:ea typeface="メイリオ" panose="020B0604030504040204" pitchFamily="50" charset="-128"/>
              </a:rPr>
              <a:t>等の医療費の合計額が高額療養費の限度額を超えるかどうかで判断</a:t>
            </a:r>
            <a:r>
              <a:rPr kumimoji="1" lang="ja-JP" altLang="en-US" sz="1400" dirty="0">
                <a:solidFill>
                  <a:schemeClr val="tx1"/>
                </a:solidFill>
                <a:latin typeface="メイリオ" panose="020B0604030504040204" pitchFamily="50" charset="-128"/>
                <a:ea typeface="メイリオ" panose="020B0604030504040204" pitchFamily="50" charset="-128"/>
              </a:rPr>
              <a:t>しますので</a:t>
            </a:r>
            <a:r>
              <a:rPr kumimoji="1" lang="ja-JP" altLang="en-US" sz="1400" dirty="0" smtClean="0">
                <a:solidFill>
                  <a:schemeClr val="tx1"/>
                </a:solidFill>
                <a:latin typeface="メイリオ" panose="020B0604030504040204" pitchFamily="50" charset="-128"/>
                <a:ea typeface="メイリオ" panose="020B0604030504040204" pitchFamily="50" charset="-128"/>
              </a:rPr>
              <a:t>、対象となる医療費については、患者負担が</a:t>
            </a:r>
            <a:r>
              <a:rPr kumimoji="1" lang="en-US" altLang="ja-JP" sz="1400" dirty="0" smtClean="0">
                <a:solidFill>
                  <a:schemeClr val="tx1"/>
                </a:solidFill>
                <a:latin typeface="メイリオ" panose="020B0604030504040204" pitchFamily="50" charset="-128"/>
                <a:ea typeface="メイリオ" panose="020B0604030504040204" pitchFamily="50" charset="-128"/>
              </a:rPr>
              <a:t>21,000</a:t>
            </a:r>
            <a:r>
              <a:rPr kumimoji="1" lang="ja-JP" altLang="en-US" sz="1400" dirty="0" smtClean="0">
                <a:solidFill>
                  <a:schemeClr val="tx1"/>
                </a:solidFill>
                <a:latin typeface="メイリオ" panose="020B0604030504040204" pitchFamily="50" charset="-128"/>
                <a:ea typeface="メイリオ" panose="020B0604030504040204" pitchFamily="50" charset="-128"/>
              </a:rPr>
              <a:t>円未満</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rPr>
              <a:t>であっても全て記載してください。</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27" name="正方形/長方形 26"/>
          <p:cNvSpPr/>
          <p:nvPr/>
        </p:nvSpPr>
        <p:spPr>
          <a:xfrm>
            <a:off x="0" y="5188038"/>
            <a:ext cx="3648636" cy="338554"/>
          </a:xfrm>
          <a:prstGeom prst="rect">
            <a:avLst/>
          </a:prstGeom>
          <a:solidFill>
            <a:schemeClr val="accent5"/>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医療記録票について</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 name="大かっこ 3"/>
          <p:cNvSpPr/>
          <p:nvPr/>
        </p:nvSpPr>
        <p:spPr>
          <a:xfrm>
            <a:off x="134468" y="4486925"/>
            <a:ext cx="8875059" cy="665257"/>
          </a:xfrm>
          <a:prstGeom prst="bracketPair">
            <a:avLst>
              <a:gd name="adj" fmla="val 5963"/>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447675" indent="-447675"/>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参考</a:t>
            </a: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同じ月に入院</a:t>
            </a:r>
            <a:r>
              <a:rPr kumimoji="1" lang="ja-JP" altLang="en-US" sz="1000" dirty="0">
                <a:latin typeface="メイリオ" panose="020B0604030504040204" pitchFamily="50" charset="-128"/>
                <a:ea typeface="メイリオ" panose="020B0604030504040204" pitchFamily="50" charset="-128"/>
              </a:rPr>
              <a:t>（「分子標的薬を用いた化学療法」の導入のための入院）と</a:t>
            </a:r>
            <a:r>
              <a:rPr kumimoji="1" lang="ja-JP" altLang="en-US" sz="1000" dirty="0" smtClean="0">
                <a:latin typeface="メイリオ" panose="020B0604030504040204" pitchFamily="50" charset="-128"/>
                <a:ea typeface="メイリオ" panose="020B0604030504040204" pitchFamily="50" charset="-128"/>
              </a:rPr>
              <a:t>通院が生じた場合で当該一部負担金の合計額が</a:t>
            </a:r>
            <a:r>
              <a:rPr kumimoji="1" lang="ja-JP" altLang="en-US" sz="1000" dirty="0">
                <a:latin typeface="メイリオ" panose="020B0604030504040204" pitchFamily="50" charset="-128"/>
                <a:ea typeface="メイリオ" panose="020B0604030504040204" pitchFamily="50" charset="-128"/>
              </a:rPr>
              <a:t>高額</a:t>
            </a:r>
            <a:r>
              <a:rPr kumimoji="1" lang="ja-JP" altLang="en-US" sz="1000" dirty="0" smtClean="0">
                <a:latin typeface="メイリオ" panose="020B0604030504040204" pitchFamily="50" charset="-128"/>
                <a:ea typeface="メイリオ" panose="020B0604030504040204" pitchFamily="50" charset="-128"/>
              </a:rPr>
              <a:t>療養費の限度額を超えている場合の患者への助成額（償還額）の計算方法</a:t>
            </a:r>
            <a:endParaRPr kumimoji="1" lang="en-US" altLang="ja-JP" sz="1000" dirty="0" smtClean="0">
              <a:latin typeface="メイリオ" panose="020B0604030504040204" pitchFamily="50" charset="-128"/>
              <a:ea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rPr>
              <a:t>①入院が高額療養費の限度額を超えている場合⇒入院に係る現物給付の窓口処理後の自己負担額１万円と通院に係る一部負担金の額を用いて計算します。</a:t>
            </a:r>
            <a:endParaRPr kumimoji="1" lang="en-US" altLang="ja-JP" sz="1000" dirty="0" smtClean="0">
              <a:latin typeface="メイリオ" panose="020B0604030504040204" pitchFamily="50" charset="-128"/>
              <a:ea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rPr>
              <a:t>②</a:t>
            </a:r>
            <a:r>
              <a:rPr kumimoji="1" lang="ja-JP" altLang="en-US" sz="1000" dirty="0">
                <a:latin typeface="メイリオ" panose="020B0604030504040204" pitchFamily="50" charset="-128"/>
                <a:ea typeface="メイリオ" panose="020B0604030504040204" pitchFamily="50" charset="-128"/>
              </a:rPr>
              <a:t>入院が高額療養費の限度額を超えて</a:t>
            </a:r>
            <a:r>
              <a:rPr kumimoji="1" lang="ja-JP" altLang="en-US" sz="1000" dirty="0" smtClean="0">
                <a:latin typeface="メイリオ" panose="020B0604030504040204" pitchFamily="50" charset="-128"/>
                <a:ea typeface="メイリオ" panose="020B0604030504040204" pitchFamily="50" charset="-128"/>
              </a:rPr>
              <a:t>いない場合⇒</a:t>
            </a:r>
            <a:r>
              <a:rPr kumimoji="1" lang="ja-JP" altLang="en-US" sz="1000" dirty="0">
                <a:latin typeface="メイリオ" panose="020B0604030504040204" pitchFamily="50" charset="-128"/>
                <a:ea typeface="メイリオ" panose="020B0604030504040204" pitchFamily="50" charset="-128"/>
              </a:rPr>
              <a:t>入院に</a:t>
            </a:r>
            <a:r>
              <a:rPr kumimoji="1" lang="ja-JP" altLang="en-US" sz="1000" dirty="0" smtClean="0">
                <a:latin typeface="メイリオ" panose="020B0604030504040204" pitchFamily="50" charset="-128"/>
                <a:ea typeface="メイリオ" panose="020B0604030504040204" pitchFamily="50" charset="-128"/>
              </a:rPr>
              <a:t>係る一部負担金の額と通院</a:t>
            </a:r>
            <a:r>
              <a:rPr kumimoji="1" lang="ja-JP" altLang="en-US" sz="1000" dirty="0">
                <a:latin typeface="メイリオ" panose="020B0604030504040204" pitchFamily="50" charset="-128"/>
                <a:ea typeface="メイリオ" panose="020B0604030504040204" pitchFamily="50" charset="-128"/>
              </a:rPr>
              <a:t>に</a:t>
            </a:r>
            <a:r>
              <a:rPr kumimoji="1" lang="ja-JP" altLang="en-US" sz="1000" dirty="0" smtClean="0">
                <a:latin typeface="メイリオ" panose="020B0604030504040204" pitchFamily="50" charset="-128"/>
                <a:ea typeface="メイリオ" panose="020B0604030504040204" pitchFamily="50" charset="-128"/>
              </a:rPr>
              <a:t>係る一部負担金の額を用いて計算します。</a:t>
            </a:r>
            <a:endParaRPr kumimoji="1" lang="ja-JP" altLang="en-US" sz="1000"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5" name="大かっこ 14"/>
          <p:cNvSpPr/>
          <p:nvPr/>
        </p:nvSpPr>
        <p:spPr>
          <a:xfrm>
            <a:off x="134469" y="6150623"/>
            <a:ext cx="8785414" cy="665257"/>
          </a:xfrm>
          <a:prstGeom prst="bracketPair">
            <a:avLst>
              <a:gd name="adj" fmla="val 5963"/>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88900" indent="-88900"/>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７０歳未満の場合、保険法令上、自己負担額が高額療養費の限度額を超えるかどうかを判断する際の金額には、１つの医療機関に係る１か月の自己負担額の合計額が</a:t>
            </a:r>
            <a:r>
              <a:rPr lang="en-US" altLang="ja-JP" sz="1000" dirty="0">
                <a:latin typeface="メイリオ" panose="020B0604030504040204" pitchFamily="50" charset="-128"/>
                <a:ea typeface="メイリオ" panose="020B0604030504040204" pitchFamily="50" charset="-128"/>
              </a:rPr>
              <a:t>21,000</a:t>
            </a:r>
            <a:r>
              <a:rPr lang="ja-JP" altLang="en-US" sz="1000" dirty="0">
                <a:latin typeface="メイリオ" panose="020B0604030504040204" pitchFamily="50" charset="-128"/>
                <a:ea typeface="メイリオ" panose="020B0604030504040204" pitchFamily="50" charset="-128"/>
              </a:rPr>
              <a:t>円以上でないと他の医療機関の自己</a:t>
            </a:r>
            <a:r>
              <a:rPr lang="ja-JP" altLang="en-US" sz="1000">
                <a:latin typeface="メイリオ" panose="020B0604030504040204" pitchFamily="50" charset="-128"/>
                <a:ea typeface="メイリオ" panose="020B0604030504040204" pitchFamily="50" charset="-128"/>
              </a:rPr>
              <a:t>負担</a:t>
            </a:r>
            <a:r>
              <a:rPr lang="ja-JP" altLang="en-US" sz="1000" smtClean="0">
                <a:latin typeface="メイリオ" panose="020B0604030504040204" pitchFamily="50" charset="-128"/>
                <a:ea typeface="メイリオ" panose="020B0604030504040204" pitchFamily="50" charset="-128"/>
              </a:rPr>
              <a:t>額と原則、合算</a:t>
            </a:r>
            <a:r>
              <a:rPr lang="ja-JP" altLang="en-US" sz="1000" dirty="0">
                <a:latin typeface="メイリオ" panose="020B0604030504040204" pitchFamily="50" charset="-128"/>
                <a:ea typeface="メイリオ" panose="020B0604030504040204" pitchFamily="50" charset="-128"/>
              </a:rPr>
              <a:t>することが出来ません。例えば、通院について、受診に係る自己負担額が１回目</a:t>
            </a:r>
            <a:r>
              <a:rPr lang="en-US" altLang="ja-JP" sz="1000" dirty="0">
                <a:latin typeface="メイリオ" panose="020B0604030504040204" pitchFamily="50" charset="-128"/>
                <a:ea typeface="メイリオ" panose="020B0604030504040204" pitchFamily="50" charset="-128"/>
              </a:rPr>
              <a:t>15,000</a:t>
            </a:r>
            <a:r>
              <a:rPr lang="ja-JP" altLang="en-US" sz="1000" dirty="0">
                <a:latin typeface="メイリオ" panose="020B0604030504040204" pitchFamily="50" charset="-128"/>
                <a:ea typeface="メイリオ" panose="020B0604030504040204" pitchFamily="50" charset="-128"/>
              </a:rPr>
              <a:t>円、２回目</a:t>
            </a:r>
            <a:r>
              <a:rPr lang="en-US" altLang="ja-JP" sz="1000" dirty="0">
                <a:latin typeface="メイリオ" panose="020B0604030504040204" pitchFamily="50" charset="-128"/>
                <a:ea typeface="メイリオ" panose="020B0604030504040204" pitchFamily="50" charset="-128"/>
              </a:rPr>
              <a:t>10,000</a:t>
            </a:r>
            <a:r>
              <a:rPr lang="ja-JP" altLang="en-US" sz="1000" dirty="0">
                <a:latin typeface="メイリオ" panose="020B0604030504040204" pitchFamily="50" charset="-128"/>
                <a:ea typeface="メイリオ" panose="020B0604030504040204" pitchFamily="50" charset="-128"/>
              </a:rPr>
              <a:t>円のとき、２回分の合計額が</a:t>
            </a:r>
            <a:r>
              <a:rPr lang="en-US" altLang="ja-JP" sz="1000" dirty="0">
                <a:latin typeface="メイリオ" panose="020B0604030504040204" pitchFamily="50" charset="-128"/>
                <a:ea typeface="メイリオ" panose="020B0604030504040204" pitchFamily="50" charset="-128"/>
              </a:rPr>
              <a:t>25,000</a:t>
            </a:r>
            <a:r>
              <a:rPr lang="ja-JP" altLang="en-US" sz="1000" dirty="0">
                <a:latin typeface="メイリオ" panose="020B0604030504040204" pitchFamily="50" charset="-128"/>
                <a:ea typeface="メイリオ" panose="020B0604030504040204" pitchFamily="50" charset="-128"/>
              </a:rPr>
              <a:t>円となるため他の医療機関の自己負担額と合算可能となりますが</a:t>
            </a:r>
            <a:r>
              <a:rPr lang="ja-JP" altLang="en-US" sz="1000" dirty="0" smtClean="0">
                <a:latin typeface="メイリオ" panose="020B0604030504040204" pitchFamily="50" charset="-128"/>
                <a:ea typeface="メイリオ" panose="020B0604030504040204" pitchFamily="50" charset="-128"/>
              </a:rPr>
              <a:t>、２回分の自己負担額の記載</a:t>
            </a:r>
            <a:r>
              <a:rPr lang="ja-JP" altLang="en-US" sz="1000" dirty="0">
                <a:latin typeface="メイリオ" panose="020B0604030504040204" pitchFamily="50" charset="-128"/>
                <a:ea typeface="メイリオ" panose="020B0604030504040204" pitchFamily="50" charset="-128"/>
              </a:rPr>
              <a:t>が無いと合計額が</a:t>
            </a:r>
            <a:r>
              <a:rPr lang="en-US" altLang="ja-JP" sz="1000" dirty="0">
                <a:latin typeface="メイリオ" panose="020B0604030504040204" pitchFamily="50" charset="-128"/>
                <a:ea typeface="メイリオ" panose="020B0604030504040204" pitchFamily="50" charset="-128"/>
              </a:rPr>
              <a:t>25,000</a:t>
            </a:r>
            <a:r>
              <a:rPr lang="ja-JP" altLang="en-US" sz="1000" dirty="0">
                <a:latin typeface="メイリオ" panose="020B0604030504040204" pitchFamily="50" charset="-128"/>
                <a:ea typeface="メイリオ" panose="020B0604030504040204" pitchFamily="50" charset="-128"/>
              </a:rPr>
              <a:t>円であることが判断できなくなるため、対象となる医療費は全て記載してください</a:t>
            </a:r>
            <a:r>
              <a:rPr lang="ja-JP" altLang="en-US" sz="1000" dirty="0" smtClean="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49522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5047" y="1614231"/>
            <a:ext cx="9053093" cy="26420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記載例⑤（通院の</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記載例）</a:t>
            </a:r>
          </a:p>
        </p:txBody>
      </p:sp>
      <p:pic>
        <p:nvPicPr>
          <p:cNvPr id="20" name="図 19"/>
          <p:cNvPicPr>
            <a:picLocks noChangeAspect="1"/>
          </p:cNvPicPr>
          <p:nvPr/>
        </p:nvPicPr>
        <p:blipFill>
          <a:blip r:embed="rId3"/>
          <a:stretch>
            <a:fillRect/>
          </a:stretch>
        </p:blipFill>
        <p:spPr>
          <a:xfrm>
            <a:off x="90907" y="1391058"/>
            <a:ext cx="5431676" cy="185499"/>
          </a:xfrm>
          <a:prstGeom prst="rect">
            <a:avLst/>
          </a:prstGeom>
        </p:spPr>
      </p:pic>
      <p:sp>
        <p:nvSpPr>
          <p:cNvPr id="30" name="テキスト ボックス 16"/>
          <p:cNvSpPr txBox="1"/>
          <p:nvPr/>
        </p:nvSpPr>
        <p:spPr>
          <a:xfrm>
            <a:off x="90907" y="4300113"/>
            <a:ext cx="8884449" cy="353145"/>
          </a:xfrm>
          <a:prstGeom prst="rect">
            <a:avLst/>
          </a:prstGeom>
          <a:solidFill>
            <a:schemeClr val="accent2">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保険薬局で</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は◆の部分、この図で</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はオレンジ色部分が記載の対象欄となります。</a:t>
            </a:r>
            <a:endPar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3" name="角丸四角形吹き出し 32"/>
          <p:cNvSpPr/>
          <p:nvPr/>
        </p:nvSpPr>
        <p:spPr>
          <a:xfrm>
            <a:off x="7319661" y="1637910"/>
            <a:ext cx="1730188" cy="587561"/>
          </a:xfrm>
          <a:prstGeom prst="wedgeRoundRectCallout">
            <a:avLst>
              <a:gd name="adj1" fmla="val 26212"/>
              <a:gd name="adj2" fmla="val 370906"/>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4"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0" y="377479"/>
            <a:ext cx="3236259"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通院１回目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1" name="角丸四角形 30"/>
          <p:cNvSpPr/>
          <p:nvPr/>
        </p:nvSpPr>
        <p:spPr>
          <a:xfrm>
            <a:off x="6103632" y="3851804"/>
            <a:ext cx="476462" cy="404526"/>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2" name="テキスト ボックス 16"/>
          <p:cNvSpPr txBox="1"/>
          <p:nvPr/>
        </p:nvSpPr>
        <p:spPr>
          <a:xfrm>
            <a:off x="90907" y="4736193"/>
            <a:ext cx="8884449" cy="1628748"/>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 </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月分の通院医療費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10,800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円と調剤関係費用</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円がそれぞれＡ欄②外来の</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基準額</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未満</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であり、この時点では、カウントの対象</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なりません。</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5" name="角丸四角形 34"/>
          <p:cNvSpPr/>
          <p:nvPr/>
        </p:nvSpPr>
        <p:spPr>
          <a:xfrm>
            <a:off x="4876799" y="1301120"/>
            <a:ext cx="537883" cy="365374"/>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大かっこ 20"/>
          <p:cNvSpPr/>
          <p:nvPr/>
        </p:nvSpPr>
        <p:spPr>
          <a:xfrm>
            <a:off x="233082" y="5334441"/>
            <a:ext cx="8615083" cy="781401"/>
          </a:xfrm>
          <a:prstGeom prst="bracketPair">
            <a:avLst>
              <a:gd name="adj" fmla="val 5963"/>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447675" marR="0" lvl="0" indent="-447675"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r>
              <a:rPr kumimoji="1" lang="en-US" altLang="ja-JP"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原則</a:t>
            </a:r>
            <a:r>
              <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として、</a:t>
            </a:r>
            <a:r>
              <a:rPr kumimoji="1"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70</a:t>
            </a:r>
            <a:r>
              <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歳未満の場合、１つの医療機関に係る１か月の自己負担額の合計額が</a:t>
            </a:r>
            <a:r>
              <a:rPr kumimoji="1"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21,000</a:t>
            </a:r>
            <a:r>
              <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円以上でないと他の医療機関の自己負担額と合算することができません</a:t>
            </a: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このため、Ａ欄の基準額を超えるかどうかを判断する際には注意が必要です。</a:t>
            </a:r>
            <a:endPar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正方形/長方形 15"/>
          <p:cNvSpPr/>
          <p:nvPr/>
        </p:nvSpPr>
        <p:spPr>
          <a:xfrm>
            <a:off x="17402" y="753077"/>
            <a:ext cx="9108667" cy="338554"/>
          </a:xfrm>
          <a:prstGeom prst="rect">
            <a:avLst/>
          </a:prstGeom>
          <a:solidFill>
            <a:schemeClr val="accent1">
              <a:lumMod val="20000"/>
              <a:lumOff val="80000"/>
            </a:schemeClr>
          </a:solidFill>
          <a:ln w="28575">
            <a:solidFill>
              <a:srgbClr val="0000FF"/>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保険薬局で記載</a:t>
            </a:r>
            <a:endParaRPr lang="ja-JP" altLang="en-US" sz="1600" dirty="0"/>
          </a:p>
        </p:txBody>
      </p:sp>
      <p:sp>
        <p:nvSpPr>
          <p:cNvPr id="17" name="正方形/長方形 16"/>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9867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5046" y="1397257"/>
            <a:ext cx="9033471" cy="2825585"/>
          </a:xfrm>
          <a:prstGeom prst="rect">
            <a:avLst/>
          </a:prstGeom>
        </p:spPr>
      </p:pic>
      <p:pic>
        <p:nvPicPr>
          <p:cNvPr id="5" name="図 4"/>
          <p:cNvPicPr>
            <a:picLocks noChangeAspect="1"/>
          </p:cNvPicPr>
          <p:nvPr/>
        </p:nvPicPr>
        <p:blipFill>
          <a:blip r:embed="rId3"/>
          <a:stretch>
            <a:fillRect/>
          </a:stretch>
        </p:blipFill>
        <p:spPr>
          <a:xfrm>
            <a:off x="90907" y="1184863"/>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記載例⑤（通院の</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記載例）</a:t>
            </a:r>
          </a:p>
        </p:txBody>
      </p:sp>
      <p:sp>
        <p:nvSpPr>
          <p:cNvPr id="24" name="角丸四角形 23"/>
          <p:cNvSpPr/>
          <p:nvPr/>
        </p:nvSpPr>
        <p:spPr>
          <a:xfrm>
            <a:off x="6093775" y="3629645"/>
            <a:ext cx="548640" cy="605257"/>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角丸四角形 24"/>
          <p:cNvSpPr/>
          <p:nvPr/>
        </p:nvSpPr>
        <p:spPr>
          <a:xfrm>
            <a:off x="4866063" y="1145661"/>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131679" y="6330558"/>
            <a:ext cx="8884449" cy="509511"/>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月分の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10,800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円）と</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調剤関係費用</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33,600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合計</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55,200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円がＡ欄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②外来の</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基準額</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円未満であり</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、この時点では、カウントの対象</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となりません</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テキスト ボックス 16"/>
          <p:cNvSpPr txBox="1"/>
          <p:nvPr/>
        </p:nvSpPr>
        <p:spPr>
          <a:xfrm>
            <a:off x="149754" y="4265917"/>
            <a:ext cx="8884449" cy="312713"/>
          </a:xfrm>
          <a:prstGeom prst="rect">
            <a:avLst/>
          </a:prstGeom>
          <a:solidFill>
            <a:srgbClr val="FFFF00"/>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通院医療の場合、黄色部分が記載の対象欄となります。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テキスト ボックス 19"/>
          <p:cNvSpPr txBox="1"/>
          <p:nvPr/>
        </p:nvSpPr>
        <p:spPr>
          <a:xfrm>
            <a:off x="149754" y="4655280"/>
            <a:ext cx="8884449" cy="723546"/>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分子標的薬に係る通院の場合、医療</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機関に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おいて○</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印を記載してください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・会計担当者が記載する場合は、医師に確認する、処方箋に記載されている分子標的薬の処方の有無により確認する等により対応してください。</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1" name="角丸四角形 20"/>
          <p:cNvSpPr/>
          <p:nvPr/>
        </p:nvSpPr>
        <p:spPr>
          <a:xfrm>
            <a:off x="2901687" y="3958181"/>
            <a:ext cx="268941"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2" name="テキスト ボックス 16"/>
          <p:cNvSpPr txBox="1"/>
          <p:nvPr/>
        </p:nvSpPr>
        <p:spPr>
          <a:xfrm>
            <a:off x="131679" y="5419386"/>
            <a:ext cx="8884449" cy="855907"/>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肝がんの治療を行う上で無関係と医師が判断する医薬品を１枚の処方箋で同時に処方するような場合に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は「特記事項がある場合○印」の欄内</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に○印を付けてください。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・このような場合には、処方箋に本事業の対象外の医薬品にマーカーを付ける等により、対象外の医薬品が分かるようにしていただき「マーカー部分が対象外」</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と記載する等、どの</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ように区分したかが分かるような</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コメントを処方箋の裏面等に記載</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してください。</a:t>
            </a:r>
          </a:p>
        </p:txBody>
      </p:sp>
      <p:sp>
        <p:nvSpPr>
          <p:cNvPr id="28" name="角丸四角形 27"/>
          <p:cNvSpPr/>
          <p:nvPr/>
        </p:nvSpPr>
        <p:spPr>
          <a:xfrm>
            <a:off x="3211401" y="3958941"/>
            <a:ext cx="300725"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角丸四角形吹き出し 28"/>
          <p:cNvSpPr/>
          <p:nvPr/>
        </p:nvSpPr>
        <p:spPr>
          <a:xfrm>
            <a:off x="7304015" y="1229960"/>
            <a:ext cx="1730188" cy="587561"/>
          </a:xfrm>
          <a:prstGeom prst="wedgeRoundRectCallout">
            <a:avLst>
              <a:gd name="adj1" fmla="val 24140"/>
              <a:gd name="adj2" fmla="val 433461"/>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9" name="正方形/長方形 18"/>
          <p:cNvSpPr/>
          <p:nvPr/>
        </p:nvSpPr>
        <p:spPr>
          <a:xfrm>
            <a:off x="-1" y="408914"/>
            <a:ext cx="3361765"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通院２回目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外来診療</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正方形/長方形 25"/>
          <p:cNvSpPr/>
          <p:nvPr/>
        </p:nvSpPr>
        <p:spPr>
          <a:xfrm>
            <a:off x="6639364" y="375425"/>
            <a:ext cx="2468776" cy="338554"/>
          </a:xfrm>
          <a:prstGeom prst="rect">
            <a:avLst/>
          </a:prstGeom>
          <a:solidFill>
            <a:srgbClr val="92D050"/>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医療機関で記載</a:t>
            </a:r>
            <a:endParaRPr lang="ja-JP" altLang="en-US" sz="1600" dirty="0"/>
          </a:p>
        </p:txBody>
      </p:sp>
      <p:sp>
        <p:nvSpPr>
          <p:cNvPr id="31" name="正方形/長方形 30"/>
          <p:cNvSpPr/>
          <p:nvPr/>
        </p:nvSpPr>
        <p:spPr>
          <a:xfrm>
            <a:off x="7899204" y="753200"/>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85838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63474" y="1590588"/>
            <a:ext cx="9033471" cy="2914747"/>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記載例⑤（通院の</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記載例）</a:t>
            </a:r>
          </a:p>
        </p:txBody>
      </p:sp>
      <p:pic>
        <p:nvPicPr>
          <p:cNvPr id="20" name="図 19"/>
          <p:cNvPicPr>
            <a:picLocks noChangeAspect="1"/>
          </p:cNvPicPr>
          <p:nvPr/>
        </p:nvPicPr>
        <p:blipFill>
          <a:blip r:embed="rId3"/>
          <a:stretch>
            <a:fillRect/>
          </a:stretch>
        </p:blipFill>
        <p:spPr>
          <a:xfrm>
            <a:off x="90907" y="1328303"/>
            <a:ext cx="5431676" cy="185499"/>
          </a:xfrm>
          <a:prstGeom prst="rect">
            <a:avLst/>
          </a:prstGeom>
        </p:spPr>
      </p:pic>
      <p:sp>
        <p:nvSpPr>
          <p:cNvPr id="30" name="テキスト ボックス 16"/>
          <p:cNvSpPr txBox="1"/>
          <p:nvPr/>
        </p:nvSpPr>
        <p:spPr>
          <a:xfrm>
            <a:off x="129825" y="4553005"/>
            <a:ext cx="8884449" cy="303122"/>
          </a:xfrm>
          <a:prstGeom prst="rect">
            <a:avLst/>
          </a:prstGeom>
          <a:solidFill>
            <a:schemeClr val="accent2">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保険薬局では</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◆の部分、この図では</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オレンジ色部分が記載の対象欄となります。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3" name="角丸四角形吹き出し 32"/>
          <p:cNvSpPr/>
          <p:nvPr/>
        </p:nvSpPr>
        <p:spPr>
          <a:xfrm>
            <a:off x="7498976" y="1610626"/>
            <a:ext cx="1580039" cy="587561"/>
          </a:xfrm>
          <a:prstGeom prst="wedgeRoundRectCallout">
            <a:avLst>
              <a:gd name="adj1" fmla="val 19369"/>
              <a:gd name="adj2" fmla="val 424703"/>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正方形/長方形 13"/>
          <p:cNvSpPr/>
          <p:nvPr/>
        </p:nvSpPr>
        <p:spPr>
          <a:xfrm>
            <a:off x="0" y="377479"/>
            <a:ext cx="3236259"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通院２回目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90907" y="6062630"/>
            <a:ext cx="8917086" cy="718310"/>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５月分がカウントの対象となり</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、Ｂ欄に診療月を含む過去１２か月以内に</a:t>
            </a:r>
            <a:r>
              <a:rPr kumimoji="1" lang="ja-JP" altLang="en-US"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〇</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、△、▲いずれかの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印のある</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月が計３回以上</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あるため、助成の対象となり、都道府県</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に償還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請求をすれば、助成</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が受けられる</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旨を患者へ案内</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してください。</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 name="角丸四角形 18"/>
          <p:cNvSpPr/>
          <p:nvPr/>
        </p:nvSpPr>
        <p:spPr>
          <a:xfrm>
            <a:off x="7416718" y="4271643"/>
            <a:ext cx="337753" cy="202759"/>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角丸四角形 20"/>
          <p:cNvSpPr/>
          <p:nvPr/>
        </p:nvSpPr>
        <p:spPr>
          <a:xfrm>
            <a:off x="6848984" y="1601514"/>
            <a:ext cx="441050" cy="340782"/>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4" name="角丸四角形 23"/>
          <p:cNvSpPr/>
          <p:nvPr/>
        </p:nvSpPr>
        <p:spPr>
          <a:xfrm>
            <a:off x="6146927" y="3781297"/>
            <a:ext cx="468798" cy="710080"/>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角丸四角形 25"/>
          <p:cNvSpPr/>
          <p:nvPr/>
        </p:nvSpPr>
        <p:spPr>
          <a:xfrm>
            <a:off x="3153883" y="1542918"/>
            <a:ext cx="4262835" cy="422187"/>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8" name="四角形吹き出し 27"/>
          <p:cNvSpPr/>
          <p:nvPr/>
        </p:nvSpPr>
        <p:spPr>
          <a:xfrm>
            <a:off x="5540024" y="1151125"/>
            <a:ext cx="1213805" cy="362676"/>
          </a:xfrm>
          <a:prstGeom prst="wedgeRectCallout">
            <a:avLst>
              <a:gd name="adj1" fmla="val 56502"/>
              <a:gd name="adj2" fmla="val 94057"/>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カウント４回目</a:t>
            </a:r>
            <a:endPar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9" name="テキスト ボックス 16"/>
          <p:cNvSpPr txBox="1"/>
          <p:nvPr/>
        </p:nvSpPr>
        <p:spPr>
          <a:xfrm>
            <a:off x="123544" y="4932914"/>
            <a:ext cx="8884449" cy="492257"/>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月分の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10,800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円）と</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調剤関係費用</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２の合計</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88,800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円がＡ欄②通院の基準額</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円以上で</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あり、カウントの対象</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となります。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1" name="テキスト ボックス 16"/>
          <p:cNvSpPr txBox="1"/>
          <p:nvPr/>
        </p:nvSpPr>
        <p:spPr>
          <a:xfrm>
            <a:off x="123544" y="5492756"/>
            <a:ext cx="8884449" cy="503201"/>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カウントの対象</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なった場合、保険薬局において</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か所に○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印等を</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記載してください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・Ｂ欄については、通院であることが分かるように「△外」と記載してください。</a:t>
            </a:r>
            <a:endPar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4" name="四角形吹き出し 33"/>
          <p:cNvSpPr/>
          <p:nvPr/>
        </p:nvSpPr>
        <p:spPr>
          <a:xfrm>
            <a:off x="4652682" y="2867669"/>
            <a:ext cx="3630705" cy="400110"/>
          </a:xfrm>
          <a:prstGeom prst="wedgeRectCallout">
            <a:avLst>
              <a:gd name="adj1" fmla="val 56447"/>
              <a:gd name="adj2" fmla="val 316231"/>
            </a:avLst>
          </a:prstGeom>
          <a:solidFill>
            <a:schemeClr val="bg1"/>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□□薬局で高額療養費算定基準額</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円を超えるため、</a:t>
            </a: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基準額</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-33,600</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24,000</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円となります。</a:t>
            </a:r>
            <a:endPar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正方形/長方形 21"/>
          <p:cNvSpPr/>
          <p:nvPr/>
        </p:nvSpPr>
        <p:spPr>
          <a:xfrm>
            <a:off x="17402" y="753077"/>
            <a:ext cx="9108667" cy="338554"/>
          </a:xfrm>
          <a:prstGeom prst="rect">
            <a:avLst/>
          </a:prstGeom>
          <a:solidFill>
            <a:schemeClr val="accent1">
              <a:lumMod val="20000"/>
              <a:lumOff val="80000"/>
            </a:schemeClr>
          </a:solidFill>
          <a:ln w="28575">
            <a:solidFill>
              <a:srgbClr val="0000FF"/>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保険薬局で記載</a:t>
            </a:r>
            <a:endParaRPr lang="ja-JP" altLang="en-US" sz="1600" dirty="0"/>
          </a:p>
        </p:txBody>
      </p:sp>
      <p:sp>
        <p:nvSpPr>
          <p:cNvPr id="35" name="正方形/長方形 34"/>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65304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82215" y="1161261"/>
            <a:ext cx="8999029" cy="1470954"/>
          </a:xfrm>
          <a:prstGeom prst="rect">
            <a:avLst/>
          </a:prstGeom>
        </p:spPr>
      </p:pic>
      <p:sp>
        <p:nvSpPr>
          <p:cNvPr id="8" name="テキスト ボックス 7"/>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記載例⑤（通院の</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記載例）</a:t>
            </a:r>
          </a:p>
        </p:txBody>
      </p:sp>
      <p:sp>
        <p:nvSpPr>
          <p:cNvPr id="12" name="テキスト ボックス 16"/>
          <p:cNvSpPr txBox="1"/>
          <p:nvPr/>
        </p:nvSpPr>
        <p:spPr>
          <a:xfrm>
            <a:off x="3129449" y="2701845"/>
            <a:ext cx="5829238" cy="2803928"/>
          </a:xfrm>
          <a:prstGeom prst="rect">
            <a:avLst/>
          </a:prstGeom>
          <a:solidFill>
            <a:schemeClr val="bg1"/>
          </a:solidFill>
          <a:ln w="25400" cmpd="sng">
            <a:solidFill>
              <a:srgbClr val="FF0000"/>
            </a:solidFill>
            <a:prstDash val="solid"/>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・肝</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がんの治療を行う上で無関係と医師が判断する医薬品を１枚の処方箋で同時に処方するような場合に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は医療機関内において医療</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記録票の「特記事項が</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ある場合</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」の欄内</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印が付けられます。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ような場合には、処方箋に本事業の対象外の医薬品にマーカーを付ける等により、対象外の医薬品が分かるように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マーカー部分が対象外」</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と記載する等、どの</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ように区分したかが分かるような</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コメントを処方箋の裏面等に記載するよう医療機関にお願いしています。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3" name="角丸四角形 12"/>
          <p:cNvSpPr/>
          <p:nvPr/>
        </p:nvSpPr>
        <p:spPr>
          <a:xfrm>
            <a:off x="3176458" y="2165342"/>
            <a:ext cx="370611" cy="285129"/>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 name="テキスト ボックス 16"/>
          <p:cNvSpPr txBox="1"/>
          <p:nvPr/>
        </p:nvSpPr>
        <p:spPr>
          <a:xfrm>
            <a:off x="3129449" y="5595144"/>
            <a:ext cx="5829238" cy="1182111"/>
          </a:xfrm>
          <a:prstGeom prst="rect">
            <a:avLst/>
          </a:prstGeom>
          <a:solidFill>
            <a:schemeClr val="bg1"/>
          </a:solidFill>
          <a:ln w="25400" cmpd="sng">
            <a:solidFill>
              <a:srgbClr val="0070C0"/>
            </a:solidFill>
            <a:prstDash val="solid"/>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・処方箋</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に肝がんの治療を行う上で無関係と医師が判断する医薬品が含まれている旨のコメントが記載されている場合は、当該医薬品に係る薬剤費を</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除いた金額を医療記録票に記載してください。</a:t>
            </a:r>
            <a:endPar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358775" marR="0" lvl="0" indent="-358775"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例えば</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、抗リウマチ薬が対象外の医薬品として記載されている場合は、抗リウマチ薬の薬剤費を除いた額を記載</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します。</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角丸四角形 14"/>
          <p:cNvSpPr/>
          <p:nvPr/>
        </p:nvSpPr>
        <p:spPr>
          <a:xfrm>
            <a:off x="3657653" y="2401155"/>
            <a:ext cx="510989" cy="207796"/>
          </a:xfrm>
          <a:prstGeom prst="roundRect">
            <a:avLst/>
          </a:prstGeom>
          <a:noFill/>
          <a:ln w="28575">
            <a:solidFill>
              <a:srgbClr val="0070C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角丸四角形 15"/>
          <p:cNvSpPr/>
          <p:nvPr/>
        </p:nvSpPr>
        <p:spPr>
          <a:xfrm>
            <a:off x="6044068" y="2404823"/>
            <a:ext cx="1302833" cy="207796"/>
          </a:xfrm>
          <a:prstGeom prst="roundRect">
            <a:avLst/>
          </a:prstGeom>
          <a:noFill/>
          <a:ln w="28575">
            <a:solidFill>
              <a:srgbClr val="0070C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角丸四角形 16"/>
          <p:cNvSpPr/>
          <p:nvPr/>
        </p:nvSpPr>
        <p:spPr>
          <a:xfrm>
            <a:off x="8497694" y="2409598"/>
            <a:ext cx="510989" cy="207796"/>
          </a:xfrm>
          <a:prstGeom prst="roundRect">
            <a:avLst/>
          </a:prstGeom>
          <a:noFill/>
          <a:ln w="28575">
            <a:solidFill>
              <a:srgbClr val="0070C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4" name="図 3"/>
          <p:cNvPicPr>
            <a:picLocks noChangeAspect="1"/>
          </p:cNvPicPr>
          <p:nvPr/>
        </p:nvPicPr>
        <p:blipFill>
          <a:blip r:embed="rId3"/>
          <a:stretch>
            <a:fillRect/>
          </a:stretch>
        </p:blipFill>
        <p:spPr>
          <a:xfrm>
            <a:off x="118075" y="2664097"/>
            <a:ext cx="3011374" cy="4144418"/>
          </a:xfrm>
          <a:prstGeom prst="rect">
            <a:avLst/>
          </a:prstGeom>
        </p:spPr>
      </p:pic>
      <p:sp>
        <p:nvSpPr>
          <p:cNvPr id="18" name="正方形/長方形 17"/>
          <p:cNvSpPr/>
          <p:nvPr/>
        </p:nvSpPr>
        <p:spPr>
          <a:xfrm>
            <a:off x="575275" y="4523465"/>
            <a:ext cx="2386792"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レンビマカプセル（○○ｍｇ）　２錠</a:t>
            </a:r>
            <a:endParaRPr kumimoji="1" lang="en-US" altLang="ja-JP"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１日１回　○食後　　１４日分</a:t>
            </a:r>
            <a:endParaRPr kumimoji="1" lang="en-US" altLang="ja-JP"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リウマトレックスカプセル（</a:t>
            </a:r>
            <a:r>
              <a:rPr kumimoji="1" lang="ja-JP" altLang="en-US" sz="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○○ｍｇ）　</a:t>
            </a:r>
            <a:r>
              <a:rPr kumimoji="1" lang="ja-JP" altLang="en-US"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２錠</a:t>
            </a:r>
            <a:endParaRPr kumimoji="1" lang="en-US" altLang="ja-JP"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１日</a:t>
            </a:r>
            <a:r>
              <a:rPr kumimoji="1" lang="ja-JP" altLang="en-US" sz="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１回　○食後　　</a:t>
            </a:r>
            <a:r>
              <a:rPr kumimoji="1" lang="ja-JP" altLang="en-US"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○日分</a:t>
            </a:r>
            <a:endParaRPr kumimoji="1" lang="en-US" altLang="ja-JP"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0" name="正方形/長方形 19"/>
          <p:cNvSpPr/>
          <p:nvPr/>
        </p:nvSpPr>
        <p:spPr>
          <a:xfrm>
            <a:off x="575275" y="4846630"/>
            <a:ext cx="1829508" cy="184666"/>
          </a:xfrm>
          <a:prstGeom prst="rect">
            <a:avLst/>
          </a:prstGeom>
          <a:solidFill>
            <a:srgbClr val="FFFF00">
              <a:alpha val="50000"/>
            </a:srgbClr>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正方形/長方形 20"/>
          <p:cNvSpPr/>
          <p:nvPr/>
        </p:nvSpPr>
        <p:spPr>
          <a:xfrm>
            <a:off x="924867" y="4110164"/>
            <a:ext cx="1386524" cy="253916"/>
          </a:xfrm>
          <a:prstGeom prst="rect">
            <a:avLst/>
          </a:prstGeom>
          <a:solidFill>
            <a:schemeClr val="accent2">
              <a:lumMod val="20000"/>
              <a:lumOff val="80000"/>
            </a:schemeClr>
          </a:solid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記載イメージ</a:t>
            </a:r>
            <a:endParaRPr kumimoji="0"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484094" y="4788852"/>
            <a:ext cx="2043953" cy="312066"/>
          </a:xfrm>
          <a:prstGeom prst="roundRect">
            <a:avLst/>
          </a:prstGeom>
          <a:noFill/>
          <a:ln w="28575">
            <a:solidFill>
              <a:srgbClr val="FFC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3" name="角丸四角形吹き出し 22"/>
          <p:cNvSpPr/>
          <p:nvPr/>
        </p:nvSpPr>
        <p:spPr>
          <a:xfrm>
            <a:off x="1276701" y="5778296"/>
            <a:ext cx="1389529" cy="365410"/>
          </a:xfrm>
          <a:prstGeom prst="wedgeRoundRectCallout">
            <a:avLst>
              <a:gd name="adj1" fmla="val -36301"/>
              <a:gd name="adj2" fmla="val -248895"/>
              <a:gd name="adj3" fmla="val 16667"/>
            </a:avLst>
          </a:prstGeom>
          <a:solidFill>
            <a:schemeClr val="accent2">
              <a:lumMod val="20000"/>
              <a:lumOff val="80000"/>
            </a:schemeClr>
          </a:solidFill>
          <a:ln w="25400">
            <a:solidFill>
              <a:srgbClr val="FFC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対象外の医薬品</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4" name="正方形/長方形 23"/>
          <p:cNvSpPr/>
          <p:nvPr/>
        </p:nvSpPr>
        <p:spPr>
          <a:xfrm>
            <a:off x="273036" y="5637403"/>
            <a:ext cx="1003665" cy="184666"/>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マーカー部分が対象外</a:t>
            </a:r>
            <a:endParaRPr kumimoji="1" lang="en-US" altLang="ja-JP" sz="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角丸四角形 24"/>
          <p:cNvSpPr/>
          <p:nvPr/>
        </p:nvSpPr>
        <p:spPr>
          <a:xfrm>
            <a:off x="302557" y="5595144"/>
            <a:ext cx="938284" cy="258807"/>
          </a:xfrm>
          <a:prstGeom prst="roundRect">
            <a:avLst/>
          </a:prstGeom>
          <a:noFill/>
          <a:ln w="28575">
            <a:solidFill>
              <a:srgbClr val="FFC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正方形/長方形 25"/>
          <p:cNvSpPr/>
          <p:nvPr/>
        </p:nvSpPr>
        <p:spPr>
          <a:xfrm>
            <a:off x="0" y="377479"/>
            <a:ext cx="3236259"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通院２回目</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r>
              <a:rPr kumimoji="1" lang="ja-JP" altLang="en-US" sz="1600" dirty="0">
                <a:solidFill>
                  <a:schemeClr val="dk1"/>
                </a:solidFill>
                <a:latin typeface="HG丸ｺﾞｼｯｸM-PRO" panose="020F0600000000000000" pitchFamily="50" charset="-128"/>
                <a:ea typeface="HG丸ｺﾞｼｯｸM-PRO" panose="020F0600000000000000" pitchFamily="50" charset="-128"/>
              </a:rPr>
              <a:t>保険薬局</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endParaRPr lang="ja-JP" altLang="en-US" sz="1600" dirty="0"/>
          </a:p>
        </p:txBody>
      </p:sp>
      <p:sp>
        <p:nvSpPr>
          <p:cNvPr id="27" name="正方形/長方形 26"/>
          <p:cNvSpPr/>
          <p:nvPr/>
        </p:nvSpPr>
        <p:spPr>
          <a:xfrm>
            <a:off x="17402" y="753077"/>
            <a:ext cx="9108667" cy="338554"/>
          </a:xfrm>
          <a:prstGeom prst="rect">
            <a:avLst/>
          </a:prstGeom>
          <a:solidFill>
            <a:schemeClr val="accent1">
              <a:lumMod val="20000"/>
              <a:lumOff val="80000"/>
            </a:schemeClr>
          </a:solidFill>
          <a:ln w="28575">
            <a:solidFill>
              <a:srgbClr val="0000FF"/>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保険薬局で記載</a:t>
            </a:r>
            <a:endParaRPr lang="ja-JP" altLang="en-US" sz="1600" dirty="0"/>
          </a:p>
        </p:txBody>
      </p:sp>
      <p:sp>
        <p:nvSpPr>
          <p:cNvPr id="28" name="正方形/長方形 27"/>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9" name="大かっこ 28"/>
          <p:cNvSpPr/>
          <p:nvPr/>
        </p:nvSpPr>
        <p:spPr>
          <a:xfrm>
            <a:off x="3653296" y="4523465"/>
            <a:ext cx="5099892" cy="908359"/>
          </a:xfrm>
          <a:prstGeom prst="bracketPair">
            <a:avLst>
              <a:gd name="adj" fmla="val 5963"/>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447675" lvl="0" indent="-447675">
              <a:defRPr/>
            </a:pPr>
            <a:r>
              <a:rPr kumimoji="1" lang="ja-JP" altLang="en-US" sz="9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処理例１</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：対象外</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の医薬品にマーカ</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表示やアンダーライン</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等</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を付し、</a:t>
            </a:r>
            <a:endParaRPr kumimoji="1" lang="ja-JP" altLang="en-US" sz="900" dirty="0">
              <a:solidFill>
                <a:prstClr val="black"/>
              </a:solidFill>
              <a:latin typeface="HG丸ｺﾞｼｯｸM-PRO" panose="020F0600000000000000" pitchFamily="50" charset="-128"/>
              <a:ea typeface="HG丸ｺﾞｼｯｸM-PRO" panose="020F0600000000000000" pitchFamily="50" charset="-128"/>
            </a:endParaRPr>
          </a:p>
          <a:p>
            <a:pPr marL="447675" lvl="0" indent="-447675">
              <a:defRPr/>
            </a:pP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「マーカ表示やアンダーライン等を付したもの</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は</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対象外」と</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記載する。</a:t>
            </a:r>
          </a:p>
          <a:p>
            <a:pPr marL="447675" lvl="0" indent="-447675">
              <a:defRPr/>
            </a:pP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処理例２：対象</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の医薬品にマーカ</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表示やアンダーライン等を付し、</a:t>
            </a:r>
            <a:endParaRPr kumimoji="1" lang="ja-JP" altLang="en-US" sz="900" dirty="0">
              <a:solidFill>
                <a:prstClr val="black"/>
              </a:solidFill>
              <a:latin typeface="HG丸ｺﾞｼｯｸM-PRO" panose="020F0600000000000000" pitchFamily="50" charset="-128"/>
              <a:ea typeface="HG丸ｺﾞｼｯｸM-PRO" panose="020F0600000000000000" pitchFamily="50" charset="-128"/>
            </a:endParaRPr>
          </a:p>
          <a:p>
            <a:pPr marL="447675" lvl="0" indent="-447675">
              <a:defRPr/>
            </a:pP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「マーカ表示やアンダーライン等を付した</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もの以外は</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対象外」と</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記載する。</a:t>
            </a:r>
          </a:p>
          <a:p>
            <a:pPr marL="447675" lvl="0" indent="-447675">
              <a:defRPr/>
            </a:pP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処理例３</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：対象医薬品の近傍に</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、「対象」の</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コメントを記載する。</a:t>
            </a:r>
          </a:p>
          <a:p>
            <a:pPr marL="447675" lvl="0" indent="-447675">
              <a:defRPr/>
            </a:pP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処理例４：</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対象外医薬品の近傍に</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、「対象外」の</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コメントを記載する</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a:t>
            </a:r>
            <a:endParaRPr kumimoji="1"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86438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26895" y="804081"/>
            <a:ext cx="9082977" cy="994008"/>
          </a:xfrm>
          <a:prstGeom prst="roundRect">
            <a:avLst>
              <a:gd name="adj" fmla="val 9059"/>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○核酸</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アナログ製剤は不用意に中止すると急速にウイルスが増殖し、大きな肝炎を起こす場合があるため、原則として止めずに服用を続ける必要が</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あります。</a:t>
            </a:r>
            <a:endParaRPr kumimoji="0"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endParaRPr kumimoji="0" lang="en-US" altLang="ja-JP" sz="5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○核酸アナログ</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製剤を服用している患者は、肝</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がん・重度肝</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硬変の治療を行う場合も原則として服用の継続が必要であるため、</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核酸</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アナログ療法に係る医療費は、肝がん・重度肝硬変治療研究促進事業の対象医療に含めることができることとしています。</a:t>
            </a:r>
            <a:endParaRPr kumimoji="0"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 name="テキスト ボックス 7"/>
          <p:cNvSpPr txBox="1"/>
          <p:nvPr/>
        </p:nvSpPr>
        <p:spPr>
          <a:xfrm>
            <a:off x="0" y="-20191"/>
            <a:ext cx="9144000" cy="6463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　肝炎治療特別促進事業の受給者証の交付を受けている患者の</a:t>
            </a:r>
            <a:endPar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核酸アナログ製剤治療に係る通院医療費について</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 name="正方形/長方形 8"/>
          <p:cNvSpPr/>
          <p:nvPr/>
        </p:nvSpPr>
        <p:spPr>
          <a:xfrm>
            <a:off x="1" y="650193"/>
            <a:ext cx="3146612" cy="276999"/>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核酸</a:t>
            </a:r>
            <a:r>
              <a:rPr kumimoji="0"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アナログ製剤治療</a:t>
            </a:r>
            <a:r>
              <a:rPr kumimoji="0"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について</a:t>
            </a:r>
            <a:endParaRPr kumimoji="0"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1" name="角丸四角形 10"/>
          <p:cNvSpPr/>
          <p:nvPr/>
        </p:nvSpPr>
        <p:spPr>
          <a:xfrm>
            <a:off x="26895" y="1989323"/>
            <a:ext cx="9082977" cy="1188550"/>
          </a:xfrm>
          <a:prstGeom prst="roundRect">
            <a:avLst>
              <a:gd name="adj" fmla="val 9059"/>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肝炎治療特別促進</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事業では、核酸アナログ療法に係る医療費の自己負担額が月１万円を超えた部分について</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医療機関等の窓口で現物給付の処理により</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公費助成されるため、患者の自己負担額は月１万円となり、患者の窓口負担が軽減されます。</a:t>
            </a:r>
            <a:endParaRPr kumimoji="0"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endParaRPr kumimoji="0" lang="en-US" altLang="ja-JP" sz="5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○患者が肝炎</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治療特別促進事業の受給者証の交付を受けている場合は</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、核酸</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アナログ療法に係る医療費については、肝炎治療特別促進事業の</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助成がなされるため、核酸アナログ療法に係る医療費の自己</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負担額が月１万円を超え、肝炎治療特別促進</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事業による助成がなされる部分</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については</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、公費による二重の助成とならないよう、</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肝がん・重度肝硬変治療研究促進事業の対象となりません。</a:t>
            </a:r>
            <a:endParaRPr kumimoji="0"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 name="正方形/長方形 11"/>
          <p:cNvSpPr/>
          <p:nvPr/>
        </p:nvSpPr>
        <p:spPr>
          <a:xfrm>
            <a:off x="0" y="1835434"/>
            <a:ext cx="3890681" cy="276999"/>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肝炎治療特別促進事業との</a:t>
            </a:r>
            <a:r>
              <a:rPr kumimoji="0"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関係（考え方）について</a:t>
            </a:r>
            <a:endParaRPr kumimoji="0"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3" name="角丸四角形 12"/>
          <p:cNvSpPr/>
          <p:nvPr/>
        </p:nvSpPr>
        <p:spPr>
          <a:xfrm>
            <a:off x="26895" y="3373047"/>
            <a:ext cx="9082977" cy="3448753"/>
          </a:xfrm>
          <a:prstGeom prst="roundRect">
            <a:avLst>
              <a:gd name="adj" fmla="val 5420"/>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１．医療費の記載方法について</a:t>
            </a:r>
            <a:endParaRPr kumimoji="0" lang="en-US" altLang="ja-JP"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○肝炎治療特別促進事業の受給者証の交付を受けている患者で、肝がん・重度肝硬変治療研究促進</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事業の対象となる</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分子標的薬を用いた化学療法</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と肝炎</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治療特別促進事業</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の対象となる</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核酸アナログ療法</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を同じ医療機関で同日に処方を受ける患者に、窓口で下記の書類の提示を求めてください。</a:t>
            </a:r>
            <a:endParaRPr kumimoji="0"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肝がん・重度肝硬変治療研究促進事業</a:t>
            </a:r>
            <a:r>
              <a:rPr kumimoji="0" lang="ja-JP" altLang="en-US" sz="105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：「医療記録票」</a:t>
            </a:r>
            <a:endParaRPr kumimoji="0" lang="en-US" altLang="ja-JP"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肝炎治療特別促進事業</a:t>
            </a:r>
            <a:r>
              <a:rPr kumimoji="0" lang="ja-JP" altLang="en-US" sz="105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zh-TW" altLang="en-US" sz="105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zh-TW"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肝炎治療自己負担限度月額管理票」</a:t>
            </a:r>
            <a:endParaRPr kumimoji="0" lang="en-US" altLang="ja-JP" sz="105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endParaRPr kumimoji="0" lang="en-US" altLang="ja-JP" sz="5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○この場合、</a:t>
            </a:r>
            <a:r>
              <a:rPr kumimoji="0" lang="zh-TW"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医療機関</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及び</a:t>
            </a:r>
            <a:r>
              <a:rPr kumimoji="0" lang="zh-TW"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保険薬局</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の窓口で</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は</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、先に核酸</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アナログ療法に係る</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医療費（初診料、再診料、検査費等を含む肝炎</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治療特別促進</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事業で当該事業の対象とされている医療費に係る自己負担額。）を</a:t>
            </a:r>
            <a:r>
              <a:rPr kumimoji="0" lang="zh-TW"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zh-TW"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肝炎治療自己負担限度月額管理票</a:t>
            </a:r>
            <a:r>
              <a:rPr kumimoji="0" lang="zh-TW"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に記載し、残りの医療費について「</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医療記録票</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」に記載します。</a:t>
            </a:r>
            <a:endParaRPr kumimoji="0"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２．医療記録票のＢ欄（月数カウント欄）の記載について</a:t>
            </a:r>
            <a:endParaRPr kumimoji="0" lang="en-US" altLang="ja-JP"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○分子</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標的薬を用いた化学療法を導入する</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タイミング（月初めか、月末か等）に</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よっては、</a:t>
            </a:r>
            <a:r>
              <a:rPr kumimoji="0" lang="zh-TW"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「肝炎治療自己負担限度月額管理票」</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に記載された医療費と「医療記録票」に記載された医療費の合算</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で初めて高額</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療養費算定基準額を超えることもありますが</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、一般には分子</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標的薬を用いた化学療法</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に係る医療費のみで高</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額療養費算定基</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準額を超えることから</a:t>
            </a:r>
            <a:r>
              <a:rPr kumimoji="0" lang="ja-JP" altLang="en-US" sz="1100" b="0" i="0" u="heavy" strike="noStrike" kern="1200" cap="none" spc="0" normalizeH="0" baseline="0" noProof="0" dirty="0" smtClean="0">
                <a:ln>
                  <a:noFill/>
                </a:ln>
                <a:solidFill>
                  <a:prstClr val="black"/>
                </a:solidFill>
                <a:effectLst/>
                <a:uLnTx/>
                <a:uFill>
                  <a:solidFill>
                    <a:srgbClr val="FF0000"/>
                  </a:solidFill>
                </a:uFill>
                <a:latin typeface="メイリオ" panose="020B0604030504040204" pitchFamily="50" charset="-128"/>
                <a:ea typeface="メイリオ" panose="020B0604030504040204" pitchFamily="50" charset="-128"/>
                <a:cs typeface="+mn-cs"/>
              </a:rPr>
              <a:t>「医療記録票」のＢ欄（月額カウント欄）に記載する内容については、医療機関や保険薬局の窓口事務の簡素化のため、「医療記録票」に記載された医療費のみで判断してください。</a:t>
            </a:r>
            <a:endParaRPr kumimoji="0" lang="en-US" altLang="ja-JP" sz="1100" b="0" i="0" u="heavy" strike="noStrike" kern="1200" cap="none" spc="0" normalizeH="0" baseline="0" noProof="0" dirty="0" smtClean="0">
              <a:ln>
                <a:noFill/>
              </a:ln>
              <a:solidFill>
                <a:prstClr val="black"/>
              </a:solidFill>
              <a:effectLst/>
              <a:uLnTx/>
              <a:uFill>
                <a:solidFill>
                  <a:srgbClr val="FF0000"/>
                </a:solidFill>
              </a:uFill>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○なお、</a:t>
            </a:r>
            <a:r>
              <a:rPr kumimoji="0" lang="zh-TW"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zh-TW"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肝炎治療自己負担限度月額管理票」</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に記載された医療費と「医療記録票」に記載された医療費の合算</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で初めて高額</a:t>
            </a:r>
            <a:r>
              <a:rPr kumimoji="0"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療養費算定基準額を</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超えるものがあったかどうかは、参加者証の交付申請等の処理時に都道府県において確認することとします。</a:t>
            </a:r>
            <a:endParaRPr kumimoji="0"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4" name="正方形/長方形 13"/>
          <p:cNvSpPr/>
          <p:nvPr/>
        </p:nvSpPr>
        <p:spPr>
          <a:xfrm>
            <a:off x="0" y="3219160"/>
            <a:ext cx="4688541" cy="276999"/>
          </a:xfrm>
          <a:prstGeom prst="rect">
            <a:avLst/>
          </a:prstGeom>
          <a:solidFill>
            <a:srgbClr val="4472C4"/>
          </a:solidFill>
          <a:ln w="28575">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医療機関及び保険薬局の窓口での対応（具体的な事務処理手順）</a:t>
            </a:r>
            <a:endParaRPr kumimoji="0"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61733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28576" y="1006876"/>
            <a:ext cx="2271853" cy="5803499"/>
          </a:xfrm>
          <a:prstGeom prst="rect">
            <a:avLst/>
          </a:prstGeom>
          <a:solidFill>
            <a:schemeClr val="accent3">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肝炎治療特別促進</a:t>
            </a:r>
            <a:r>
              <a:rPr kumimoji="0" lang="zh-TW"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事業</a:t>
            </a:r>
            <a:r>
              <a:rPr kumimoji="0"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a:t>
            </a: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受給者証の</a:t>
            </a:r>
            <a:endParaRPr kumimoji="1" lang="en-US" altLang="ja-JP"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交付を受けていない患者</a:t>
            </a:r>
            <a:endParaRPr kumimoji="1" lang="ja-JP" altLang="en-US" sz="14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9" name="正方形/長方形 28"/>
          <p:cNvSpPr/>
          <p:nvPr/>
        </p:nvSpPr>
        <p:spPr>
          <a:xfrm>
            <a:off x="2381882" y="1006875"/>
            <a:ext cx="6735223" cy="5803499"/>
          </a:xfrm>
          <a:prstGeom prst="rect">
            <a:avLst/>
          </a:prstGeom>
          <a:solidFill>
            <a:schemeClr val="accent1">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肝炎治療特別促進</a:t>
            </a:r>
            <a:r>
              <a:rPr kumimoji="0" lang="zh-TW"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事業</a:t>
            </a:r>
            <a:r>
              <a:rPr kumimoji="0"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a:t>
            </a: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受給者証の</a:t>
            </a:r>
            <a:endParaRPr kumimoji="1" lang="en-US" altLang="ja-JP"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交付を受けている患者</a:t>
            </a:r>
            <a:endParaRPr kumimoji="1" lang="ja-JP" altLang="en-US" sz="14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p:cNvSpPr txBox="1"/>
          <p:nvPr/>
        </p:nvSpPr>
        <p:spPr>
          <a:xfrm>
            <a:off x="0" y="-20191"/>
            <a:ext cx="9144000" cy="6463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　肝炎治療特別促進事業の受給者証の交付を受けている患者の</a:t>
            </a:r>
            <a:endPar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核酸アナログ製剤治療に係る通院医療費について</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 name="正方形/長方形 8"/>
          <p:cNvSpPr/>
          <p:nvPr/>
        </p:nvSpPr>
        <p:spPr>
          <a:xfrm>
            <a:off x="5533810" y="1648664"/>
            <a:ext cx="3514940" cy="2844153"/>
          </a:xfrm>
          <a:prstGeom prst="rect">
            <a:avLst/>
          </a:prstGeo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核酸アナログ療法に係る</a:t>
            </a:r>
            <a:r>
              <a:rPr kumimoji="0"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医療費の</a:t>
            </a:r>
            <a:endParaRPr kumimoji="0" lang="en-US" altLang="ja-JP"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自己負担</a:t>
            </a:r>
            <a:r>
              <a:rPr kumimoji="0"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額</a:t>
            </a:r>
            <a:r>
              <a:rPr kumimoji="0"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が</a:t>
            </a:r>
            <a:r>
              <a:rPr kumimoji="0"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１万円を超える場合</a:t>
            </a:r>
            <a:endPar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5600700" y="3819684"/>
            <a:ext cx="3400425" cy="1771491"/>
          </a:xfrm>
          <a:prstGeom prst="rect">
            <a:avLst/>
          </a:prstGeom>
          <a:solidFill>
            <a:schemeClr val="accent4">
              <a:lumMod val="20000"/>
              <a:lumOff val="80000"/>
              <a:alpha val="30000"/>
            </a:schemeClr>
          </a:solidFill>
          <a:ln w="41275">
            <a:solidFill>
              <a:srgbClr val="FF0000"/>
            </a:solidFill>
            <a:prstDash val="dash"/>
          </a:ln>
        </p:spPr>
        <p:style>
          <a:lnRef idx="2">
            <a:schemeClr val="accent4">
              <a:shade val="50000"/>
            </a:schemeClr>
          </a:lnRef>
          <a:fillRef idx="1">
            <a:schemeClr val="accent4"/>
          </a:fillRef>
          <a:effectRef idx="0">
            <a:schemeClr val="accent4"/>
          </a:effectRef>
          <a:fontRef idx="minor">
            <a:schemeClr val="lt1"/>
          </a:fontRef>
        </p:style>
        <p:txBody>
          <a:bodyPr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cs typeface="+mn-cs"/>
              </a:rPr>
              <a:t>肝がん・重度肝硬変</a:t>
            </a:r>
            <a:endParaRPr kumimoji="0" lang="en-US" altLang="ja-JP" sz="14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cs typeface="+mn-cs"/>
              </a:rPr>
              <a:t>治療研究促進事業</a:t>
            </a:r>
            <a:endParaRPr kumimoji="1" lang="ja-JP" altLang="en-US" sz="1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11" name="正方形/長方形 10"/>
          <p:cNvSpPr/>
          <p:nvPr/>
        </p:nvSpPr>
        <p:spPr>
          <a:xfrm>
            <a:off x="2424253" y="1659468"/>
            <a:ext cx="3026584" cy="2844153"/>
          </a:xfrm>
          <a:prstGeom prst="rect">
            <a:avLst/>
          </a:prstGeom>
          <a:solidFill>
            <a:schemeClr val="accent3">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核酸アナログ療法に係る医療費の自己負担額が</a:t>
            </a:r>
            <a:r>
              <a:rPr kumimoji="0"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１万円以下の場合</a:t>
            </a:r>
            <a:endPar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 name="正方形/長方形 11"/>
          <p:cNvSpPr/>
          <p:nvPr/>
        </p:nvSpPr>
        <p:spPr>
          <a:xfrm>
            <a:off x="2497869" y="2171701"/>
            <a:ext cx="2895372" cy="3419474"/>
          </a:xfrm>
          <a:prstGeom prst="rect">
            <a:avLst/>
          </a:prstGeom>
          <a:solidFill>
            <a:schemeClr val="accent4">
              <a:lumMod val="20000"/>
              <a:lumOff val="80000"/>
              <a:alpha val="30000"/>
            </a:schemeClr>
          </a:solidFill>
          <a:ln w="41275">
            <a:solidFill>
              <a:srgbClr val="FF0000"/>
            </a:solidFill>
            <a:prstDash val="dash"/>
          </a:ln>
        </p:spPr>
        <p:style>
          <a:lnRef idx="2">
            <a:schemeClr val="accent4">
              <a:shade val="50000"/>
            </a:schemeClr>
          </a:lnRef>
          <a:fillRef idx="1">
            <a:schemeClr val="accent4"/>
          </a:fillRef>
          <a:effectRef idx="0">
            <a:schemeClr val="accent4"/>
          </a:effectRef>
          <a:fontRef idx="minor">
            <a:schemeClr val="lt1"/>
          </a:fontRef>
        </p:style>
        <p:txBody>
          <a:bodyPr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cs typeface="+mn-cs"/>
              </a:rPr>
              <a:t>肝がん・重度肝硬変</a:t>
            </a:r>
            <a:endParaRPr kumimoji="0" lang="en-US" altLang="ja-JP" sz="14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cs typeface="+mn-cs"/>
              </a:rPr>
              <a:t>治療研究促進事業</a:t>
            </a:r>
            <a:endParaRPr kumimoji="1" lang="ja-JP" altLang="en-US" sz="1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17" name="正方形/長方形 16"/>
          <p:cNvSpPr/>
          <p:nvPr/>
        </p:nvSpPr>
        <p:spPr>
          <a:xfrm>
            <a:off x="6003035" y="4657746"/>
            <a:ext cx="2528866" cy="291432"/>
          </a:xfrm>
          <a:prstGeom prst="rect">
            <a:avLst/>
          </a:prstGeom>
          <a:solidFill>
            <a:schemeClr val="accent5">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分子標的薬に係る医療費</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2" name="正方形/長方形 21"/>
          <p:cNvSpPr/>
          <p:nvPr/>
        </p:nvSpPr>
        <p:spPr>
          <a:xfrm>
            <a:off x="2669285" y="4657746"/>
            <a:ext cx="2528866" cy="291432"/>
          </a:xfrm>
          <a:prstGeom prst="rect">
            <a:avLst/>
          </a:prstGeom>
          <a:solidFill>
            <a:schemeClr val="accent5">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分子標的薬に係る医療費</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4" name="下矢印吹き出し 23"/>
          <p:cNvSpPr/>
          <p:nvPr/>
        </p:nvSpPr>
        <p:spPr>
          <a:xfrm>
            <a:off x="5819775" y="2244892"/>
            <a:ext cx="2943225" cy="1514712"/>
          </a:xfrm>
          <a:prstGeom prst="downArrowCallout">
            <a:avLst>
              <a:gd name="adj1" fmla="val 12148"/>
              <a:gd name="adj2" fmla="val 13614"/>
              <a:gd name="adj3" fmla="val 14558"/>
              <a:gd name="adj4" fmla="val 5126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正方形/長方形 25"/>
          <p:cNvSpPr/>
          <p:nvPr/>
        </p:nvSpPr>
        <p:spPr>
          <a:xfrm>
            <a:off x="0" y="659158"/>
            <a:ext cx="8258175" cy="307777"/>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肝がん・重度肝硬変治療研究促進</a:t>
            </a: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事業の対象</a:t>
            </a: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となる核酸アナログ製剤治療に係る通院医療費の</a:t>
            </a: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範囲</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4" name="角丸四角形吹き出し 33"/>
          <p:cNvSpPr/>
          <p:nvPr/>
        </p:nvSpPr>
        <p:spPr>
          <a:xfrm>
            <a:off x="7591390" y="3121557"/>
            <a:ext cx="1409735" cy="587561"/>
          </a:xfrm>
          <a:prstGeom prst="wedgeRoundRectCallout">
            <a:avLst>
              <a:gd name="adj1" fmla="val -63319"/>
              <a:gd name="adj2" fmla="val -27601"/>
              <a:gd name="adj3" fmla="val 16667"/>
            </a:avLst>
          </a:prstGeom>
          <a:solidFill>
            <a:schemeClr val="bg1"/>
          </a:solidFill>
          <a:ln>
            <a:solidFill>
              <a:schemeClr val="tx1"/>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１万円を超える部分は、肝炎治療特別促進事業で公費助成。</a:t>
            </a: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5" name="正方形/長方形 34"/>
          <p:cNvSpPr/>
          <p:nvPr/>
        </p:nvSpPr>
        <p:spPr>
          <a:xfrm>
            <a:off x="72567" y="2171700"/>
            <a:ext cx="2187177" cy="3419476"/>
          </a:xfrm>
          <a:prstGeom prst="rect">
            <a:avLst/>
          </a:prstGeom>
          <a:solidFill>
            <a:schemeClr val="accent4">
              <a:lumMod val="20000"/>
              <a:lumOff val="80000"/>
              <a:alpha val="30000"/>
            </a:schemeClr>
          </a:solidFill>
          <a:ln w="41275">
            <a:solidFill>
              <a:srgbClr val="FF0000"/>
            </a:solidFill>
            <a:prstDash val="dash"/>
          </a:ln>
        </p:spPr>
        <p:style>
          <a:lnRef idx="2">
            <a:schemeClr val="accent4">
              <a:shade val="50000"/>
            </a:schemeClr>
          </a:lnRef>
          <a:fillRef idx="1">
            <a:schemeClr val="accent4"/>
          </a:fillRef>
          <a:effectRef idx="0">
            <a:schemeClr val="accent4"/>
          </a:effectRef>
          <a:fontRef idx="minor">
            <a:schemeClr val="lt1"/>
          </a:fontRef>
        </p:style>
        <p:txBody>
          <a:bodyPr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cs typeface="+mn-cs"/>
              </a:rPr>
              <a:t>肝がん・重度肝硬変</a:t>
            </a:r>
            <a:endParaRPr kumimoji="0" lang="en-US" altLang="ja-JP" sz="14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cs typeface="+mn-cs"/>
              </a:rPr>
              <a:t>治療研究促進事業</a:t>
            </a:r>
            <a:endParaRPr kumimoji="1" lang="ja-JP" altLang="en-US" sz="1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36" name="正方形/長方形 35"/>
          <p:cNvSpPr/>
          <p:nvPr/>
        </p:nvSpPr>
        <p:spPr>
          <a:xfrm>
            <a:off x="129014" y="4634816"/>
            <a:ext cx="2070975" cy="291432"/>
          </a:xfrm>
          <a:prstGeom prst="rect">
            <a:avLst/>
          </a:prstGeom>
          <a:solidFill>
            <a:schemeClr val="accent5">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分子標的薬に係る医療費</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6201320" y="2304972"/>
            <a:ext cx="1784013"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初診料、検査費用等</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9" name="正方形/長方形 18"/>
          <p:cNvSpPr/>
          <p:nvPr/>
        </p:nvSpPr>
        <p:spPr>
          <a:xfrm>
            <a:off x="6201321" y="2671805"/>
            <a:ext cx="2056854"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核酸アナログ製剤費用</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正方形/長方形 29"/>
          <p:cNvSpPr/>
          <p:nvPr/>
        </p:nvSpPr>
        <p:spPr>
          <a:xfrm>
            <a:off x="155049" y="2304972"/>
            <a:ext cx="1784013"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初診料、検査費用等</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1" name="正方形/長方形 30"/>
          <p:cNvSpPr/>
          <p:nvPr/>
        </p:nvSpPr>
        <p:spPr>
          <a:xfrm>
            <a:off x="155050" y="2671805"/>
            <a:ext cx="2056854"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核酸アナログ製剤費用</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2" name="正方形/長方形 31"/>
          <p:cNvSpPr/>
          <p:nvPr/>
        </p:nvSpPr>
        <p:spPr>
          <a:xfrm>
            <a:off x="2967939" y="2304972"/>
            <a:ext cx="1784013"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初診料、検査費用等</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3" name="正方形/長方形 32"/>
          <p:cNvSpPr/>
          <p:nvPr/>
        </p:nvSpPr>
        <p:spPr>
          <a:xfrm>
            <a:off x="2967940" y="2671805"/>
            <a:ext cx="2056854"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核酸アナログ製剤費用</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正方形/長方形 20"/>
          <p:cNvSpPr/>
          <p:nvPr/>
        </p:nvSpPr>
        <p:spPr>
          <a:xfrm>
            <a:off x="5678991" y="3922790"/>
            <a:ext cx="3209960" cy="370468"/>
          </a:xfrm>
          <a:prstGeom prst="rect">
            <a:avLst/>
          </a:prstGeom>
          <a:solidFill>
            <a:schemeClr val="accent2">
              <a:lumMod val="20000"/>
              <a:lumOff val="80000"/>
            </a:schemeClr>
          </a:solidFill>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肝炎治療特別促進事業における自己負担額</a:t>
            </a:r>
            <a:endPar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１万円と計算</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8" name="正方形/長方形 37"/>
          <p:cNvSpPr/>
          <p:nvPr/>
        </p:nvSpPr>
        <p:spPr>
          <a:xfrm>
            <a:off x="70912" y="5680161"/>
            <a:ext cx="2187177" cy="994480"/>
          </a:xfrm>
          <a:prstGeom prst="rect">
            <a:avLst/>
          </a:prstGeom>
          <a:solidFill>
            <a:schemeClr val="accent4">
              <a:lumMod val="20000"/>
              <a:lumOff val="80000"/>
              <a:alpha val="50000"/>
            </a:schemeClr>
          </a:solidFill>
          <a:ln w="19050">
            <a:solidFill>
              <a:schemeClr val="tx1"/>
            </a:solidFill>
            <a:prstDash val="solid"/>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○医療記録票に記載する範囲</a:t>
            </a:r>
            <a:endParaRPr kumimoji="0" lang="en-US" altLang="ja-JP" sz="12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核酸</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アナログ療法に係る医療費も「医療記録票」に</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記載。</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正方形/長方形 38"/>
          <p:cNvSpPr/>
          <p:nvPr/>
        </p:nvSpPr>
        <p:spPr>
          <a:xfrm>
            <a:off x="2436228" y="5680161"/>
            <a:ext cx="6612522" cy="994480"/>
          </a:xfrm>
          <a:prstGeom prst="rect">
            <a:avLst/>
          </a:prstGeom>
          <a:solidFill>
            <a:schemeClr val="accent4">
              <a:lumMod val="20000"/>
              <a:lumOff val="80000"/>
              <a:alpha val="50000"/>
            </a:schemeClr>
          </a:solidFill>
          <a:ln w="19050">
            <a:solidFill>
              <a:schemeClr val="tx1"/>
            </a:solidFill>
            <a:prstDash val="solid"/>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○医療記録票に記載する範囲</a:t>
            </a:r>
            <a:endParaRPr kumimoji="0" lang="en-US" altLang="ja-JP" sz="12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核酸アナログ療法に係る医療費は「肝炎治療自己負担限度月額管理票</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に記載し、残る医療費は「</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医療記録票」に</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記載。</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正方形/長方形 3"/>
          <p:cNvSpPr/>
          <p:nvPr/>
        </p:nvSpPr>
        <p:spPr>
          <a:xfrm>
            <a:off x="2561167" y="6253176"/>
            <a:ext cx="6439958" cy="430887"/>
          </a:xfrm>
          <a:prstGeom prst="rect">
            <a:avLst/>
          </a:prstGeom>
        </p:spPr>
        <p:txBody>
          <a:bodyPr wrap="square">
            <a:spAutoFit/>
          </a:bodyPr>
          <a:lstStyle/>
          <a:p>
            <a:pPr marL="85725" marR="0" lvl="0" indent="-85725"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肝がん事業の償還請求の際の患者が添付する資料に</a:t>
            </a:r>
            <a:r>
              <a:rPr kumimoji="0"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肝炎治療自己負担限度月額管理票</a:t>
            </a:r>
            <a:r>
              <a:rPr kumimoji="0"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」の写しを追加し、都道府県での償還請求額の計算の際に対象額を確認。</a:t>
            </a:r>
            <a:endParaRPr kumimoji="0"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79660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テキスト ボックス 83"/>
          <p:cNvSpPr txBox="1"/>
          <p:nvPr/>
        </p:nvSpPr>
        <p:spPr>
          <a:xfrm>
            <a:off x="0" y="349140"/>
            <a:ext cx="9144000" cy="6508859"/>
          </a:xfrm>
          <a:prstGeom prst="rect">
            <a:avLst/>
          </a:prstGeom>
          <a:solidFill>
            <a:schemeClr val="accent6">
              <a:lumMod val="20000"/>
              <a:lumOff val="80000"/>
            </a:schemeClr>
          </a:solidFill>
        </p:spPr>
        <p:txBody>
          <a:bodyPr wrap="square" rtlCol="0">
            <a:noAutofit/>
          </a:bodyPr>
          <a:lstStyle/>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7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6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400" b="1"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　＜医療機関において行われること＞</a:t>
            </a:r>
            <a:endParaRPr kumimoji="1" lang="ja-JP" altLang="en-US" sz="1100" b="1" dirty="0">
              <a:latin typeface="メイリオ" panose="020B0604030504040204" pitchFamily="50" charset="-128"/>
              <a:ea typeface="メイリオ" panose="020B0604030504040204" pitchFamily="50" charset="-128"/>
            </a:endParaRPr>
          </a:p>
        </p:txBody>
      </p:sp>
      <p:sp>
        <p:nvSpPr>
          <p:cNvPr id="82" name="左矢印 81"/>
          <p:cNvSpPr/>
          <p:nvPr/>
        </p:nvSpPr>
        <p:spPr>
          <a:xfrm>
            <a:off x="160519" y="1712118"/>
            <a:ext cx="6342220" cy="334227"/>
          </a:xfrm>
          <a:prstGeom prst="leftArrow">
            <a:avLst>
              <a:gd name="adj1" fmla="val 59042"/>
              <a:gd name="adj2" fmla="val 63563"/>
            </a:avLst>
          </a:prstGeom>
          <a:solidFill>
            <a:schemeClr val="accent3">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　　　　　　　　　１２か月</a:t>
            </a:r>
            <a:r>
              <a:rPr kumimoji="1" lang="ja-JP" altLang="en-US" sz="1200" dirty="0">
                <a:solidFill>
                  <a:schemeClr val="tx1"/>
                </a:solidFill>
                <a:latin typeface="メイリオ" panose="020B0604030504040204" pitchFamily="50" charset="-128"/>
                <a:ea typeface="メイリオ" panose="020B0604030504040204" pitchFamily="50" charset="-128"/>
              </a:rPr>
              <a:t>以内</a:t>
            </a: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smtClean="0">
                <a:solidFill>
                  <a:prstClr val="white"/>
                </a:solidFill>
                <a:latin typeface="メイリオ" panose="020B0604030504040204" pitchFamily="50" charset="-128"/>
                <a:ea typeface="メイリオ" panose="020B0604030504040204" pitchFamily="50" charset="-128"/>
              </a:rPr>
              <a:t>肝がん・重度肝硬変治療研究促進事業の見直しに伴う変更点</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10464" y="378066"/>
            <a:ext cx="1646004" cy="307777"/>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見直し後</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85" name="楕円 84"/>
          <p:cNvSpPr/>
          <p:nvPr/>
        </p:nvSpPr>
        <p:spPr>
          <a:xfrm>
            <a:off x="4607763" y="476854"/>
            <a:ext cx="1574478" cy="1409200"/>
          </a:xfrm>
          <a:prstGeom prst="ellipse">
            <a:avLst/>
          </a:prstGeom>
          <a:solidFill>
            <a:schemeClr val="accent1">
              <a:alpha val="9000"/>
            </a:schemeClr>
          </a:solidFill>
          <a:ln w="127000">
            <a:solidFill>
              <a:schemeClr val="accent2">
                <a:alpha val="50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dirty="0">
              <a:solidFill>
                <a:schemeClr val="accent2"/>
              </a:solidFill>
              <a:latin typeface="メイリオ" panose="020B0604030504040204" pitchFamily="50" charset="-128"/>
              <a:ea typeface="メイリオ" panose="020B0604030504040204" pitchFamily="50" charset="-128"/>
            </a:endParaRPr>
          </a:p>
        </p:txBody>
      </p:sp>
      <p:sp>
        <p:nvSpPr>
          <p:cNvPr id="86" name="フローチャート: 磁気ディスク 85"/>
          <p:cNvSpPr/>
          <p:nvPr/>
        </p:nvSpPr>
        <p:spPr>
          <a:xfrm>
            <a:off x="565140" y="1175982"/>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r>
              <a:rPr lang="en-US" altLang="ja-JP" sz="800" dirty="0" smtClean="0">
                <a:solidFill>
                  <a:schemeClr val="bg1">
                    <a:lumMod val="10000"/>
                  </a:schemeClr>
                </a:solidFill>
                <a:latin typeface="メイリオ" panose="020B0604030504040204" pitchFamily="50" charset="-128"/>
                <a:ea typeface="メイリオ" panose="020B0604030504040204" pitchFamily="50" charset="-128"/>
              </a:rPr>
              <a:t>※</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92" name="ストライプ矢印 91"/>
          <p:cNvSpPr/>
          <p:nvPr/>
        </p:nvSpPr>
        <p:spPr>
          <a:xfrm>
            <a:off x="1901712" y="999812"/>
            <a:ext cx="381770" cy="141852"/>
          </a:xfrm>
          <a:prstGeom prst="stripedRightArrow">
            <a:avLst>
              <a:gd name="adj1" fmla="val 41684"/>
              <a:gd name="adj2" fmla="val 66825"/>
            </a:avLst>
          </a:prstGeom>
          <a:solidFill>
            <a:schemeClr val="tx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93" name="ストライプ矢印 92"/>
          <p:cNvSpPr/>
          <p:nvPr/>
        </p:nvSpPr>
        <p:spPr>
          <a:xfrm>
            <a:off x="4120416" y="993227"/>
            <a:ext cx="381770" cy="141852"/>
          </a:xfrm>
          <a:prstGeom prst="stripedRightArrow">
            <a:avLst>
              <a:gd name="adj1" fmla="val 41684"/>
              <a:gd name="adj2" fmla="val 66825"/>
            </a:avLst>
          </a:prstGeom>
          <a:solidFill>
            <a:schemeClr val="tx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95" name="角丸四角形吹き出し 94"/>
          <p:cNvSpPr/>
          <p:nvPr/>
        </p:nvSpPr>
        <p:spPr>
          <a:xfrm>
            <a:off x="3688291" y="1252068"/>
            <a:ext cx="1167340" cy="509186"/>
          </a:xfrm>
          <a:prstGeom prst="wedgeRoundRectCallout">
            <a:avLst>
              <a:gd name="adj1" fmla="val -4962"/>
              <a:gd name="adj2" fmla="val -87272"/>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この間に、</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患者が</a:t>
            </a:r>
            <a:r>
              <a:rPr lang="ja-JP" altLang="en-US" sz="900" dirty="0">
                <a:solidFill>
                  <a:schemeClr val="tx1"/>
                </a:solidFill>
                <a:latin typeface="HG丸ｺﾞｼｯｸM-PRO" panose="020F0600000000000000" pitchFamily="50" charset="-128"/>
                <a:ea typeface="HG丸ｺﾞｼｯｸM-PRO" panose="020F0600000000000000" pitchFamily="50" charset="-128"/>
              </a:rPr>
              <a:t>都道府県に参加者証を</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申請、交付</a:t>
            </a:r>
            <a:r>
              <a:rPr lang="ja-JP" altLang="en-US" sz="900" dirty="0">
                <a:solidFill>
                  <a:schemeClr val="tx1"/>
                </a:solidFill>
                <a:latin typeface="HG丸ｺﾞｼｯｸM-PRO" panose="020F0600000000000000" pitchFamily="50" charset="-128"/>
                <a:ea typeface="HG丸ｺﾞｼｯｸM-PRO" panose="020F0600000000000000" pitchFamily="50" charset="-128"/>
              </a:rPr>
              <a:t>を受ける</a:t>
            </a:r>
          </a:p>
        </p:txBody>
      </p:sp>
      <p:sp>
        <p:nvSpPr>
          <p:cNvPr id="101" name="フローチャート: 磁気ディスク 100"/>
          <p:cNvSpPr/>
          <p:nvPr/>
        </p:nvSpPr>
        <p:spPr>
          <a:xfrm>
            <a:off x="4913690" y="1175982"/>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02" name="フローチャート: 磁気ディスク 101"/>
          <p:cNvSpPr/>
          <p:nvPr/>
        </p:nvSpPr>
        <p:spPr>
          <a:xfrm>
            <a:off x="4913690" y="941004"/>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２</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03" name="フローチャート: 磁気ディスク 102"/>
          <p:cNvSpPr/>
          <p:nvPr/>
        </p:nvSpPr>
        <p:spPr>
          <a:xfrm>
            <a:off x="4913690" y="711688"/>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３</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04" name="フローチャート: 磁気ディスク 103"/>
          <p:cNvSpPr/>
          <p:nvPr/>
        </p:nvSpPr>
        <p:spPr>
          <a:xfrm>
            <a:off x="2679686" y="1175982"/>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05" name="フローチャート: 磁気ディスク 104"/>
          <p:cNvSpPr/>
          <p:nvPr/>
        </p:nvSpPr>
        <p:spPr>
          <a:xfrm>
            <a:off x="2679686" y="941004"/>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２</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87" name="タイトル 1"/>
          <p:cNvSpPr txBox="1">
            <a:spLocks/>
          </p:cNvSpPr>
          <p:nvPr/>
        </p:nvSpPr>
        <p:spPr>
          <a:xfrm>
            <a:off x="348305" y="1493595"/>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入院又は通院</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ct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１月目</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106" name="タイトル 1"/>
          <p:cNvSpPr txBox="1">
            <a:spLocks/>
          </p:cNvSpPr>
          <p:nvPr/>
        </p:nvSpPr>
        <p:spPr>
          <a:xfrm>
            <a:off x="2436326" y="1486943"/>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入院又は通院</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ctr"/>
            <a:r>
              <a:rPr lang="ja-JP" altLang="en-US" sz="1200" b="1" cap="none" dirty="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２</a:t>
            </a: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月目</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107" name="タイトル 1"/>
          <p:cNvSpPr txBox="1">
            <a:spLocks/>
          </p:cNvSpPr>
          <p:nvPr/>
        </p:nvSpPr>
        <p:spPr>
          <a:xfrm>
            <a:off x="4673587" y="1493595"/>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入院又は通院</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ctr"/>
            <a:r>
              <a:rPr lang="ja-JP" altLang="en-US" sz="1200" b="1" cap="none" dirty="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３</a:t>
            </a: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月目</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108" name="タイトル 1"/>
          <p:cNvSpPr txBox="1">
            <a:spLocks/>
          </p:cNvSpPr>
          <p:nvPr/>
        </p:nvSpPr>
        <p:spPr>
          <a:xfrm>
            <a:off x="4401886" y="243133"/>
            <a:ext cx="2084321" cy="673456"/>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600" b="1" cap="none" dirty="0" smtClean="0">
                <a:ln/>
                <a:solidFill>
                  <a:schemeClr val="accent2"/>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医療費の助成が可能！</a:t>
            </a:r>
            <a:endParaRPr lang="en-US" altLang="ja-JP" sz="1600" b="1" cap="none" dirty="0" smtClean="0">
              <a:ln/>
              <a:solidFill>
                <a:schemeClr val="accent2"/>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p:txBody>
      </p:sp>
      <p:cxnSp>
        <p:nvCxnSpPr>
          <p:cNvPr id="109" name="直線矢印コネクタ 108"/>
          <p:cNvCxnSpPr/>
          <p:nvPr/>
        </p:nvCxnSpPr>
        <p:spPr>
          <a:xfrm>
            <a:off x="278504" y="2387070"/>
            <a:ext cx="1443599" cy="22"/>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p:nvPr/>
        </p:nvCxnSpPr>
        <p:spPr>
          <a:xfrm>
            <a:off x="252866" y="2765488"/>
            <a:ext cx="1469237" cy="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p:nvPr/>
        </p:nvCxnSpPr>
        <p:spPr>
          <a:xfrm>
            <a:off x="2477099" y="2339950"/>
            <a:ext cx="1446453" cy="0"/>
          </a:xfrm>
          <a:prstGeom prst="straightConnector1">
            <a:avLst/>
          </a:prstGeom>
          <a:ln w="25400" cmpd="dbl">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a:off x="276171" y="3023221"/>
            <a:ext cx="6226567" cy="0"/>
          </a:xfrm>
          <a:prstGeom prst="straightConnector1">
            <a:avLst/>
          </a:prstGeom>
          <a:ln w="25400">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16" name="タイトル 1"/>
          <p:cNvSpPr txBox="1">
            <a:spLocks/>
          </p:cNvSpPr>
          <p:nvPr/>
        </p:nvSpPr>
        <p:spPr>
          <a:xfrm>
            <a:off x="215773" y="2784274"/>
            <a:ext cx="1679681" cy="333316"/>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②医療記録票を患者に交付</a:t>
            </a:r>
            <a:endParaRPr lang="ja-JP" altLang="en-US" sz="11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17" name="タイトル 1"/>
          <p:cNvSpPr txBox="1">
            <a:spLocks/>
          </p:cNvSpPr>
          <p:nvPr/>
        </p:nvSpPr>
        <p:spPr>
          <a:xfrm>
            <a:off x="2508046" y="2375177"/>
            <a:ext cx="1415506" cy="422255"/>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④臨床</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調査個人票</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を</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記載して患者に交付</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p:txBody>
      </p:sp>
      <p:sp>
        <p:nvSpPr>
          <p:cNvPr id="118" name="タイトル 1"/>
          <p:cNvSpPr txBox="1">
            <a:spLocks/>
          </p:cNvSpPr>
          <p:nvPr/>
        </p:nvSpPr>
        <p:spPr>
          <a:xfrm>
            <a:off x="90128" y="3032186"/>
            <a:ext cx="6781955" cy="215194"/>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③医療記録票に、カウントされた月・助成対象の月の医療費等について記載</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（退院時、通院時又は月</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末</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a:t>
            </a:r>
            <a:endParaRPr lang="ja-JP" altLang="en-US" sz="9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19" name="タイトル 1"/>
          <p:cNvSpPr txBox="1">
            <a:spLocks/>
          </p:cNvSpPr>
          <p:nvPr/>
        </p:nvSpPr>
        <p:spPr>
          <a:xfrm>
            <a:off x="4437529" y="2303412"/>
            <a:ext cx="4679576" cy="567557"/>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・参加者証</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確認</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（入院及び通院時）</a:t>
            </a:r>
          </a:p>
          <a:p>
            <a:pPr marL="2600325" indent="-2600325"/>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・入院の場合、患者は窓口で１万円を支払う。</a:t>
            </a:r>
            <a:r>
              <a:rPr lang="en-US" altLang="ja-JP" sz="11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１</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pPr marL="2600325" indent="-2600325"/>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・通院の</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場合、患者は窓口</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で一部負担金（３割等の金額）を支払う。</a:t>
            </a:r>
            <a:r>
              <a:rPr lang="en-US" altLang="ja-JP" sz="11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２</a:t>
            </a:r>
            <a:endParaRPr lang="ja-JP" altLang="en-US" sz="900" dirty="0">
              <a:solidFill>
                <a:schemeClr val="bg1">
                  <a:lumMod val="10000"/>
                </a:schemeClr>
              </a:solidFill>
              <a:latin typeface="メイリオ" panose="020B0604030504040204" pitchFamily="50" charset="-128"/>
              <a:ea typeface="メイリオ" panose="020B0604030504040204" pitchFamily="50" charset="-128"/>
            </a:endParaRPr>
          </a:p>
        </p:txBody>
      </p:sp>
      <p:cxnSp>
        <p:nvCxnSpPr>
          <p:cNvPr id="120" name="直線矢印コネクタ 119"/>
          <p:cNvCxnSpPr/>
          <p:nvPr/>
        </p:nvCxnSpPr>
        <p:spPr>
          <a:xfrm>
            <a:off x="4502186" y="2250300"/>
            <a:ext cx="2000552" cy="0"/>
          </a:xfrm>
          <a:prstGeom prst="straightConnector1">
            <a:avLst/>
          </a:prstGeom>
          <a:ln w="25400" cmpd="dbl">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21" name="タイトル 1"/>
          <p:cNvSpPr txBox="1">
            <a:spLocks/>
          </p:cNvSpPr>
          <p:nvPr/>
        </p:nvSpPr>
        <p:spPr>
          <a:xfrm>
            <a:off x="6786227" y="745377"/>
            <a:ext cx="2218466" cy="732734"/>
          </a:xfrm>
          <a:prstGeom prst="rect">
            <a:avLst/>
          </a:prstGeom>
          <a:noFill/>
          <a:ln>
            <a:solidFill>
              <a:schemeClr val="tx1"/>
            </a:solidFill>
            <a:prstDash val="dash"/>
          </a:ln>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indent="-180975"/>
            <a:r>
              <a:rPr lang="en-US" altLang="ja-JP" sz="9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１：入院の場合で参加者証の提示がないとき</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は、患者は窓口で一部負担金（３割等の金額）を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支払い、後日</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都道府県に</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償還</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払いの請求</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行う。</a:t>
            </a:r>
            <a:endParaRPr lang="ja-JP" altLang="en-US" sz="105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23" name="大かっこ 122"/>
          <p:cNvSpPr/>
          <p:nvPr/>
        </p:nvSpPr>
        <p:spPr>
          <a:xfrm>
            <a:off x="97288" y="6083497"/>
            <a:ext cx="8953142" cy="723196"/>
          </a:xfrm>
          <a:prstGeom prst="bracketPair">
            <a:avLst>
              <a:gd name="adj" fmla="val 10167"/>
            </a:avLst>
          </a:prstGeom>
          <a:solidFill>
            <a:schemeClr val="bg1">
              <a:lumMod val="95000"/>
            </a:schemeClr>
          </a:solidFill>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t" anchorCtr="0"/>
          <a:lstStyle/>
          <a:p>
            <a:r>
              <a:rPr lang="en-US" altLang="ja-JP" sz="10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　月数</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のカウント</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方法</a:t>
            </a:r>
            <a:r>
              <a:rPr lang="en-US" altLang="ja-JP" sz="1000" dirty="0" smtClean="0">
                <a:solidFill>
                  <a:schemeClr val="bg1">
                    <a:lumMod val="10000"/>
                  </a:schemeClr>
                </a:solidFill>
                <a:latin typeface="メイリオ" panose="020B0604030504040204" pitchFamily="50" charset="-128"/>
                <a:ea typeface="メイリオ" panose="020B0604030504040204" pitchFamily="50" charset="-128"/>
              </a:rPr>
              <a:t/>
            </a:r>
            <a:br>
              <a:rPr lang="en-US" altLang="ja-JP" sz="1000" dirty="0" smtClean="0">
                <a:solidFill>
                  <a:schemeClr val="bg1">
                    <a:lumMod val="10000"/>
                  </a:schemeClr>
                </a:solidFill>
                <a:latin typeface="メイリオ" panose="020B0604030504040204" pitchFamily="50" charset="-128"/>
                <a:ea typeface="メイリオ" panose="020B0604030504040204" pitchFamily="50" charset="-128"/>
              </a:rPr>
            </a:b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　肝</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がん</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や重度肝</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硬変</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の医療費</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の自己負担額（１割～３割）が高額</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療養費の限度額を超えた月数。</a:t>
            </a:r>
            <a:endParaRPr lang="en-US" altLang="ja-JP" sz="1000" dirty="0" smtClean="0">
              <a:solidFill>
                <a:schemeClr val="bg1">
                  <a:lumMod val="10000"/>
                </a:schemeClr>
              </a:solidFill>
              <a:latin typeface="メイリオ" panose="020B0604030504040204" pitchFamily="50" charset="-128"/>
              <a:ea typeface="メイリオ" panose="020B0604030504040204" pitchFamily="50" charset="-128"/>
            </a:endParaRPr>
          </a:p>
          <a:p>
            <a:pPr marL="357188" indent="-357188"/>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　👉　</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カウントできる期間は、その月を含む過去</a:t>
            </a:r>
            <a:r>
              <a:rPr lang="en-US" altLang="ja-JP" sz="1000" dirty="0">
                <a:solidFill>
                  <a:schemeClr val="bg1">
                    <a:lumMod val="10000"/>
                  </a:schemeClr>
                </a:solidFill>
                <a:latin typeface="メイリオ" panose="020B0604030504040204" pitchFamily="50" charset="-128"/>
                <a:ea typeface="メイリオ" panose="020B0604030504040204" pitchFamily="50" charset="-128"/>
              </a:rPr>
              <a:t>12</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月</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以内。その</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月を含む過去</a:t>
            </a:r>
            <a:r>
              <a:rPr lang="en-US" altLang="ja-JP" sz="1000" dirty="0">
                <a:solidFill>
                  <a:schemeClr val="bg1">
                    <a:lumMod val="10000"/>
                  </a:schemeClr>
                </a:solidFill>
                <a:latin typeface="メイリオ" panose="020B0604030504040204" pitchFamily="50" charset="-128"/>
                <a:ea typeface="メイリオ" panose="020B0604030504040204" pitchFamily="50" charset="-128"/>
              </a:rPr>
              <a:t>12</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月以内で</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あれば、</a:t>
            </a:r>
            <a:endParaRPr lang="en-US" altLang="ja-JP" sz="1000" dirty="0" smtClean="0">
              <a:solidFill>
                <a:schemeClr val="bg1">
                  <a:lumMod val="10000"/>
                </a:schemeClr>
              </a:solidFill>
              <a:latin typeface="メイリオ" panose="020B0604030504040204" pitchFamily="50" charset="-128"/>
              <a:ea typeface="メイリオ" panose="020B0604030504040204" pitchFamily="50" charset="-128"/>
            </a:endParaRPr>
          </a:p>
          <a:p>
            <a:pPr indent="265113"/>
            <a:r>
              <a:rPr lang="ja-JP" altLang="en-US" sz="1000" b="1" dirty="0" smtClean="0">
                <a:solidFill>
                  <a:srgbClr val="FF0000"/>
                </a:solidFill>
                <a:latin typeface="メイリオ" panose="020B0604030504040204" pitchFamily="50" charset="-128"/>
                <a:ea typeface="メイリオ" panose="020B0604030504040204" pitchFamily="50" charset="-128"/>
              </a:rPr>
              <a:t>連続していなくても</a:t>
            </a:r>
            <a:r>
              <a:rPr lang="ja-JP" altLang="en-US" sz="1000" b="1" dirty="0">
                <a:solidFill>
                  <a:srgbClr val="FF0000"/>
                </a:solidFill>
                <a:latin typeface="メイリオ" panose="020B0604030504040204" pitchFamily="50" charset="-128"/>
                <a:ea typeface="メイリオ" panose="020B0604030504040204" pitchFamily="50" charset="-128"/>
              </a:rPr>
              <a:t>可</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a:t>
            </a:r>
            <a:endParaRPr lang="en-US" altLang="ja-JP" sz="1000" dirty="0">
              <a:solidFill>
                <a:schemeClr val="bg1">
                  <a:lumMod val="10000"/>
                </a:schemeClr>
              </a:solidFill>
              <a:latin typeface="メイリオ" panose="020B0604030504040204" pitchFamily="50" charset="-128"/>
              <a:ea typeface="メイリオ" panose="020B0604030504040204" pitchFamily="50" charset="-128"/>
            </a:endParaRPr>
          </a:p>
        </p:txBody>
      </p:sp>
      <p:grpSp>
        <p:nvGrpSpPr>
          <p:cNvPr id="124" name="グループ化 123"/>
          <p:cNvGrpSpPr/>
          <p:nvPr/>
        </p:nvGrpSpPr>
        <p:grpSpPr>
          <a:xfrm>
            <a:off x="6486608" y="6081243"/>
            <a:ext cx="741520" cy="725097"/>
            <a:chOff x="329719" y="3483076"/>
            <a:chExt cx="959224" cy="1168688"/>
          </a:xfrm>
        </p:grpSpPr>
        <p:sp>
          <p:nvSpPr>
            <p:cNvPr id="125" name="正方形/長方形 124"/>
            <p:cNvSpPr/>
            <p:nvPr/>
          </p:nvSpPr>
          <p:spPr>
            <a:xfrm>
              <a:off x="329719" y="3483076"/>
              <a:ext cx="959224" cy="1168688"/>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カウント</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cxnSp>
          <p:nvCxnSpPr>
            <p:cNvPr id="126" name="直線コネクタ 125"/>
            <p:cNvCxnSpPr>
              <a:stCxn id="125" idx="1"/>
              <a:endCxn id="125" idx="3"/>
            </p:cNvCxnSpPr>
            <p:nvPr/>
          </p:nvCxnSpPr>
          <p:spPr>
            <a:xfrm>
              <a:off x="329719" y="4067420"/>
              <a:ext cx="959224"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127" name="正方形/長方形 126"/>
            <p:cNvSpPr/>
            <p:nvPr/>
          </p:nvSpPr>
          <p:spPr>
            <a:xfrm>
              <a:off x="670917" y="3857438"/>
              <a:ext cx="252000" cy="792000"/>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rPr>
                <a:t>医療費</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grpSp>
      <p:grpSp>
        <p:nvGrpSpPr>
          <p:cNvPr id="128" name="グループ化 127"/>
          <p:cNvGrpSpPr/>
          <p:nvPr/>
        </p:nvGrpSpPr>
        <p:grpSpPr>
          <a:xfrm>
            <a:off x="7313372" y="6087971"/>
            <a:ext cx="818061" cy="725097"/>
            <a:chOff x="329719" y="3483075"/>
            <a:chExt cx="959224" cy="1168688"/>
          </a:xfrm>
        </p:grpSpPr>
        <p:sp>
          <p:nvSpPr>
            <p:cNvPr id="129" name="正方形/長方形 128"/>
            <p:cNvSpPr/>
            <p:nvPr/>
          </p:nvSpPr>
          <p:spPr>
            <a:xfrm>
              <a:off x="329719" y="3483075"/>
              <a:ext cx="959224" cy="1168688"/>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非カウント</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cxnSp>
          <p:nvCxnSpPr>
            <p:cNvPr id="130" name="直線コネクタ 129"/>
            <p:cNvCxnSpPr>
              <a:stCxn id="129" idx="1"/>
              <a:endCxn id="129" idx="3"/>
            </p:cNvCxnSpPr>
            <p:nvPr/>
          </p:nvCxnSpPr>
          <p:spPr>
            <a:xfrm>
              <a:off x="329719" y="4067420"/>
              <a:ext cx="959224"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131" name="正方形/長方形 130"/>
            <p:cNvSpPr/>
            <p:nvPr/>
          </p:nvSpPr>
          <p:spPr>
            <a:xfrm>
              <a:off x="683331" y="4212404"/>
              <a:ext cx="252000" cy="439359"/>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solidFill>
                <a:latin typeface="メイリオ" panose="020B0604030504040204" pitchFamily="50" charset="-128"/>
                <a:ea typeface="メイリオ" panose="020B0604030504040204" pitchFamily="50" charset="-128"/>
              </a:endParaRPr>
            </a:p>
          </p:txBody>
        </p:sp>
      </p:grpSp>
      <p:grpSp>
        <p:nvGrpSpPr>
          <p:cNvPr id="132" name="グループ化 131"/>
          <p:cNvGrpSpPr/>
          <p:nvPr/>
        </p:nvGrpSpPr>
        <p:grpSpPr>
          <a:xfrm>
            <a:off x="8170591" y="6089214"/>
            <a:ext cx="736726" cy="475960"/>
            <a:chOff x="7616915" y="8826215"/>
            <a:chExt cx="875355" cy="461665"/>
          </a:xfrm>
        </p:grpSpPr>
        <p:sp>
          <p:nvSpPr>
            <p:cNvPr id="133" name="テキスト ボックス 132"/>
            <p:cNvSpPr txBox="1"/>
            <p:nvPr/>
          </p:nvSpPr>
          <p:spPr>
            <a:xfrm>
              <a:off x="7616915" y="8826215"/>
              <a:ext cx="875355" cy="461665"/>
            </a:xfrm>
            <a:prstGeom prst="rect">
              <a:avLst/>
            </a:prstGeom>
            <a:solidFill>
              <a:schemeClr val="bg1"/>
            </a:solidFill>
            <a:ln>
              <a:solidFill>
                <a:schemeClr val="tx1"/>
              </a:solid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高額療養費</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算定基準額</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134" name="直線コネクタ 133"/>
            <p:cNvCxnSpPr/>
            <p:nvPr/>
          </p:nvCxnSpPr>
          <p:spPr>
            <a:xfrm flipV="1">
              <a:off x="7718199" y="9181769"/>
              <a:ext cx="626261" cy="1095"/>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grpSp>
      <p:sp>
        <p:nvSpPr>
          <p:cNvPr id="79"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3" name="タイトル 1"/>
          <p:cNvSpPr txBox="1">
            <a:spLocks/>
          </p:cNvSpPr>
          <p:nvPr/>
        </p:nvSpPr>
        <p:spPr>
          <a:xfrm>
            <a:off x="6786227" y="1536765"/>
            <a:ext cx="2218466" cy="614896"/>
          </a:xfrm>
          <a:prstGeom prst="rect">
            <a:avLst/>
          </a:prstGeom>
          <a:noFill/>
          <a:ln>
            <a:solidFill>
              <a:schemeClr val="tx1"/>
            </a:solidFill>
            <a:prstDash val="dash"/>
          </a:ln>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indent="-180975"/>
            <a:r>
              <a:rPr lang="en-US" altLang="ja-JP" sz="9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：通院の場合は、患者</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は窓口で一部負担金（３割等の金額）を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支払い、後日</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都道府県に</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償還</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払いの請求</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行う。</a:t>
            </a:r>
            <a:endParaRPr lang="ja-JP" altLang="en-US" sz="105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89" name="正方形/長方形 88"/>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94" name="正方形/長方形 93"/>
          <p:cNvSpPr/>
          <p:nvPr/>
        </p:nvSpPr>
        <p:spPr>
          <a:xfrm>
            <a:off x="160519" y="3290345"/>
            <a:ext cx="8844174" cy="2752696"/>
          </a:xfrm>
          <a:prstGeom prst="rect">
            <a:avLst/>
          </a:prstGeom>
          <a:solidFill>
            <a:schemeClr val="accent1">
              <a:lumMod val="20000"/>
              <a:lumOff val="80000"/>
            </a:schemeClr>
          </a:solidFill>
          <a:ln w="28575">
            <a:noFill/>
          </a:ln>
        </p:spPr>
        <p:txBody>
          <a:bodyPr wrap="square">
            <a:noAutofit/>
          </a:bodyPr>
          <a:lstStyle/>
          <a:p>
            <a:pPr algn="ctr"/>
            <a:endParaRPr lang="ja-JP" altLang="en-US" sz="1600" dirty="0"/>
          </a:p>
        </p:txBody>
      </p:sp>
      <p:sp>
        <p:nvSpPr>
          <p:cNvPr id="96" name="タイトル 1"/>
          <p:cNvSpPr txBox="1">
            <a:spLocks/>
          </p:cNvSpPr>
          <p:nvPr/>
        </p:nvSpPr>
        <p:spPr>
          <a:xfrm>
            <a:off x="215773" y="2376333"/>
            <a:ext cx="2253417" cy="408165"/>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indent="-180975"/>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①都道府県が作成したリーフレットを患者に配布し、事業を紹介</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95986" y="3311659"/>
            <a:ext cx="2492990" cy="276999"/>
          </a:xfrm>
          <a:prstGeom prst="rect">
            <a:avLst/>
          </a:prstGeom>
        </p:spPr>
        <p:txBody>
          <a:bodyPr wrap="none">
            <a:spAutoFit/>
          </a:bodyPr>
          <a:lstStyle/>
          <a:p>
            <a:r>
              <a:rPr kumimoji="1" lang="ja-JP" altLang="en-US" sz="1200" b="1" dirty="0" smtClean="0">
                <a:latin typeface="メイリオ" panose="020B0604030504040204" pitchFamily="50" charset="-128"/>
                <a:ea typeface="メイリオ" panose="020B0604030504040204" pitchFamily="50" charset="-128"/>
              </a:rPr>
              <a:t>＜保険薬局に対応いただくこと</a:t>
            </a:r>
            <a:r>
              <a:rPr kumimoji="1" lang="ja-JP" altLang="en-US" sz="1200" b="1" dirty="0">
                <a:latin typeface="メイリオ" panose="020B0604030504040204" pitchFamily="50" charset="-128"/>
                <a:ea typeface="メイリオ" panose="020B0604030504040204" pitchFamily="50" charset="-128"/>
              </a:rPr>
              <a:t>＞</a:t>
            </a:r>
          </a:p>
        </p:txBody>
      </p:sp>
      <p:cxnSp>
        <p:nvCxnSpPr>
          <p:cNvPr id="100" name="直線矢印コネクタ 99"/>
          <p:cNvCxnSpPr/>
          <p:nvPr/>
        </p:nvCxnSpPr>
        <p:spPr>
          <a:xfrm>
            <a:off x="283444" y="3564390"/>
            <a:ext cx="6226567" cy="0"/>
          </a:xfrm>
          <a:prstGeom prst="straightConnector1">
            <a:avLst/>
          </a:prstGeom>
          <a:ln w="25400">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22" name="タイトル 1"/>
          <p:cNvSpPr txBox="1">
            <a:spLocks/>
          </p:cNvSpPr>
          <p:nvPr/>
        </p:nvSpPr>
        <p:spPr>
          <a:xfrm>
            <a:off x="331013" y="3590788"/>
            <a:ext cx="4524618" cy="1708160"/>
          </a:xfrm>
          <a:prstGeom prst="rect">
            <a:avLst/>
          </a:prstGeom>
          <a:noFill/>
          <a:effectLst/>
        </p:spPr>
        <p:txBody>
          <a:bodyPr vert="horz" wrap="square" lIns="0" tIns="45720" rIns="0" bIns="45720" rtlCol="0" anchor="t">
            <a:sp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100" dirty="0">
                <a:solidFill>
                  <a:schemeClr val="bg1">
                    <a:lumMod val="10000"/>
                  </a:schemeClr>
                </a:solidFill>
                <a:latin typeface="メイリオ" panose="020B0604030504040204" pitchFamily="50" charset="-128"/>
                <a:ea typeface="メイリオ" panose="020B0604030504040204" pitchFamily="50" charset="-128"/>
              </a:rPr>
              <a:t>○</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医療記録票</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の記載（調剤時）</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r>
              <a:rPr lang="ja-JP" altLang="en-US" sz="1100" dirty="0">
                <a:solidFill>
                  <a:schemeClr val="bg1">
                    <a:lumMod val="10000"/>
                  </a:schemeClr>
                </a:solidFill>
                <a:latin typeface="メイリオ" panose="020B0604030504040204" pitchFamily="50" charset="-128"/>
                <a:ea typeface="メイリオ" panose="020B0604030504040204" pitchFamily="50" charset="-128"/>
              </a:rPr>
              <a:t>　</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・「分子標的薬を用いた化学療法」に係る薬剤費、窓口支払額等</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endParaRPr lang="en-US" altLang="ja-JP" sz="1100" dirty="0">
              <a:solidFill>
                <a:schemeClr val="bg1">
                  <a:lumMod val="10000"/>
                </a:schemeClr>
              </a:solidFill>
              <a:latin typeface="メイリオ" panose="020B0604030504040204" pitchFamily="50" charset="-128"/>
              <a:ea typeface="メイリオ" panose="020B0604030504040204" pitchFamily="50" charset="-128"/>
            </a:endParaRPr>
          </a:p>
          <a:p>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endParaRPr lang="en-US" altLang="ja-JP" sz="1100" dirty="0">
              <a:solidFill>
                <a:schemeClr val="bg1">
                  <a:lumMod val="10000"/>
                </a:schemeClr>
              </a:solidFill>
              <a:latin typeface="メイリオ" panose="020B0604030504040204" pitchFamily="50" charset="-128"/>
              <a:ea typeface="メイリオ" panose="020B0604030504040204" pitchFamily="50" charset="-128"/>
            </a:endParaRPr>
          </a:p>
          <a:p>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endParaRPr lang="en-US" altLang="ja-JP" sz="600" dirty="0" smtClean="0">
              <a:solidFill>
                <a:schemeClr val="bg1">
                  <a:lumMod val="10000"/>
                </a:schemeClr>
              </a:solidFill>
              <a:latin typeface="メイリオ" panose="020B0604030504040204" pitchFamily="50" charset="-128"/>
              <a:ea typeface="メイリオ" panose="020B0604030504040204" pitchFamily="50" charset="-128"/>
            </a:endParaRPr>
          </a:p>
          <a:p>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窓口で一部負担金（３割等の金額）</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を徴収（これまでどおり）</a:t>
            </a:r>
            <a:endParaRPr lang="ja-JP" altLang="en-US" sz="11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35" name="タイトル 1"/>
          <p:cNvSpPr txBox="1">
            <a:spLocks/>
          </p:cNvSpPr>
          <p:nvPr/>
        </p:nvSpPr>
        <p:spPr>
          <a:xfrm>
            <a:off x="4523449" y="4539424"/>
            <a:ext cx="4308681" cy="666605"/>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○参加者証</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確認</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（入院及び通院時）</a:t>
            </a:r>
            <a:endParaRPr lang="en-US" altLang="ja-JP" sz="900" dirty="0" smtClean="0">
              <a:solidFill>
                <a:schemeClr val="bg1">
                  <a:lumMod val="10000"/>
                </a:schemeClr>
              </a:solidFill>
              <a:latin typeface="メイリオ" panose="020B0604030504040204" pitchFamily="50" charset="-128"/>
              <a:ea typeface="メイリオ" panose="020B0604030504040204" pitchFamily="50" charset="-128"/>
            </a:endParaRPr>
          </a:p>
          <a:p>
            <a:pPr marL="179388" indent="-179388"/>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○月数の助成要件（３回）等を満たし、助成の対象となった場合</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は、</a:t>
            </a:r>
            <a:r>
              <a:rPr lang="ja-JP" altLang="en-US" sz="1100" dirty="0">
                <a:solidFill>
                  <a:srgbClr val="FF0000"/>
                </a:solidFill>
                <a:latin typeface="メイリオ" panose="020B0604030504040204" pitchFamily="50" charset="-128"/>
                <a:ea typeface="メイリオ" panose="020B0604030504040204" pitchFamily="50" charset="-128"/>
              </a:rPr>
              <a:t>都道府県に償還払いの請求をすれば助成が</a:t>
            </a:r>
            <a:r>
              <a:rPr lang="ja-JP" altLang="en-US" sz="1100" dirty="0" smtClean="0">
                <a:solidFill>
                  <a:srgbClr val="FF0000"/>
                </a:solidFill>
                <a:latin typeface="メイリオ" panose="020B0604030504040204" pitchFamily="50" charset="-128"/>
                <a:ea typeface="メイリオ" panose="020B0604030504040204" pitchFamily="50" charset="-128"/>
              </a:rPr>
              <a:t>受けられる</a:t>
            </a:r>
            <a:r>
              <a:rPr lang="ja-JP" altLang="en-US" sz="1100" dirty="0" smtClean="0">
                <a:latin typeface="メイリオ" panose="020B0604030504040204" pitchFamily="50" charset="-128"/>
                <a:ea typeface="メイリオ" panose="020B0604030504040204" pitchFamily="50" charset="-128"/>
              </a:rPr>
              <a:t>旨を患者</a:t>
            </a:r>
            <a:r>
              <a:rPr lang="ja-JP" altLang="en-US" sz="1100" dirty="0">
                <a:latin typeface="メイリオ" panose="020B0604030504040204" pitchFamily="50" charset="-128"/>
                <a:ea typeface="メイリオ" panose="020B0604030504040204" pitchFamily="50" charset="-128"/>
              </a:rPr>
              <a:t>へ</a:t>
            </a:r>
            <a:r>
              <a:rPr lang="ja-JP" altLang="en-US" sz="1100" dirty="0" smtClean="0">
                <a:latin typeface="メイリオ" panose="020B0604030504040204" pitchFamily="50" charset="-128"/>
                <a:ea typeface="メイリオ" panose="020B0604030504040204" pitchFamily="50" charset="-128"/>
              </a:rPr>
              <a:t>案内。</a:t>
            </a:r>
            <a:endParaRPr lang="ja-JP" altLang="en-US" sz="1100" dirty="0">
              <a:latin typeface="メイリオ" panose="020B0604030504040204" pitchFamily="50" charset="-128"/>
              <a:ea typeface="メイリオ" panose="020B0604030504040204" pitchFamily="50" charset="-128"/>
            </a:endParaRPr>
          </a:p>
        </p:txBody>
      </p:sp>
      <p:cxnSp>
        <p:nvCxnSpPr>
          <p:cNvPr id="136" name="直線矢印コネクタ 135"/>
          <p:cNvCxnSpPr/>
          <p:nvPr/>
        </p:nvCxnSpPr>
        <p:spPr>
          <a:xfrm>
            <a:off x="4513848" y="4466126"/>
            <a:ext cx="2000552" cy="0"/>
          </a:xfrm>
          <a:prstGeom prst="straightConnector1">
            <a:avLst/>
          </a:prstGeom>
          <a:ln w="25400" cmpd="dbl">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38" name="タイトル 1"/>
          <p:cNvSpPr txBox="1">
            <a:spLocks/>
          </p:cNvSpPr>
          <p:nvPr/>
        </p:nvSpPr>
        <p:spPr>
          <a:xfrm>
            <a:off x="636494" y="5235538"/>
            <a:ext cx="3752494" cy="351039"/>
          </a:xfrm>
          <a:prstGeom prst="rect">
            <a:avLst/>
          </a:prstGeom>
          <a:noFill/>
          <a:ln>
            <a:solidFill>
              <a:schemeClr val="tx1"/>
            </a:solidFill>
            <a:prstDash val="dash"/>
          </a:ln>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900" dirty="0">
                <a:solidFill>
                  <a:srgbClr val="FF0000"/>
                </a:solidFill>
                <a:latin typeface="メイリオ" panose="020B0604030504040204" pitchFamily="50" charset="-128"/>
                <a:ea typeface="メイリオ" panose="020B0604030504040204" pitchFamily="50" charset="-128"/>
              </a:rPr>
              <a:t>　</a:t>
            </a:r>
            <a:r>
              <a:rPr lang="ja-JP" altLang="en-US" sz="900" dirty="0" smtClean="0">
                <a:solidFill>
                  <a:srgbClr val="FF0000"/>
                </a:solidFill>
                <a:latin typeface="メイリオ" panose="020B0604030504040204" pitchFamily="50" charset="-128"/>
                <a:ea typeface="メイリオ" panose="020B0604030504040204" pitchFamily="50" charset="-128"/>
              </a:rPr>
              <a:t>通院の場合は、患者</a:t>
            </a:r>
            <a:r>
              <a:rPr lang="ja-JP" altLang="en-US" sz="900" dirty="0">
                <a:solidFill>
                  <a:srgbClr val="FF0000"/>
                </a:solidFill>
                <a:latin typeface="メイリオ" panose="020B0604030504040204" pitchFamily="50" charset="-128"/>
                <a:ea typeface="メイリオ" panose="020B0604030504040204" pitchFamily="50" charset="-128"/>
              </a:rPr>
              <a:t>は窓口で一部負担金（３割等の金額）を</a:t>
            </a:r>
            <a:r>
              <a:rPr lang="ja-JP" altLang="en-US" sz="900" dirty="0" smtClean="0">
                <a:solidFill>
                  <a:srgbClr val="FF0000"/>
                </a:solidFill>
                <a:latin typeface="メイリオ" panose="020B0604030504040204" pitchFamily="50" charset="-128"/>
                <a:ea typeface="メイリオ" panose="020B0604030504040204" pitchFamily="50" charset="-128"/>
              </a:rPr>
              <a:t>支払い、後日</a:t>
            </a:r>
            <a:r>
              <a:rPr lang="ja-JP" altLang="en-US" sz="900" dirty="0">
                <a:solidFill>
                  <a:srgbClr val="FF0000"/>
                </a:solidFill>
                <a:latin typeface="メイリオ" panose="020B0604030504040204" pitchFamily="50" charset="-128"/>
                <a:ea typeface="メイリオ" panose="020B0604030504040204" pitchFamily="50" charset="-128"/>
              </a:rPr>
              <a:t>、</a:t>
            </a:r>
            <a:r>
              <a:rPr lang="ja-JP" altLang="en-US" sz="900" dirty="0" smtClean="0">
                <a:solidFill>
                  <a:srgbClr val="FF0000"/>
                </a:solidFill>
                <a:latin typeface="メイリオ" panose="020B0604030504040204" pitchFamily="50" charset="-128"/>
                <a:ea typeface="メイリオ" panose="020B0604030504040204" pitchFamily="50" charset="-128"/>
              </a:rPr>
              <a:t>都道府県に</a:t>
            </a:r>
            <a:r>
              <a:rPr lang="ja-JP" altLang="en-US" sz="900" dirty="0">
                <a:solidFill>
                  <a:srgbClr val="FF0000"/>
                </a:solidFill>
                <a:latin typeface="メイリオ" panose="020B0604030504040204" pitchFamily="50" charset="-128"/>
                <a:ea typeface="メイリオ" panose="020B0604030504040204" pitchFamily="50" charset="-128"/>
              </a:rPr>
              <a:t>償還</a:t>
            </a:r>
            <a:r>
              <a:rPr lang="ja-JP" altLang="en-US" sz="900" dirty="0" smtClean="0">
                <a:solidFill>
                  <a:srgbClr val="FF0000"/>
                </a:solidFill>
                <a:latin typeface="メイリオ" panose="020B0604030504040204" pitchFamily="50" charset="-128"/>
                <a:ea typeface="メイリオ" panose="020B0604030504040204" pitchFamily="50" charset="-128"/>
              </a:rPr>
              <a:t>払いの請求</a:t>
            </a:r>
            <a:r>
              <a:rPr lang="ja-JP" altLang="en-US" sz="900" dirty="0">
                <a:solidFill>
                  <a:srgbClr val="FF0000"/>
                </a:solidFill>
                <a:latin typeface="メイリオ" panose="020B0604030504040204" pitchFamily="50" charset="-128"/>
                <a:ea typeface="メイリオ" panose="020B0604030504040204" pitchFamily="50" charset="-128"/>
              </a:rPr>
              <a:t>を</a:t>
            </a:r>
            <a:r>
              <a:rPr lang="ja-JP" altLang="en-US" sz="900" dirty="0" smtClean="0">
                <a:solidFill>
                  <a:srgbClr val="FF0000"/>
                </a:solidFill>
                <a:latin typeface="メイリオ" panose="020B0604030504040204" pitchFamily="50" charset="-128"/>
                <a:ea typeface="メイリオ" panose="020B0604030504040204" pitchFamily="50" charset="-128"/>
              </a:rPr>
              <a:t>行います。</a:t>
            </a:r>
            <a:endParaRPr lang="ja-JP" altLang="en-US" sz="1050" dirty="0">
              <a:solidFill>
                <a:srgbClr val="FF0000"/>
              </a:solidFill>
              <a:latin typeface="メイリオ" panose="020B0604030504040204" pitchFamily="50" charset="-128"/>
              <a:ea typeface="メイリオ" panose="020B0604030504040204" pitchFamily="50" charset="-128"/>
            </a:endParaRPr>
          </a:p>
        </p:txBody>
      </p:sp>
      <p:sp>
        <p:nvSpPr>
          <p:cNvPr id="139" name="大かっこ 138"/>
          <p:cNvSpPr/>
          <p:nvPr/>
        </p:nvSpPr>
        <p:spPr>
          <a:xfrm>
            <a:off x="415626" y="5597841"/>
            <a:ext cx="4945267" cy="456300"/>
          </a:xfrm>
          <a:prstGeom prst="bracketPair">
            <a:avLst>
              <a:gd name="adj" fmla="val 23481"/>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447675" indent="-447675"/>
            <a:r>
              <a:rPr kumimoji="1" lang="ja-JP" altLang="en-US" sz="1000" dirty="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都道府県が作成した償還請求手続きに係るリーフレット等を患者に配布</a:t>
            </a:r>
            <a:endParaRPr kumimoji="1" lang="en-US" altLang="ja-JP" sz="1000" dirty="0" smtClean="0">
              <a:latin typeface="メイリオ" panose="020B0604030504040204" pitchFamily="50" charset="-128"/>
              <a:ea typeface="メイリオ" panose="020B0604030504040204" pitchFamily="50" charset="-128"/>
            </a:endParaRPr>
          </a:p>
          <a:p>
            <a:pPr marL="447675" indent="-447675"/>
            <a:r>
              <a:rPr kumimoji="1" lang="ja-JP" altLang="en-US" sz="1000" dirty="0" smtClean="0">
                <a:latin typeface="メイリオ" panose="020B0604030504040204" pitchFamily="50" charset="-128"/>
                <a:ea typeface="メイリオ" panose="020B0604030504040204" pitchFamily="50" charset="-128"/>
              </a:rPr>
              <a:t>○医療記録票を患者に交付（患者が所持していない場合）</a:t>
            </a:r>
            <a:endParaRPr kumimoji="1" lang="ja-JP" altLang="en-US" sz="1000" dirty="0">
              <a:latin typeface="メイリオ" panose="020B0604030504040204" pitchFamily="50" charset="-128"/>
              <a:ea typeface="メイリオ" panose="020B0604030504040204" pitchFamily="50" charset="-128"/>
            </a:endParaRPr>
          </a:p>
        </p:txBody>
      </p:sp>
      <p:sp>
        <p:nvSpPr>
          <p:cNvPr id="140" name="正方形/長方形 139"/>
          <p:cNvSpPr/>
          <p:nvPr/>
        </p:nvSpPr>
        <p:spPr>
          <a:xfrm>
            <a:off x="636493" y="3971046"/>
            <a:ext cx="7109013" cy="369332"/>
          </a:xfrm>
          <a:prstGeom prst="rect">
            <a:avLst/>
          </a:prstGeom>
          <a:ln>
            <a:solidFill>
              <a:schemeClr val="tx1"/>
            </a:solidFill>
            <a:prstDash val="dash"/>
          </a:ln>
        </p:spPr>
        <p:txBody>
          <a:bodyPr wrap="square">
            <a:spAutoFit/>
          </a:bodyPr>
          <a:lstStyle/>
          <a:p>
            <a:r>
              <a:rPr lang="ja-JP" altLang="en-US"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助成の可否は、肝がん・重度肝硬変治療研究促進事業に係る１か月間の全ての医療機関等の医療費の合計額が高額</a:t>
            </a:r>
            <a:r>
              <a:rPr lang="ja-JP" altLang="en-US" sz="9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療養費の限度額を</a:t>
            </a:r>
            <a:r>
              <a:rPr lang="ja-JP" altLang="en-US"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超えるかどうかで判断しますので、対象となる</a:t>
            </a:r>
            <a:r>
              <a:rPr lang="ja-JP" altLang="en-US" sz="9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医療費（注）に</a:t>
            </a:r>
            <a:r>
              <a:rPr lang="ja-JP" altLang="en-US"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ついては、患者負担が</a:t>
            </a:r>
            <a:r>
              <a:rPr lang="en-US" altLang="ja-JP"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21,000</a:t>
            </a:r>
            <a:r>
              <a:rPr lang="ja-JP" altLang="en-US"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円未満であっても全て記載してください</a:t>
            </a:r>
            <a:r>
              <a:rPr lang="ja-JP" altLang="en-US" sz="9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9" name="大かっこ 58"/>
          <p:cNvSpPr/>
          <p:nvPr/>
        </p:nvSpPr>
        <p:spPr>
          <a:xfrm>
            <a:off x="695066" y="4360012"/>
            <a:ext cx="3646220" cy="661068"/>
          </a:xfrm>
          <a:prstGeom prst="bracketPair">
            <a:avLst>
              <a:gd name="adj" fmla="val 11557"/>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88900" indent="-88900"/>
            <a:r>
              <a:rPr lang="ja-JP" altLang="en-US" sz="9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（注）分子</a:t>
            </a:r>
            <a:r>
              <a:rPr lang="ja-JP" altLang="en-US"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標的薬に</a:t>
            </a:r>
            <a:r>
              <a:rPr lang="ja-JP" altLang="en-US" sz="9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係る外来医療の際に処方される医薬品は、医療記録票の特記事項欄（</a:t>
            </a:r>
            <a:r>
              <a:rPr lang="ja-JP" altLang="en-US"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本事業の対象外と医師が判断する医薬品は</a:t>
            </a:r>
            <a:r>
              <a:rPr lang="ja-JP" altLang="en-US" sz="9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処方箋等に明記</a:t>
            </a:r>
            <a:r>
              <a:rPr lang="ja-JP" altLang="en-US"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されます。</a:t>
            </a:r>
            <a:r>
              <a:rPr lang="ja-JP" altLang="en-US" sz="9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）に○印がない</a:t>
            </a:r>
            <a:r>
              <a:rPr lang="ja-JP" altLang="en-US" sz="9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限り、本事業の対象となります。</a:t>
            </a:r>
          </a:p>
        </p:txBody>
      </p:sp>
    </p:spTree>
    <p:extLst>
      <p:ext uri="{BB962C8B-B14F-4D97-AF65-F5344CB8AC3E}">
        <p14:creationId xmlns:p14="http://schemas.microsoft.com/office/powerpoint/2010/main" val="2048958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医療記録票（様式例）</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7"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3" name="図 2"/>
          <p:cNvPicPr>
            <a:picLocks noChangeAspect="1"/>
          </p:cNvPicPr>
          <p:nvPr/>
        </p:nvPicPr>
        <p:blipFill>
          <a:blip r:embed="rId2"/>
          <a:stretch>
            <a:fillRect/>
          </a:stretch>
        </p:blipFill>
        <p:spPr>
          <a:xfrm>
            <a:off x="136345" y="434902"/>
            <a:ext cx="8871310" cy="6249161"/>
          </a:xfrm>
          <a:prstGeom prst="rect">
            <a:avLst/>
          </a:prstGeom>
        </p:spPr>
      </p:pic>
      <p:sp>
        <p:nvSpPr>
          <p:cNvPr id="6" name="正方形/長方形 5"/>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28373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264024"/>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医療記録票の記載例①（基礎情報の記載例）</a:t>
            </a: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2" y="1544547"/>
            <a:ext cx="3416320" cy="523220"/>
          </a:xfrm>
          <a:prstGeom prst="rect">
            <a:avLst/>
          </a:prstGeom>
        </p:spPr>
        <p:txBody>
          <a:bodyPr wrap="none">
            <a:spAutoFit/>
          </a:bodyPr>
          <a:lstStyle/>
          <a:p>
            <a:r>
              <a:rPr lang="ja-JP" altLang="en-US" sz="2800" b="1" dirty="0" smtClean="0"/>
              <a:t>○基礎情報の記載例</a:t>
            </a:r>
            <a:endParaRPr lang="ja-JP" altLang="en-US" sz="2800" b="1" dirty="0"/>
          </a:p>
        </p:txBody>
      </p:sp>
      <p:sp>
        <p:nvSpPr>
          <p:cNvPr id="7" name="正方形/長方形 6"/>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91512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6639364" y="375425"/>
            <a:ext cx="2468776" cy="338554"/>
          </a:xfrm>
          <a:prstGeom prst="rect">
            <a:avLst/>
          </a:prstGeom>
          <a:solidFill>
            <a:srgbClr val="92D050"/>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医療機関で記載</a:t>
            </a:r>
            <a:endParaRPr lang="ja-JP" altLang="en-US" sz="1600" dirty="0"/>
          </a:p>
        </p:txBody>
      </p:sp>
      <p:pic>
        <p:nvPicPr>
          <p:cNvPr id="2" name="図 1"/>
          <p:cNvPicPr>
            <a:picLocks noChangeAspect="1"/>
          </p:cNvPicPr>
          <p:nvPr/>
        </p:nvPicPr>
        <p:blipFill>
          <a:blip r:embed="rId2"/>
          <a:stretch>
            <a:fillRect/>
          </a:stretch>
        </p:blipFill>
        <p:spPr>
          <a:xfrm>
            <a:off x="109389" y="1368456"/>
            <a:ext cx="8925221" cy="1381253"/>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医療記録票の記載例①（基礎情報の記載例）</a:t>
            </a:r>
          </a:p>
        </p:txBody>
      </p:sp>
      <p:sp>
        <p:nvSpPr>
          <p:cNvPr id="7" name="角丸四角形吹き出し 6"/>
          <p:cNvSpPr/>
          <p:nvPr/>
        </p:nvSpPr>
        <p:spPr>
          <a:xfrm>
            <a:off x="4800295" y="813461"/>
            <a:ext cx="2156891" cy="409575"/>
          </a:xfrm>
          <a:prstGeom prst="wedgeRoundRectCallout">
            <a:avLst>
              <a:gd name="adj1" fmla="val -28946"/>
              <a:gd name="adj2" fmla="val 191814"/>
              <a:gd name="adj3" fmla="val 16667"/>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900" dirty="0" smtClean="0">
                <a:solidFill>
                  <a:schemeClr val="tx1"/>
                </a:solidFill>
              </a:rPr>
              <a:t>健康保険証等に記載されている患者の情報を記載。</a:t>
            </a:r>
            <a:endParaRPr kumimoji="1" lang="ja-JP" altLang="en-US" sz="900" dirty="0">
              <a:solidFill>
                <a:schemeClr val="tx1"/>
              </a:solidFill>
            </a:endParaRPr>
          </a:p>
        </p:txBody>
      </p:sp>
      <p:sp>
        <p:nvSpPr>
          <p:cNvPr id="10" name="角丸四角形吹き出し 9"/>
          <p:cNvSpPr/>
          <p:nvPr/>
        </p:nvSpPr>
        <p:spPr>
          <a:xfrm>
            <a:off x="1308211" y="3040379"/>
            <a:ext cx="5717429" cy="3345181"/>
          </a:xfrm>
          <a:prstGeom prst="wedgeRoundRectCallout">
            <a:avLst>
              <a:gd name="adj1" fmla="val -33584"/>
              <a:gd name="adj2" fmla="val -58498"/>
              <a:gd name="adj3" fmla="val 16667"/>
            </a:avLst>
          </a:prstGeom>
          <a:solidFill>
            <a:schemeClr val="bg1"/>
          </a:solidFill>
          <a:ln>
            <a:solidFill>
              <a:srgbClr val="0000FF"/>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900" dirty="0" smtClean="0">
                <a:solidFill>
                  <a:schemeClr val="tx1"/>
                </a:solidFill>
              </a:rPr>
              <a:t>患者の適用区分に応じた上限額（高額療養費算定基準額）を記載。</a:t>
            </a:r>
            <a:endParaRPr kumimoji="1" lang="ja-JP" altLang="en-US" sz="900" dirty="0">
              <a:solidFill>
                <a:schemeClr val="tx1"/>
              </a:solidFill>
            </a:endParaRPr>
          </a:p>
        </p:txBody>
      </p:sp>
      <p:sp>
        <p:nvSpPr>
          <p:cNvPr id="5" name="角丸四角形 4"/>
          <p:cNvSpPr/>
          <p:nvPr/>
        </p:nvSpPr>
        <p:spPr>
          <a:xfrm>
            <a:off x="45562" y="1816643"/>
            <a:ext cx="7908574" cy="690282"/>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2" name="角丸四角形 11"/>
          <p:cNvSpPr/>
          <p:nvPr/>
        </p:nvSpPr>
        <p:spPr>
          <a:xfrm>
            <a:off x="51912" y="2543370"/>
            <a:ext cx="4873274" cy="247902"/>
          </a:xfrm>
          <a:prstGeom prst="roundRect">
            <a:avLst/>
          </a:prstGeom>
          <a:noFill/>
          <a:ln w="28575">
            <a:solidFill>
              <a:srgbClr val="0000FF"/>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pic>
        <p:nvPicPr>
          <p:cNvPr id="11" name="図 10"/>
          <p:cNvPicPr>
            <a:picLocks noChangeAspect="1"/>
          </p:cNvPicPr>
          <p:nvPr/>
        </p:nvPicPr>
        <p:blipFill>
          <a:blip r:embed="rId3"/>
          <a:stretch>
            <a:fillRect/>
          </a:stretch>
        </p:blipFill>
        <p:spPr>
          <a:xfrm>
            <a:off x="1890606" y="3478436"/>
            <a:ext cx="4552638" cy="2839923"/>
          </a:xfrm>
          <a:prstGeom prst="rect">
            <a:avLst/>
          </a:prstGeom>
        </p:spPr>
      </p:pic>
      <p:sp>
        <p:nvSpPr>
          <p:cNvPr id="15" name="角丸四角形 14"/>
          <p:cNvSpPr/>
          <p:nvPr/>
        </p:nvSpPr>
        <p:spPr>
          <a:xfrm>
            <a:off x="4648200" y="3402235"/>
            <a:ext cx="1859280" cy="2916123"/>
          </a:xfrm>
          <a:prstGeom prst="roundRect">
            <a:avLst/>
          </a:prstGeom>
          <a:noFill/>
          <a:ln w="28575">
            <a:solidFill>
              <a:srgbClr val="0000FF"/>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3"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7899204" y="753200"/>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50227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264024"/>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記載例②（</a:t>
            </a:r>
            <a:r>
              <a:rPr kumimoji="1" lang="ja-JP" altLang="en-US" b="1" dirty="0">
                <a:solidFill>
                  <a:prstClr val="white"/>
                </a:solidFill>
                <a:latin typeface="メイリオ" panose="020B0604030504040204" pitchFamily="50" charset="-128"/>
                <a:ea typeface="メイリオ" panose="020B0604030504040204" pitchFamily="50" charset="-128"/>
              </a:rPr>
              <a:t>月数カウント欄の記載例）</a:t>
            </a: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2" y="1544547"/>
            <a:ext cx="4493538" cy="523220"/>
          </a:xfrm>
          <a:prstGeom prst="rect">
            <a:avLst/>
          </a:prstGeom>
        </p:spPr>
        <p:txBody>
          <a:bodyPr wrap="none">
            <a:spAutoFit/>
          </a:bodyPr>
          <a:lstStyle/>
          <a:p>
            <a:r>
              <a:rPr lang="ja-JP" altLang="en-US" sz="2800" b="1" dirty="0" smtClean="0"/>
              <a:t>○月数カウント欄の記載例</a:t>
            </a:r>
            <a:endParaRPr lang="ja-JP" altLang="en-US" sz="2800" b="1" dirty="0"/>
          </a:p>
        </p:txBody>
      </p:sp>
      <p:sp>
        <p:nvSpPr>
          <p:cNvPr id="8" name="正方形/長方形 7"/>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76566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32422" y="1965540"/>
            <a:ext cx="8871310" cy="1908385"/>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②（月数</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カウント欄</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Ｂ欄</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の</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記載例）</a:t>
            </a:r>
          </a:p>
        </p:txBody>
      </p:sp>
      <p:sp>
        <p:nvSpPr>
          <p:cNvPr id="7" name="角丸四角形吹き出し 6"/>
          <p:cNvSpPr/>
          <p:nvPr/>
        </p:nvSpPr>
        <p:spPr>
          <a:xfrm>
            <a:off x="9525" y="613932"/>
            <a:ext cx="9117105" cy="991464"/>
          </a:xfrm>
          <a:prstGeom prst="wedgeRoundRectCallout">
            <a:avLst>
              <a:gd name="adj1" fmla="val -24916"/>
              <a:gd name="adj2" fmla="val 14479"/>
              <a:gd name="adj3" fmla="val 16667"/>
            </a:avLst>
          </a:prstGeom>
          <a:solidFill>
            <a:schemeClr val="accent4">
              <a:lumMod val="20000"/>
              <a:lumOff val="80000"/>
            </a:schemeClr>
          </a:solidFill>
          <a:ln w="34925" cmpd="dbl">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○Ｂ欄</a:t>
            </a: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に診療月を含む過去１２か月以内に</a:t>
            </a:r>
            <a:r>
              <a:rPr kumimoji="1" lang="ja-JP" altLang="en-US" sz="1400" b="1"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〇</a:t>
            </a:r>
            <a:r>
              <a:rPr kumimoji="1"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、▲いずれ</a:t>
            </a:r>
            <a:r>
              <a:rPr kumimoji="1"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かの印のある月が計３回以上</a:t>
            </a: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ある場合、本事業の助成対象となります。</a:t>
            </a:r>
          </a:p>
          <a:p>
            <a:pPr marL="268288" marR="0" lvl="0" indent="-2682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・以下の例では、Ｒ４年４月に係る助成の可否を判断する場合、４月の△印と４月を含めて遡った１２か月以内にＲ３年１０月及び１２月の△印で３回に達するため助成対象となります。</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角丸四角形 16"/>
          <p:cNvSpPr/>
          <p:nvPr/>
        </p:nvSpPr>
        <p:spPr>
          <a:xfrm>
            <a:off x="3930649" y="1886792"/>
            <a:ext cx="1371601" cy="263902"/>
          </a:xfrm>
          <a:prstGeom prst="roundRect">
            <a:avLst/>
          </a:prstGeom>
          <a:noFill/>
          <a:ln w="28575">
            <a:solidFill>
              <a:srgbClr val="FFC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角丸四角形 17"/>
          <p:cNvSpPr/>
          <p:nvPr/>
        </p:nvSpPr>
        <p:spPr>
          <a:xfrm>
            <a:off x="5014458" y="3078343"/>
            <a:ext cx="914400" cy="794949"/>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9" name="テキスト ボックス 16"/>
          <p:cNvSpPr txBox="1"/>
          <p:nvPr/>
        </p:nvSpPr>
        <p:spPr>
          <a:xfrm>
            <a:off x="109389" y="3955779"/>
            <a:ext cx="8925221" cy="517473"/>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⑴入院単独で基準額を超えた場合の例（⑶の場合を除く）</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❸</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欄の１月間の累計額が</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Ａ欄</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基準</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額を超えた場合❹欄に○印を記載し</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、Ｂ欄に「△入」等</a:t>
            </a:r>
            <a:r>
              <a:rPr kumimoji="1" lang="en-US" altLang="ja-JP"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と記載</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してください</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角丸四角形 19"/>
          <p:cNvSpPr/>
          <p:nvPr/>
        </p:nvSpPr>
        <p:spPr>
          <a:xfrm>
            <a:off x="1312273" y="1886792"/>
            <a:ext cx="2538815"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角丸四角形 20"/>
          <p:cNvSpPr/>
          <p:nvPr/>
        </p:nvSpPr>
        <p:spPr>
          <a:xfrm>
            <a:off x="2024875" y="2342894"/>
            <a:ext cx="311525" cy="218250"/>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4" name="テキスト ボックス 23"/>
          <p:cNvSpPr txBox="1"/>
          <p:nvPr/>
        </p:nvSpPr>
        <p:spPr>
          <a:xfrm>
            <a:off x="109390" y="4589393"/>
            <a:ext cx="8925220" cy="520585"/>
          </a:xfrm>
          <a:prstGeom prst="rect">
            <a:avLst/>
          </a:prstGeom>
          <a:solidFill>
            <a:schemeClr val="bg1"/>
          </a:solidFill>
          <a:ln w="38100" cmpd="sng">
            <a:solidFill>
              <a:srgbClr val="FFC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⑵通院単独で基準額を超えた場合の</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例（⑶の場合を除く）</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❸</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欄の１月間の累計額がＡ欄の基準額を超えた場合❹欄に○印を記載し、Ｂ欄に</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「△外」等</a:t>
            </a:r>
            <a:r>
              <a:rPr kumimoji="1" lang="en-US" altLang="ja-JP"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記載してください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角丸四角形 24"/>
          <p:cNvSpPr/>
          <p:nvPr/>
        </p:nvSpPr>
        <p:spPr>
          <a:xfrm>
            <a:off x="6616700" y="2863574"/>
            <a:ext cx="1035871" cy="1035116"/>
          </a:xfrm>
          <a:prstGeom prst="roundRect">
            <a:avLst/>
          </a:prstGeom>
          <a:noFill/>
          <a:ln w="28575">
            <a:solidFill>
              <a:srgbClr val="FFC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16"/>
          <p:cNvSpPr txBox="1"/>
          <p:nvPr/>
        </p:nvSpPr>
        <p:spPr>
          <a:xfrm>
            <a:off x="109389" y="5219803"/>
            <a:ext cx="8925221" cy="811240"/>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⑶同じ</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月の分子標的薬に係る入院と通院の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合計</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が</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基準</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額を</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超える場合の例</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入院と通院それぞれの❸</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欄の１月間の累計</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額の合計額（❺欄）が</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Ａ欄の基準額を</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超える場合、</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Ｂ欄に</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「△入＋△外」等</a:t>
            </a:r>
            <a:r>
              <a:rPr kumimoji="1" lang="en-US" altLang="ja-JP"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記載してください</a:t>
            </a: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8" name="角丸四角形 27"/>
          <p:cNvSpPr/>
          <p:nvPr/>
        </p:nvSpPr>
        <p:spPr>
          <a:xfrm>
            <a:off x="6145601" y="2344315"/>
            <a:ext cx="366657" cy="218249"/>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角丸四角形 28"/>
          <p:cNvSpPr/>
          <p:nvPr/>
        </p:nvSpPr>
        <p:spPr>
          <a:xfrm>
            <a:off x="6867976" y="2298678"/>
            <a:ext cx="312420" cy="263902"/>
          </a:xfrm>
          <a:prstGeom prst="roundRect">
            <a:avLst/>
          </a:prstGeom>
          <a:noFill/>
          <a:ln w="28575">
            <a:solidFill>
              <a:srgbClr val="FFC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角丸四角形 29"/>
          <p:cNvSpPr/>
          <p:nvPr/>
        </p:nvSpPr>
        <p:spPr>
          <a:xfrm>
            <a:off x="4930151" y="2863591"/>
            <a:ext cx="622301" cy="1050944"/>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1" name="角丸四角形 30"/>
          <p:cNvSpPr/>
          <p:nvPr/>
        </p:nvSpPr>
        <p:spPr>
          <a:xfrm>
            <a:off x="6661150" y="2845472"/>
            <a:ext cx="692589" cy="1069063"/>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2" name="角丸四角形 31"/>
          <p:cNvSpPr/>
          <p:nvPr/>
        </p:nvSpPr>
        <p:spPr>
          <a:xfrm>
            <a:off x="1226023" y="1860670"/>
            <a:ext cx="2704625" cy="330809"/>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1930400" y="2293478"/>
            <a:ext cx="4836050" cy="287203"/>
          </a:xfrm>
          <a:prstGeom prst="roundRect">
            <a:avLst/>
          </a:prstGeom>
          <a:noFill/>
          <a:ln w="28575" cmpd="dbl">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3" name="角丸四角形 32"/>
          <p:cNvSpPr/>
          <p:nvPr/>
        </p:nvSpPr>
        <p:spPr>
          <a:xfrm>
            <a:off x="7686488" y="2959100"/>
            <a:ext cx="695512" cy="935130"/>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4" name="テキスト ボックス 16"/>
          <p:cNvSpPr txBox="1"/>
          <p:nvPr/>
        </p:nvSpPr>
        <p:spPr>
          <a:xfrm>
            <a:off x="109389" y="6140868"/>
            <a:ext cx="8925221" cy="528874"/>
          </a:xfrm>
          <a:prstGeom prst="rect">
            <a:avLst/>
          </a:prstGeom>
          <a:solidFill>
            <a:srgbClr val="CCECFF"/>
          </a:solidFill>
          <a:ln w="25400" cmpd="dbl">
            <a:no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現物給付に該当する場合や外来に係る高額療養費算定基準額を超えた場合など、状況により記載する印（○、△、▲）</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が</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異なりますので、次ページの</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医療記録票「Ｂ欄」への記載方法</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を御確認ください。</a:t>
            </a:r>
            <a:endPar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3"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 name="正方形/長方形 34"/>
          <p:cNvSpPr/>
          <p:nvPr/>
        </p:nvSpPr>
        <p:spPr>
          <a:xfrm>
            <a:off x="8113059" y="3966877"/>
            <a:ext cx="930634" cy="307777"/>
          </a:xfrm>
          <a:prstGeom prst="rect">
            <a:avLst/>
          </a:prstGeom>
        </p:spPr>
        <p:txBody>
          <a:bodyPr wrap="square">
            <a:spAutoFit/>
          </a:bodyPr>
          <a:lstStyle/>
          <a:p>
            <a:r>
              <a:rPr kumimoji="1" lang="ja-JP" altLang="en-US" sz="1400" b="1" dirty="0" smtClean="0">
                <a:solidFill>
                  <a:srgbClr val="FF0000"/>
                </a:solidFill>
                <a:latin typeface="HG丸ｺﾞｼｯｸM-PRO" panose="020F0600000000000000" pitchFamily="50" charset="-128"/>
                <a:ea typeface="HG丸ｺﾞｼｯｸM-PRO" panose="020F0600000000000000" pitchFamily="50" charset="-128"/>
              </a:rPr>
              <a:t>（参考</a:t>
            </a:r>
            <a:r>
              <a:rPr kumimoji="1" lang="ja-JP" altLang="en-US" sz="1400" b="1" dirty="0">
                <a:solidFill>
                  <a:srgbClr val="FF0000"/>
                </a:solidFill>
                <a:latin typeface="HG丸ｺﾞｼｯｸM-PRO" panose="020F0600000000000000" pitchFamily="50" charset="-128"/>
                <a:ea typeface="HG丸ｺﾞｼｯｸM-PRO" panose="020F0600000000000000" pitchFamily="50" charset="-128"/>
              </a:rPr>
              <a:t>）</a:t>
            </a:r>
            <a:endParaRPr lang="ja-JP" altLang="en-US" sz="1400" b="1" dirty="0">
              <a:solidFill>
                <a:srgbClr val="FF0000"/>
              </a:solidFill>
            </a:endParaRPr>
          </a:p>
        </p:txBody>
      </p:sp>
      <p:sp>
        <p:nvSpPr>
          <p:cNvPr id="36" name="正方形/長方形 35"/>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22789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96243" y="379918"/>
            <a:ext cx="8951513" cy="6397484"/>
          </a:xfrm>
          <a:prstGeom prst="rect">
            <a:avLst/>
          </a:prstGeom>
        </p:spPr>
      </p:pic>
      <p:sp>
        <p:nvSpPr>
          <p:cNvPr id="8" name="テキスト ボックス 7"/>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医療記録票「Ｂ欄」への記載</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方法</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7745506" y="28211"/>
            <a:ext cx="1362634" cy="307777"/>
          </a:xfrm>
          <a:prstGeom prst="rect">
            <a:avLst/>
          </a:prstGeom>
          <a:solidFill>
            <a:srgbClr val="33CCFF"/>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保険薬局向け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88365408"/>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3">
            <a:lumMod val="20000"/>
            <a:lumOff val="80000"/>
          </a:schemeClr>
        </a:solidFill>
        <a:ln>
          <a:solidFill>
            <a:srgbClr val="FF0000"/>
          </a:solidFill>
        </a:ln>
      </a:spPr>
      <a:bodyPr rtlCol="0" anchor="ctr">
        <a:noAutofit/>
      </a:bodyPr>
      <a:lstStyle>
        <a:defPPr algn="ctr">
          <a:defRPr kumimoji="1" sz="1200" dirty="0" smtClean="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6480</Words>
  <Application>Microsoft Office PowerPoint</Application>
  <PresentationFormat>画面に合わせる (4:3)</PresentationFormat>
  <Paragraphs>413</Paragraphs>
  <Slides>25</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25</vt:i4>
      </vt:variant>
    </vt:vector>
  </HeadingPairs>
  <TitlesOfParts>
    <vt:vector size="34" baseType="lpstr">
      <vt:lpstr>HG丸ｺﾞｼｯｸM-PRO</vt:lpstr>
      <vt:lpstr>メイリオ</vt:lpstr>
      <vt:lpstr>游ゴシック</vt:lpstr>
      <vt:lpstr>游ゴシック Light</vt:lpstr>
      <vt:lpstr>Arial</vt:lpstr>
      <vt:lpstr>Calibri</vt:lpstr>
      <vt:lpstr>Calibri Light</vt:lpstr>
      <vt:lpstr>Times New Roman</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2020-09-08T10:30:05Z</dcterms:created>
  <dcterms:modified xsi:type="dcterms:W3CDTF">2021-03-31T01:26:17Z</dcterms:modified>
</cp:coreProperties>
</file>