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bookmarkIdSeed="2">
  <p:sldMasterIdLst>
    <p:sldMasterId id="2147483661" r:id="rId1"/>
    <p:sldMasterId id="2147483674" r:id="rId2"/>
    <p:sldMasterId id="2147483686" r:id="rId3"/>
  </p:sldMasterIdLst>
  <p:notesMasterIdLst>
    <p:notesMasterId r:id="rId104"/>
  </p:notesMasterIdLst>
  <p:handoutMasterIdLst>
    <p:handoutMasterId r:id="rId105"/>
  </p:handoutMasterIdLst>
  <p:sldIdLst>
    <p:sldId id="258" r:id="rId4"/>
    <p:sldId id="1092" r:id="rId5"/>
    <p:sldId id="1014" r:id="rId6"/>
    <p:sldId id="1093" r:id="rId7"/>
    <p:sldId id="1016" r:id="rId8"/>
    <p:sldId id="1017" r:id="rId9"/>
    <p:sldId id="993" r:id="rId10"/>
    <p:sldId id="994" r:id="rId11"/>
    <p:sldId id="785" r:id="rId12"/>
    <p:sldId id="926" r:id="rId13"/>
    <p:sldId id="793" r:id="rId14"/>
    <p:sldId id="798" r:id="rId15"/>
    <p:sldId id="811" r:id="rId16"/>
    <p:sldId id="824" r:id="rId17"/>
    <p:sldId id="836" r:id="rId18"/>
    <p:sldId id="850" r:id="rId19"/>
    <p:sldId id="1037" r:id="rId20"/>
    <p:sldId id="878" r:id="rId21"/>
    <p:sldId id="1038" r:id="rId22"/>
    <p:sldId id="941" r:id="rId23"/>
    <p:sldId id="942" r:id="rId24"/>
    <p:sldId id="1040" r:id="rId25"/>
    <p:sldId id="1041" r:id="rId26"/>
    <p:sldId id="1042" r:id="rId27"/>
    <p:sldId id="1043" r:id="rId28"/>
    <p:sldId id="1044" r:id="rId29"/>
    <p:sldId id="1045" r:id="rId30"/>
    <p:sldId id="1046" r:id="rId31"/>
    <p:sldId id="1047" r:id="rId32"/>
    <p:sldId id="1048" r:id="rId33"/>
    <p:sldId id="1049" r:id="rId34"/>
    <p:sldId id="1050" r:id="rId35"/>
    <p:sldId id="1052" r:id="rId36"/>
    <p:sldId id="1053" r:id="rId37"/>
    <p:sldId id="1054" r:id="rId38"/>
    <p:sldId id="1055" r:id="rId39"/>
    <p:sldId id="1056" r:id="rId40"/>
    <p:sldId id="1057" r:id="rId41"/>
    <p:sldId id="1058" r:id="rId42"/>
    <p:sldId id="1059" r:id="rId43"/>
    <p:sldId id="1060" r:id="rId44"/>
    <p:sldId id="1061" r:id="rId45"/>
    <p:sldId id="1062" r:id="rId46"/>
    <p:sldId id="1063" r:id="rId47"/>
    <p:sldId id="1064" r:id="rId48"/>
    <p:sldId id="1066" r:id="rId49"/>
    <p:sldId id="1067" r:id="rId50"/>
    <p:sldId id="1068" r:id="rId51"/>
    <p:sldId id="1069" r:id="rId52"/>
    <p:sldId id="1070" r:id="rId53"/>
    <p:sldId id="1094" r:id="rId54"/>
    <p:sldId id="1071" r:id="rId55"/>
    <p:sldId id="1072" r:id="rId56"/>
    <p:sldId id="1073" r:id="rId57"/>
    <p:sldId id="1074" r:id="rId58"/>
    <p:sldId id="1075" r:id="rId59"/>
    <p:sldId id="1076" r:id="rId60"/>
    <p:sldId id="1077" r:id="rId61"/>
    <p:sldId id="1078" r:id="rId62"/>
    <p:sldId id="1079" r:id="rId63"/>
    <p:sldId id="1080" r:id="rId64"/>
    <p:sldId id="1081" r:id="rId65"/>
    <p:sldId id="921" r:id="rId66"/>
    <p:sldId id="943" r:id="rId67"/>
    <p:sldId id="995" r:id="rId68"/>
    <p:sldId id="1082" r:id="rId69"/>
    <p:sldId id="1083" r:id="rId70"/>
    <p:sldId id="1084" r:id="rId71"/>
    <p:sldId id="944" r:id="rId72"/>
    <p:sldId id="945" r:id="rId73"/>
    <p:sldId id="946" r:id="rId74"/>
    <p:sldId id="947" r:id="rId75"/>
    <p:sldId id="948" r:id="rId76"/>
    <p:sldId id="949" r:id="rId77"/>
    <p:sldId id="950" r:id="rId78"/>
    <p:sldId id="951" r:id="rId79"/>
    <p:sldId id="1085" r:id="rId80"/>
    <p:sldId id="1095" r:id="rId81"/>
    <p:sldId id="1086" r:id="rId82"/>
    <p:sldId id="1087" r:id="rId83"/>
    <p:sldId id="1089" r:id="rId84"/>
    <p:sldId id="1088" r:id="rId85"/>
    <p:sldId id="996" r:id="rId86"/>
    <p:sldId id="1090" r:id="rId87"/>
    <p:sldId id="1091" r:id="rId88"/>
    <p:sldId id="952" r:id="rId89"/>
    <p:sldId id="953" r:id="rId90"/>
    <p:sldId id="954" r:id="rId91"/>
    <p:sldId id="955" r:id="rId92"/>
    <p:sldId id="956" r:id="rId93"/>
    <p:sldId id="957" r:id="rId94"/>
    <p:sldId id="958" r:id="rId95"/>
    <p:sldId id="997" r:id="rId96"/>
    <p:sldId id="959" r:id="rId97"/>
    <p:sldId id="960" r:id="rId98"/>
    <p:sldId id="961" r:id="rId99"/>
    <p:sldId id="1009" r:id="rId100"/>
    <p:sldId id="1010" r:id="rId101"/>
    <p:sldId id="1011" r:id="rId102"/>
    <p:sldId id="1012" r:id="rId103"/>
  </p:sldIdLst>
  <p:sldSz cx="6858000" cy="9906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BA601330-BAB9-4EF3-AB7F-D0EC7300B8E6}">
          <p14:sldIdLst>
            <p14:sldId id="258"/>
            <p14:sldId id="1092"/>
            <p14:sldId id="1014"/>
            <p14:sldId id="1093"/>
            <p14:sldId id="1016"/>
            <p14:sldId id="1017"/>
            <p14:sldId id="993"/>
            <p14:sldId id="994"/>
            <p14:sldId id="785"/>
            <p14:sldId id="926"/>
            <p14:sldId id="793"/>
            <p14:sldId id="798"/>
            <p14:sldId id="811"/>
            <p14:sldId id="824"/>
            <p14:sldId id="836"/>
            <p14:sldId id="850"/>
            <p14:sldId id="1037"/>
            <p14:sldId id="878"/>
            <p14:sldId id="1038"/>
            <p14:sldId id="941"/>
            <p14:sldId id="942"/>
            <p14:sldId id="1040"/>
            <p14:sldId id="1041"/>
            <p14:sldId id="1042"/>
            <p14:sldId id="1043"/>
            <p14:sldId id="1044"/>
            <p14:sldId id="1045"/>
            <p14:sldId id="1046"/>
            <p14:sldId id="1047"/>
            <p14:sldId id="1048"/>
            <p14:sldId id="1049"/>
            <p14:sldId id="1050"/>
            <p14:sldId id="1052"/>
            <p14:sldId id="1053"/>
            <p14:sldId id="1054"/>
            <p14:sldId id="1055"/>
            <p14:sldId id="1056"/>
            <p14:sldId id="1057"/>
            <p14:sldId id="1058"/>
            <p14:sldId id="1059"/>
            <p14:sldId id="1060"/>
            <p14:sldId id="1061"/>
            <p14:sldId id="1062"/>
            <p14:sldId id="1063"/>
            <p14:sldId id="1064"/>
            <p14:sldId id="1066"/>
            <p14:sldId id="1067"/>
            <p14:sldId id="1068"/>
            <p14:sldId id="1069"/>
            <p14:sldId id="1070"/>
            <p14:sldId id="1094"/>
            <p14:sldId id="1071"/>
            <p14:sldId id="1072"/>
            <p14:sldId id="1073"/>
            <p14:sldId id="1074"/>
            <p14:sldId id="1075"/>
            <p14:sldId id="1076"/>
            <p14:sldId id="1077"/>
            <p14:sldId id="1078"/>
            <p14:sldId id="1079"/>
            <p14:sldId id="1080"/>
            <p14:sldId id="1081"/>
            <p14:sldId id="921"/>
            <p14:sldId id="943"/>
            <p14:sldId id="995"/>
            <p14:sldId id="1082"/>
            <p14:sldId id="1083"/>
            <p14:sldId id="1084"/>
            <p14:sldId id="944"/>
            <p14:sldId id="945"/>
            <p14:sldId id="946"/>
            <p14:sldId id="947"/>
            <p14:sldId id="948"/>
            <p14:sldId id="949"/>
            <p14:sldId id="950"/>
            <p14:sldId id="951"/>
            <p14:sldId id="1085"/>
            <p14:sldId id="1095"/>
            <p14:sldId id="1086"/>
            <p14:sldId id="1087"/>
            <p14:sldId id="1089"/>
            <p14:sldId id="1088"/>
            <p14:sldId id="996"/>
            <p14:sldId id="1090"/>
            <p14:sldId id="1091"/>
            <p14:sldId id="952"/>
            <p14:sldId id="953"/>
            <p14:sldId id="954"/>
            <p14:sldId id="955"/>
            <p14:sldId id="956"/>
            <p14:sldId id="957"/>
            <p14:sldId id="958"/>
            <p14:sldId id="997"/>
            <p14:sldId id="959"/>
            <p14:sldId id="960"/>
            <p14:sldId id="961"/>
            <p14:sldId id="1009"/>
            <p14:sldId id="1010"/>
            <p14:sldId id="1011"/>
            <p14:sldId id="10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4" autoAdjust="0"/>
    <p:restoredTop sz="96391" autoAdjust="0"/>
  </p:normalViewPr>
  <p:slideViewPr>
    <p:cSldViewPr snapToGrid="0">
      <p:cViewPr>
        <p:scale>
          <a:sx n="125" d="100"/>
          <a:sy n="125" d="100"/>
        </p:scale>
        <p:origin x="19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viewProps" Target="viewProps.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theme" Target="theme/theme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ableStyles" Target="tableStyle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143" cy="513284"/>
          </a:xfrm>
          <a:prstGeom prst="rect">
            <a:avLst/>
          </a:prstGeom>
        </p:spPr>
        <p:txBody>
          <a:bodyPr vert="horz" lIns="94632" tIns="47316" rIns="94632" bIns="473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504" y="0"/>
            <a:ext cx="3076143" cy="513284"/>
          </a:xfrm>
          <a:prstGeom prst="rect">
            <a:avLst/>
          </a:prstGeom>
        </p:spPr>
        <p:txBody>
          <a:bodyPr vert="horz" lIns="94632" tIns="47316" rIns="94632" bIns="47316" rtlCol="0"/>
          <a:lstStyle>
            <a:lvl1pPr algn="r">
              <a:defRPr sz="1200"/>
            </a:lvl1pPr>
          </a:lstStyle>
          <a:p>
            <a:fld id="{630198DF-EBFC-4BD5-8C72-5F47DA5E1B77}" type="datetimeFigureOut">
              <a:rPr kumimoji="1" lang="ja-JP" altLang="en-US" smtClean="0"/>
              <a:t>2021/3/30</a:t>
            </a:fld>
            <a:endParaRPr kumimoji="1" lang="ja-JP" altLang="en-US"/>
          </a:p>
        </p:txBody>
      </p:sp>
      <p:sp>
        <p:nvSpPr>
          <p:cNvPr id="4" name="フッター プレースホルダー 3"/>
          <p:cNvSpPr>
            <a:spLocks noGrp="1"/>
          </p:cNvSpPr>
          <p:nvPr>
            <p:ph type="ftr" sz="quarter" idx="2"/>
          </p:nvPr>
        </p:nvSpPr>
        <p:spPr>
          <a:xfrm>
            <a:off x="1" y="9721331"/>
            <a:ext cx="3076143" cy="513284"/>
          </a:xfrm>
          <a:prstGeom prst="rect">
            <a:avLst/>
          </a:prstGeom>
        </p:spPr>
        <p:txBody>
          <a:bodyPr vert="horz" lIns="94632" tIns="47316" rIns="94632" bIns="473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504" y="9721331"/>
            <a:ext cx="3076143" cy="513284"/>
          </a:xfrm>
          <a:prstGeom prst="rect">
            <a:avLst/>
          </a:prstGeom>
        </p:spPr>
        <p:txBody>
          <a:bodyPr vert="horz" lIns="94632" tIns="47316" rIns="94632" bIns="47316" rtlCol="0" anchor="b"/>
          <a:lstStyle>
            <a:lvl1pPr algn="r">
              <a:defRPr sz="1200"/>
            </a:lvl1pPr>
          </a:lstStyle>
          <a:p>
            <a:fld id="{A08562A2-3980-4B59-8A50-1F435E1C3FB4}" type="slidenum">
              <a:rPr kumimoji="1" lang="ja-JP" altLang="en-US" smtClean="0"/>
              <a:t>‹#›</a:t>
            </a:fld>
            <a:endParaRPr kumimoji="1" lang="ja-JP" altLang="en-US"/>
          </a:p>
        </p:txBody>
      </p:sp>
    </p:spTree>
    <p:extLst>
      <p:ext uri="{BB962C8B-B14F-4D97-AF65-F5344CB8AC3E}">
        <p14:creationId xmlns:p14="http://schemas.microsoft.com/office/powerpoint/2010/main" val="3102494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143" cy="513284"/>
          </a:xfrm>
          <a:prstGeom prst="rect">
            <a:avLst/>
          </a:prstGeom>
        </p:spPr>
        <p:txBody>
          <a:bodyPr vert="horz" lIns="94632" tIns="47316" rIns="94632" bIns="47316"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504" y="0"/>
            <a:ext cx="3076143" cy="513284"/>
          </a:xfrm>
          <a:prstGeom prst="rect">
            <a:avLst/>
          </a:prstGeom>
        </p:spPr>
        <p:txBody>
          <a:bodyPr vert="horz" lIns="94632" tIns="47316" rIns="94632" bIns="47316" rtlCol="0"/>
          <a:lstStyle>
            <a:lvl1pPr algn="r">
              <a:defRPr sz="1200"/>
            </a:lvl1pPr>
          </a:lstStyle>
          <a:p>
            <a:fld id="{145E4FAE-5AA9-4EAD-BC36-DBA0D45F8C2F}" type="datetimeFigureOut">
              <a:rPr kumimoji="1" lang="ja-JP" altLang="en-US" smtClean="0"/>
              <a:t>2021/3/30</a:t>
            </a:fld>
            <a:endParaRPr kumimoji="1" lang="ja-JP" altLang="en-US"/>
          </a:p>
        </p:txBody>
      </p:sp>
      <p:sp>
        <p:nvSpPr>
          <p:cNvPr id="4" name="スライド イメージ プレースホルダー 3"/>
          <p:cNvSpPr>
            <a:spLocks noGrp="1" noRot="1" noChangeAspect="1"/>
          </p:cNvSpPr>
          <p:nvPr>
            <p:ph type="sldImg" idx="2"/>
          </p:nvPr>
        </p:nvSpPr>
        <p:spPr>
          <a:xfrm>
            <a:off x="2354263" y="1279525"/>
            <a:ext cx="2390775" cy="3454400"/>
          </a:xfrm>
          <a:prstGeom prst="rect">
            <a:avLst/>
          </a:prstGeom>
          <a:noFill/>
          <a:ln w="12700">
            <a:solidFill>
              <a:prstClr val="black"/>
            </a:solidFill>
          </a:ln>
        </p:spPr>
        <p:txBody>
          <a:bodyPr vert="horz" lIns="94632" tIns="47316" rIns="94632" bIns="47316" rtlCol="0" anchor="ctr"/>
          <a:lstStyle/>
          <a:p>
            <a:endParaRPr lang="ja-JP" altLang="en-US"/>
          </a:p>
        </p:txBody>
      </p:sp>
      <p:sp>
        <p:nvSpPr>
          <p:cNvPr id="5" name="ノート プレースホルダー 4"/>
          <p:cNvSpPr>
            <a:spLocks noGrp="1"/>
          </p:cNvSpPr>
          <p:nvPr>
            <p:ph type="body" sz="quarter" idx="3"/>
          </p:nvPr>
        </p:nvSpPr>
        <p:spPr>
          <a:xfrm>
            <a:off x="710262" y="4925236"/>
            <a:ext cx="5678778" cy="4029439"/>
          </a:xfrm>
          <a:prstGeom prst="rect">
            <a:avLst/>
          </a:prstGeom>
        </p:spPr>
        <p:txBody>
          <a:bodyPr vert="horz" lIns="94632" tIns="47316" rIns="94632" bIns="473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331"/>
            <a:ext cx="3076143" cy="513284"/>
          </a:xfrm>
          <a:prstGeom prst="rect">
            <a:avLst/>
          </a:prstGeom>
        </p:spPr>
        <p:txBody>
          <a:bodyPr vert="horz" lIns="94632" tIns="47316" rIns="94632" bIns="473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504" y="9721331"/>
            <a:ext cx="3076143" cy="513284"/>
          </a:xfrm>
          <a:prstGeom prst="rect">
            <a:avLst/>
          </a:prstGeom>
        </p:spPr>
        <p:txBody>
          <a:bodyPr vert="horz" lIns="94632" tIns="47316" rIns="94632" bIns="47316" rtlCol="0" anchor="b"/>
          <a:lstStyle>
            <a:lvl1pPr algn="r">
              <a:defRPr sz="1200"/>
            </a:lvl1pPr>
          </a:lstStyle>
          <a:p>
            <a:fld id="{FFC10465-3F5F-4BD1-B84A-5FD71F46FDE0}" type="slidenum">
              <a:rPr kumimoji="1" lang="ja-JP" altLang="en-US" smtClean="0"/>
              <a:t>‹#›</a:t>
            </a:fld>
            <a:endParaRPr kumimoji="1" lang="ja-JP" altLang="en-US"/>
          </a:p>
        </p:txBody>
      </p:sp>
    </p:spTree>
    <p:extLst>
      <p:ext uri="{BB962C8B-B14F-4D97-AF65-F5344CB8AC3E}">
        <p14:creationId xmlns:p14="http://schemas.microsoft.com/office/powerpoint/2010/main" val="33859538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1E2DF698-3AE8-46FF-935F-0403DDDA1D2C}" type="datetime1">
              <a:rPr kumimoji="1" lang="ja-JP" altLang="en-US" smtClean="0"/>
              <a:t>2021/3/30</a:t>
            </a:fld>
            <a:endParaRPr kumimoji="1" lang="ja-JP" altLang="en-US"/>
          </a:p>
        </p:txBody>
      </p:sp>
      <p:sp>
        <p:nvSpPr>
          <p:cNvPr id="5" name="Footer Placeholder 4"/>
          <p:cNvSpPr>
            <a:spLocks noGrp="1"/>
          </p:cNvSpPr>
          <p:nvPr>
            <p:ph type="ftr" sz="quarter" idx="11"/>
          </p:nvPr>
        </p:nvSpPr>
        <p:spPr>
          <a:xfrm>
            <a:off x="4071938"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7FB7AD9B-6EE5-4113-9254-305380511510}" type="slidenum">
              <a:rPr kumimoji="1" lang="ja-JP" altLang="en-US" smtClean="0"/>
              <a:t>‹#›</a:t>
            </a:fld>
            <a:endParaRPr kumimoji="1" lang="ja-JP" altLang="en-US"/>
          </a:p>
        </p:txBody>
      </p:sp>
    </p:spTree>
    <p:extLst>
      <p:ext uri="{BB962C8B-B14F-4D97-AF65-F5344CB8AC3E}">
        <p14:creationId xmlns:p14="http://schemas.microsoft.com/office/powerpoint/2010/main" val="41751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38FEA72D-E8FB-45A2-9BA2-2793D3A37C0C}" type="datetime1">
              <a:rPr kumimoji="1" lang="ja-JP" altLang="en-US" smtClean="0"/>
              <a:t>2021/3/30</a:t>
            </a:fld>
            <a:endParaRPr kumimoji="1" lang="ja-JP" altLang="en-US"/>
          </a:p>
        </p:txBody>
      </p:sp>
      <p:sp>
        <p:nvSpPr>
          <p:cNvPr id="5" name="Footer Placeholder 4"/>
          <p:cNvSpPr>
            <a:spLocks noGrp="1"/>
          </p:cNvSpPr>
          <p:nvPr>
            <p:ph type="ftr" sz="quarter" idx="11"/>
          </p:nvPr>
        </p:nvSpPr>
        <p:spPr>
          <a:xfrm>
            <a:off x="4071938"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7FB7AD9B-6EE5-4113-9254-305380511510}" type="slidenum">
              <a:rPr kumimoji="1" lang="ja-JP" altLang="en-US" smtClean="0"/>
              <a:t>‹#›</a:t>
            </a:fld>
            <a:endParaRPr kumimoji="1" lang="ja-JP" altLang="en-US"/>
          </a:p>
        </p:txBody>
      </p:sp>
    </p:spTree>
    <p:extLst>
      <p:ext uri="{BB962C8B-B14F-4D97-AF65-F5344CB8AC3E}">
        <p14:creationId xmlns:p14="http://schemas.microsoft.com/office/powerpoint/2010/main" val="43177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BEA879E0-F775-44BC-AA75-C362DFDFBA2E}" type="datetime1">
              <a:rPr kumimoji="1" lang="ja-JP" altLang="en-US" smtClean="0"/>
              <a:t>2021/3/30</a:t>
            </a:fld>
            <a:endParaRPr kumimoji="1" lang="ja-JP" altLang="en-US"/>
          </a:p>
        </p:txBody>
      </p:sp>
      <p:sp>
        <p:nvSpPr>
          <p:cNvPr id="5" name="Footer Placeholder 4"/>
          <p:cNvSpPr>
            <a:spLocks noGrp="1"/>
          </p:cNvSpPr>
          <p:nvPr>
            <p:ph type="ftr" sz="quarter" idx="11"/>
          </p:nvPr>
        </p:nvSpPr>
        <p:spPr>
          <a:xfrm>
            <a:off x="4071938"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7FB7AD9B-6EE5-4113-9254-305380511510}" type="slidenum">
              <a:rPr kumimoji="1" lang="ja-JP" altLang="en-US" smtClean="0"/>
              <a:t>‹#›</a:t>
            </a:fld>
            <a:endParaRPr kumimoji="1" lang="ja-JP" altLang="en-US"/>
          </a:p>
        </p:txBody>
      </p:sp>
    </p:spTree>
    <p:extLst>
      <p:ext uri="{BB962C8B-B14F-4D97-AF65-F5344CB8AC3E}">
        <p14:creationId xmlns:p14="http://schemas.microsoft.com/office/powerpoint/2010/main" val="2275385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405"/>
            <a:ext cx="5915025" cy="1914702"/>
          </a:xfrm>
          <a:prstGeom prst="rect">
            <a:avLst/>
          </a:prstGeo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8" y="2637014"/>
            <a:ext cx="5915025" cy="6285266"/>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71488" y="9181397"/>
            <a:ext cx="1543050" cy="527403"/>
          </a:xfrm>
          <a:prstGeom prst="rect">
            <a:avLst/>
          </a:prstGeom>
        </p:spPr>
        <p:txBody>
          <a:bodyPr/>
          <a:lstStyle/>
          <a:p>
            <a:fld id="{275171F4-DA49-4C49-855C-AEC1E837C01E}" type="datetime1">
              <a:rPr kumimoji="1" lang="ja-JP" altLang="en-US" smtClean="0"/>
              <a:t>2021/3/30</a:t>
            </a:fld>
            <a:endParaRPr kumimoji="1" lang="ja-JP" altLang="en-US"/>
          </a:p>
        </p:txBody>
      </p:sp>
      <p:sp>
        <p:nvSpPr>
          <p:cNvPr id="5" name="フッター プレースホルダー 4"/>
          <p:cNvSpPr>
            <a:spLocks noGrp="1"/>
          </p:cNvSpPr>
          <p:nvPr>
            <p:ph type="ftr" sz="quarter" idx="11"/>
          </p:nvPr>
        </p:nvSpPr>
        <p:spPr>
          <a:xfrm>
            <a:off x="4071938" y="9181397"/>
            <a:ext cx="2314575" cy="527403"/>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B7AD9B-6EE5-4113-9254-305380511510}" type="slidenum">
              <a:rPr kumimoji="1" lang="ja-JP" altLang="en-US" smtClean="0"/>
              <a:t>‹#›</a:t>
            </a:fld>
            <a:endParaRPr kumimoji="1" lang="ja-JP" altLang="en-US"/>
          </a:p>
        </p:txBody>
      </p:sp>
    </p:spTree>
    <p:extLst>
      <p:ext uri="{BB962C8B-B14F-4D97-AF65-F5344CB8AC3E}">
        <p14:creationId xmlns:p14="http://schemas.microsoft.com/office/powerpoint/2010/main" val="24185550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39214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937290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3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55172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1"/>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1"/>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5241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463230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655256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17796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2FCFE03A-244F-43FF-9D61-2BC7C7CE7B77}" type="datetime1">
              <a:rPr kumimoji="1" lang="ja-JP" altLang="en-US" smtClean="0"/>
              <a:t>2021/3/30</a:t>
            </a:fld>
            <a:endParaRPr kumimoji="1" lang="ja-JP" altLang="en-US"/>
          </a:p>
        </p:txBody>
      </p:sp>
      <p:sp>
        <p:nvSpPr>
          <p:cNvPr id="5" name="Footer Placeholder 4"/>
          <p:cNvSpPr>
            <a:spLocks noGrp="1"/>
          </p:cNvSpPr>
          <p:nvPr>
            <p:ph type="ftr" sz="quarter" idx="11"/>
          </p:nvPr>
        </p:nvSpPr>
        <p:spPr>
          <a:xfrm>
            <a:off x="4071938"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7FB7AD9B-6EE5-4113-9254-305380511510}" type="slidenum">
              <a:rPr kumimoji="1" lang="ja-JP" altLang="en-US" smtClean="0"/>
              <a:t>‹#›</a:t>
            </a:fld>
            <a:endParaRPr kumimoji="1" lang="ja-JP" altLang="en-US"/>
          </a:p>
        </p:txBody>
      </p:sp>
    </p:spTree>
    <p:extLst>
      <p:ext uri="{BB962C8B-B14F-4D97-AF65-F5344CB8AC3E}">
        <p14:creationId xmlns:p14="http://schemas.microsoft.com/office/powerpoint/2010/main" val="3659917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15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3555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15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32862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5151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14995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660380" indent="0" algn="ctr">
              <a:buNone/>
              <a:defRPr>
                <a:solidFill>
                  <a:schemeClr val="tx1">
                    <a:tint val="75000"/>
                  </a:schemeClr>
                </a:solidFill>
              </a:defRPr>
            </a:lvl2pPr>
            <a:lvl3pPr marL="1320759" indent="0" algn="ctr">
              <a:buNone/>
              <a:defRPr>
                <a:solidFill>
                  <a:schemeClr val="tx1">
                    <a:tint val="75000"/>
                  </a:schemeClr>
                </a:solidFill>
              </a:defRPr>
            </a:lvl3pPr>
            <a:lvl4pPr marL="1981139" indent="0" algn="ctr">
              <a:buNone/>
              <a:defRPr>
                <a:solidFill>
                  <a:schemeClr val="tx1">
                    <a:tint val="75000"/>
                  </a:schemeClr>
                </a:solidFill>
              </a:defRPr>
            </a:lvl4pPr>
            <a:lvl5pPr marL="2641519" indent="0" algn="ctr">
              <a:buNone/>
              <a:defRPr>
                <a:solidFill>
                  <a:schemeClr val="tx1">
                    <a:tint val="75000"/>
                  </a:schemeClr>
                </a:solidFill>
              </a:defRPr>
            </a:lvl5pPr>
            <a:lvl6pPr marL="3301898" indent="0" algn="ctr">
              <a:buNone/>
              <a:defRPr>
                <a:solidFill>
                  <a:schemeClr val="tx1">
                    <a:tint val="75000"/>
                  </a:schemeClr>
                </a:solidFill>
              </a:defRPr>
            </a:lvl6pPr>
            <a:lvl7pPr marL="3962278" indent="0" algn="ctr">
              <a:buNone/>
              <a:defRPr>
                <a:solidFill>
                  <a:schemeClr val="tx1">
                    <a:tint val="75000"/>
                  </a:schemeClr>
                </a:solidFill>
              </a:defRPr>
            </a:lvl7pPr>
            <a:lvl8pPr marL="4622658" indent="0" algn="ctr">
              <a:buNone/>
              <a:defRPr>
                <a:solidFill>
                  <a:schemeClr val="tx1">
                    <a:tint val="75000"/>
                  </a:schemeClr>
                </a:solidFill>
              </a:defRPr>
            </a:lvl8pPr>
            <a:lvl9pPr marL="5283037"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564872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44040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5778"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889">
                <a:solidFill>
                  <a:schemeClr val="tx1">
                    <a:tint val="75000"/>
                  </a:schemeClr>
                </a:soli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985851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1"/>
            <a:ext cx="3028950" cy="6537502"/>
          </a:xfrm>
        </p:spPr>
        <p:txBody>
          <a:bodyPr/>
          <a:lstStyle>
            <a:lvl1pPr>
              <a:defRPr sz="4044"/>
            </a:lvl1pPr>
            <a:lvl2pPr>
              <a:defRPr sz="3467"/>
            </a:lvl2pPr>
            <a:lvl3pPr>
              <a:defRPr sz="2889"/>
            </a:lvl3pPr>
            <a:lvl4pPr>
              <a:defRPr sz="2600"/>
            </a:lvl4pPr>
            <a:lvl5pPr>
              <a:defRPr sz="2600"/>
            </a:lvl5pPr>
            <a:lvl6pPr>
              <a:defRPr sz="2600"/>
            </a:lvl6pPr>
            <a:lvl7pPr>
              <a:defRPr sz="2600"/>
            </a:lvl7pPr>
            <a:lvl8pPr>
              <a:defRPr sz="2600"/>
            </a:lvl8pPr>
            <a:lvl9pPr>
              <a:defRPr sz="2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1"/>
            <a:ext cx="3028950" cy="6537502"/>
          </a:xfrm>
        </p:spPr>
        <p:txBody>
          <a:bodyPr/>
          <a:lstStyle>
            <a:lvl1pPr>
              <a:defRPr sz="4044"/>
            </a:lvl1pPr>
            <a:lvl2pPr>
              <a:defRPr sz="3467"/>
            </a:lvl2pPr>
            <a:lvl3pPr>
              <a:defRPr sz="2889"/>
            </a:lvl3pPr>
            <a:lvl4pPr>
              <a:defRPr sz="2600"/>
            </a:lvl4pPr>
            <a:lvl5pPr>
              <a:defRPr sz="2600"/>
            </a:lvl5pPr>
            <a:lvl6pPr>
              <a:defRPr sz="2600"/>
            </a:lvl6pPr>
            <a:lvl7pPr>
              <a:defRPr sz="2600"/>
            </a:lvl7pPr>
            <a:lvl8pPr>
              <a:defRPr sz="2600"/>
            </a:lvl8pPr>
            <a:lvl9pPr>
              <a:defRPr sz="2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602008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3467"/>
            </a:lvl1pPr>
            <a:lvl2pPr>
              <a:defRPr sz="2889"/>
            </a:lvl2pPr>
            <a:lvl3pPr>
              <a:defRPr sz="2600"/>
            </a:lvl3pPr>
            <a:lvl4pPr>
              <a:defRPr sz="2311"/>
            </a:lvl4pPr>
            <a:lvl5pPr>
              <a:defRPr sz="2311"/>
            </a:lvl5pPr>
            <a:lvl6pPr>
              <a:defRPr sz="2311"/>
            </a:lvl6pPr>
            <a:lvl7pPr>
              <a:defRPr sz="2311"/>
            </a:lvl7pPr>
            <a:lvl8pPr>
              <a:defRPr sz="2311"/>
            </a:lvl8pPr>
            <a:lvl9pPr>
              <a:defRPr sz="231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3467"/>
            </a:lvl1pPr>
            <a:lvl2pPr>
              <a:defRPr sz="2889"/>
            </a:lvl2pPr>
            <a:lvl3pPr>
              <a:defRPr sz="2600"/>
            </a:lvl3pPr>
            <a:lvl4pPr>
              <a:defRPr sz="2311"/>
            </a:lvl4pPr>
            <a:lvl5pPr>
              <a:defRPr sz="2311"/>
            </a:lvl5pPr>
            <a:lvl6pPr>
              <a:defRPr sz="2311"/>
            </a:lvl6pPr>
            <a:lvl7pPr>
              <a:defRPr sz="2311"/>
            </a:lvl7pPr>
            <a:lvl8pPr>
              <a:defRPr sz="2311"/>
            </a:lvl8pPr>
            <a:lvl9pPr>
              <a:defRPr sz="231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787562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14790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1C2C67CB-CC00-4CCC-BD65-64279AAC292C}" type="datetime1">
              <a:rPr kumimoji="1" lang="ja-JP" altLang="en-US" smtClean="0"/>
              <a:t>2021/3/30</a:t>
            </a:fld>
            <a:endParaRPr kumimoji="1" lang="ja-JP" altLang="en-US"/>
          </a:p>
        </p:txBody>
      </p:sp>
      <p:sp>
        <p:nvSpPr>
          <p:cNvPr id="5" name="Footer Placeholder 4"/>
          <p:cNvSpPr>
            <a:spLocks noGrp="1"/>
          </p:cNvSpPr>
          <p:nvPr>
            <p:ph type="ftr" sz="quarter" idx="11"/>
          </p:nvPr>
        </p:nvSpPr>
        <p:spPr>
          <a:xfrm>
            <a:off x="4071938"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7FB7AD9B-6EE5-4113-9254-305380511510}" type="slidenum">
              <a:rPr kumimoji="1" lang="ja-JP" altLang="en-US" smtClean="0"/>
              <a:t>‹#›</a:t>
            </a:fld>
            <a:endParaRPr kumimoji="1" lang="ja-JP" altLang="en-US"/>
          </a:p>
        </p:txBody>
      </p:sp>
    </p:spTree>
    <p:extLst>
      <p:ext uri="{BB962C8B-B14F-4D97-AF65-F5344CB8AC3E}">
        <p14:creationId xmlns:p14="http://schemas.microsoft.com/office/powerpoint/2010/main" val="1833638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25910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889"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562097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889"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26177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762618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170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B096C2CE-A85F-403D-9C2E-38E659818AD9}" type="datetime1">
              <a:rPr kumimoji="1" lang="ja-JP" altLang="en-US" smtClean="0"/>
              <a:t>2021/3/30</a:t>
            </a:fld>
            <a:endParaRPr kumimoji="1" lang="ja-JP" altLang="en-US"/>
          </a:p>
        </p:txBody>
      </p:sp>
      <p:sp>
        <p:nvSpPr>
          <p:cNvPr id="6" name="Footer Placeholder 5"/>
          <p:cNvSpPr>
            <a:spLocks noGrp="1"/>
          </p:cNvSpPr>
          <p:nvPr>
            <p:ph type="ftr" sz="quarter" idx="11"/>
          </p:nvPr>
        </p:nvSpPr>
        <p:spPr>
          <a:xfrm>
            <a:off x="4071938"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7FB7AD9B-6EE5-4113-9254-305380511510}" type="slidenum">
              <a:rPr kumimoji="1" lang="ja-JP" altLang="en-US" smtClean="0"/>
              <a:t>‹#›</a:t>
            </a:fld>
            <a:endParaRPr kumimoji="1" lang="ja-JP" altLang="en-US"/>
          </a:p>
        </p:txBody>
      </p:sp>
    </p:spTree>
    <p:extLst>
      <p:ext uri="{BB962C8B-B14F-4D97-AF65-F5344CB8AC3E}">
        <p14:creationId xmlns:p14="http://schemas.microsoft.com/office/powerpoint/2010/main" val="21456305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9CE4971E-65C7-4B81-A1BA-01497F929E6C}" type="datetime1">
              <a:rPr kumimoji="1" lang="ja-JP" altLang="en-US" smtClean="0"/>
              <a:t>2021/3/30</a:t>
            </a:fld>
            <a:endParaRPr kumimoji="1" lang="ja-JP" altLang="en-US"/>
          </a:p>
        </p:txBody>
      </p:sp>
      <p:sp>
        <p:nvSpPr>
          <p:cNvPr id="8" name="Footer Placeholder 7"/>
          <p:cNvSpPr>
            <a:spLocks noGrp="1"/>
          </p:cNvSpPr>
          <p:nvPr>
            <p:ph type="ftr" sz="quarter" idx="11"/>
          </p:nvPr>
        </p:nvSpPr>
        <p:spPr>
          <a:xfrm>
            <a:off x="4071938"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7FB7AD9B-6EE5-4113-9254-305380511510}" type="slidenum">
              <a:rPr kumimoji="1" lang="ja-JP" altLang="en-US" smtClean="0"/>
              <a:t>‹#›</a:t>
            </a:fld>
            <a:endParaRPr kumimoji="1" lang="ja-JP" altLang="en-US"/>
          </a:p>
        </p:txBody>
      </p:sp>
    </p:spTree>
    <p:extLst>
      <p:ext uri="{BB962C8B-B14F-4D97-AF65-F5344CB8AC3E}">
        <p14:creationId xmlns:p14="http://schemas.microsoft.com/office/powerpoint/2010/main" val="143012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ACB37B23-070F-4C82-B5F3-3CB420784203}" type="datetime1">
              <a:rPr kumimoji="1" lang="ja-JP" altLang="en-US" smtClean="0"/>
              <a:t>2021/3/30</a:t>
            </a:fld>
            <a:endParaRPr kumimoji="1" lang="ja-JP" altLang="en-US"/>
          </a:p>
        </p:txBody>
      </p:sp>
      <p:sp>
        <p:nvSpPr>
          <p:cNvPr id="4" name="Footer Placeholder 3"/>
          <p:cNvSpPr>
            <a:spLocks noGrp="1"/>
          </p:cNvSpPr>
          <p:nvPr>
            <p:ph type="ftr" sz="quarter" idx="11"/>
          </p:nvPr>
        </p:nvSpPr>
        <p:spPr>
          <a:xfrm>
            <a:off x="4071938"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7FB7AD9B-6EE5-4113-9254-305380511510}" type="slidenum">
              <a:rPr kumimoji="1" lang="ja-JP" altLang="en-US" smtClean="0"/>
              <a:t>‹#›</a:t>
            </a:fld>
            <a:endParaRPr kumimoji="1" lang="ja-JP" altLang="en-US"/>
          </a:p>
        </p:txBody>
      </p:sp>
    </p:spTree>
    <p:extLst>
      <p:ext uri="{BB962C8B-B14F-4D97-AF65-F5344CB8AC3E}">
        <p14:creationId xmlns:p14="http://schemas.microsoft.com/office/powerpoint/2010/main" val="5726240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53494EE-5C97-481B-BDBD-CC35411CF5F0}" type="datetime1">
              <a:rPr kumimoji="1" lang="ja-JP" altLang="en-US" smtClean="0"/>
              <a:t>2021/3/30</a:t>
            </a:fld>
            <a:endParaRPr kumimoji="1" lang="ja-JP" altLang="en-US"/>
          </a:p>
        </p:txBody>
      </p:sp>
      <p:sp>
        <p:nvSpPr>
          <p:cNvPr id="3" name="Footer Placeholder 2"/>
          <p:cNvSpPr>
            <a:spLocks noGrp="1"/>
          </p:cNvSpPr>
          <p:nvPr>
            <p:ph type="ftr" sz="quarter" idx="11"/>
          </p:nvPr>
        </p:nvSpPr>
        <p:spPr>
          <a:xfrm>
            <a:off x="4071938" y="9181397"/>
            <a:ext cx="2314575" cy="527403"/>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7FB7AD9B-6EE5-4113-9254-305380511510}" type="slidenum">
              <a:rPr kumimoji="1" lang="ja-JP" altLang="en-US" smtClean="0"/>
              <a:t>‹#›</a:t>
            </a:fld>
            <a:endParaRPr kumimoji="1" lang="ja-JP" altLang="en-US"/>
          </a:p>
        </p:txBody>
      </p:sp>
    </p:spTree>
    <p:extLst>
      <p:ext uri="{BB962C8B-B14F-4D97-AF65-F5344CB8AC3E}">
        <p14:creationId xmlns:p14="http://schemas.microsoft.com/office/powerpoint/2010/main" val="35688649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57014376-6C5E-455D-BABA-10E204988643}" type="datetime1">
              <a:rPr kumimoji="1" lang="ja-JP" altLang="en-US" smtClean="0"/>
              <a:t>2021/3/30</a:t>
            </a:fld>
            <a:endParaRPr kumimoji="1" lang="ja-JP" altLang="en-US"/>
          </a:p>
        </p:txBody>
      </p:sp>
      <p:sp>
        <p:nvSpPr>
          <p:cNvPr id="6" name="Footer Placeholder 5"/>
          <p:cNvSpPr>
            <a:spLocks noGrp="1"/>
          </p:cNvSpPr>
          <p:nvPr>
            <p:ph type="ftr" sz="quarter" idx="11"/>
          </p:nvPr>
        </p:nvSpPr>
        <p:spPr>
          <a:xfrm>
            <a:off x="4071938"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7FB7AD9B-6EE5-4113-9254-305380511510}" type="slidenum">
              <a:rPr kumimoji="1" lang="ja-JP" altLang="en-US" smtClean="0"/>
              <a:t>‹#›</a:t>
            </a:fld>
            <a:endParaRPr kumimoji="1" lang="ja-JP" altLang="en-US"/>
          </a:p>
        </p:txBody>
      </p:sp>
    </p:spTree>
    <p:extLst>
      <p:ext uri="{BB962C8B-B14F-4D97-AF65-F5344CB8AC3E}">
        <p14:creationId xmlns:p14="http://schemas.microsoft.com/office/powerpoint/2010/main" val="222376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6D517A31-9704-4BCB-975F-82A62D934AA4}" type="datetime1">
              <a:rPr kumimoji="1" lang="ja-JP" altLang="en-US" smtClean="0"/>
              <a:t>2021/3/30</a:t>
            </a:fld>
            <a:endParaRPr kumimoji="1" lang="ja-JP" altLang="en-US"/>
          </a:p>
        </p:txBody>
      </p:sp>
      <p:sp>
        <p:nvSpPr>
          <p:cNvPr id="6" name="Footer Placeholder 5"/>
          <p:cNvSpPr>
            <a:spLocks noGrp="1"/>
          </p:cNvSpPr>
          <p:nvPr>
            <p:ph type="ftr" sz="quarter" idx="11"/>
          </p:nvPr>
        </p:nvSpPr>
        <p:spPr>
          <a:xfrm>
            <a:off x="4071938"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7FB7AD9B-6EE5-4113-9254-305380511510}" type="slidenum">
              <a:rPr kumimoji="1" lang="ja-JP" altLang="en-US" smtClean="0"/>
              <a:t>‹#›</a:t>
            </a:fld>
            <a:endParaRPr kumimoji="1" lang="ja-JP" altLang="en-US"/>
          </a:p>
        </p:txBody>
      </p:sp>
    </p:spTree>
    <p:extLst>
      <p:ext uri="{BB962C8B-B14F-4D97-AF65-F5344CB8AC3E}">
        <p14:creationId xmlns:p14="http://schemas.microsoft.com/office/powerpoint/2010/main" val="304801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774558" y="9378597"/>
            <a:ext cx="1308884" cy="527403"/>
          </a:xfrm>
          <a:prstGeom prst="rect">
            <a:avLst/>
          </a:prstGeom>
        </p:spPr>
        <p:txBody>
          <a:bodyPr vert="horz" lIns="91440" tIns="45720" rIns="91440" bIns="45720" rtlCol="0" anchor="ctr"/>
          <a:lstStyle>
            <a:lvl1pPr algn="ctr">
              <a:defRPr sz="2000">
                <a:solidFill>
                  <a:schemeClr val="tx1">
                    <a:tint val="75000"/>
                  </a:schemeClr>
                </a:solidFill>
                <a:latin typeface="ＭＳ ゴシック" panose="020B0609070205080204" pitchFamily="49" charset="-128"/>
                <a:ea typeface="ＭＳ ゴシック" panose="020B0609070205080204" pitchFamily="49" charset="-128"/>
              </a:defRPr>
            </a:lvl1pPr>
          </a:lstStyle>
          <a:p>
            <a:fld id="{7FB7AD9B-6EE5-4113-9254-305380511510}" type="slidenum">
              <a:rPr kumimoji="1" lang="ja-JP" altLang="en-US" smtClean="0"/>
              <a:pPr/>
              <a:t>‹#›</a:t>
            </a:fld>
            <a:endParaRPr kumimoji="1" lang="ja-JP" altLang="en-US"/>
          </a:p>
        </p:txBody>
      </p:sp>
    </p:spTree>
    <p:extLst>
      <p:ext uri="{BB962C8B-B14F-4D97-AF65-F5344CB8AC3E}">
        <p14:creationId xmlns:p14="http://schemas.microsoft.com/office/powerpoint/2010/main" val="23722268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372D545-8467-428C-B4B7-668AFE11EB3F}" type="datetimeFigureOut">
              <a:rPr kumimoji="1" lang="ja-JP" altLang="en-US" smtClean="0"/>
              <a:t>2021/3/30</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3566881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7372D545-8467-428C-B4B7-668AFE11EB3F}" type="datetimeFigureOut">
              <a:rPr kumimoji="1" lang="ja-JP" altLang="en-US" smtClean="0"/>
              <a:t>2021/3/30</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2526553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1320759" rtl="0" eaLnBrk="1" latinLnBrk="0" hangingPunct="1">
        <a:spcBef>
          <a:spcPct val="0"/>
        </a:spcBef>
        <a:buNone/>
        <a:defRPr kumimoji="1" sz="6355" kern="1200">
          <a:solidFill>
            <a:schemeClr val="tx1"/>
          </a:solidFill>
          <a:latin typeface="+mj-lt"/>
          <a:ea typeface="+mj-ea"/>
          <a:cs typeface="+mj-cs"/>
        </a:defRPr>
      </a:lvl1pPr>
    </p:titleStyle>
    <p:bodyStyle>
      <a:lvl1pPr marL="495285" indent="-495285" algn="l" defTabSz="1320759" rtl="0" eaLnBrk="1" latinLnBrk="0" hangingPunct="1">
        <a:spcBef>
          <a:spcPct val="20000"/>
        </a:spcBef>
        <a:buFont typeface="Arial" pitchFamily="34" charset="0"/>
        <a:buChar char="•"/>
        <a:defRPr kumimoji="1" sz="4622" kern="1200">
          <a:solidFill>
            <a:schemeClr val="tx1"/>
          </a:solidFill>
          <a:latin typeface="+mn-lt"/>
          <a:ea typeface="+mn-ea"/>
          <a:cs typeface="+mn-cs"/>
        </a:defRPr>
      </a:lvl1pPr>
      <a:lvl2pPr marL="1073117" indent="-412737" algn="l" defTabSz="1320759" rtl="0" eaLnBrk="1" latinLnBrk="0" hangingPunct="1">
        <a:spcBef>
          <a:spcPct val="20000"/>
        </a:spcBef>
        <a:buFont typeface="Arial" pitchFamily="34" charset="0"/>
        <a:buChar char="–"/>
        <a:defRPr kumimoji="1" sz="4044" kern="1200">
          <a:solidFill>
            <a:schemeClr val="tx1"/>
          </a:solidFill>
          <a:latin typeface="+mn-lt"/>
          <a:ea typeface="+mn-ea"/>
          <a:cs typeface="+mn-cs"/>
        </a:defRPr>
      </a:lvl2pPr>
      <a:lvl3pPr marL="1650949" indent="-330190" algn="l" defTabSz="1320759" rtl="0" eaLnBrk="1" latinLnBrk="0" hangingPunct="1">
        <a:spcBef>
          <a:spcPct val="20000"/>
        </a:spcBef>
        <a:buFont typeface="Arial" pitchFamily="34" charset="0"/>
        <a:buChar char="•"/>
        <a:defRPr kumimoji="1" sz="3467" kern="1200">
          <a:solidFill>
            <a:schemeClr val="tx1"/>
          </a:solidFill>
          <a:latin typeface="+mn-lt"/>
          <a:ea typeface="+mn-ea"/>
          <a:cs typeface="+mn-cs"/>
        </a:defRPr>
      </a:lvl3pPr>
      <a:lvl4pPr marL="231132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4pPr>
      <a:lvl5pPr marL="297170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5pPr>
      <a:lvl6pPr marL="363208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6pPr>
      <a:lvl7pPr marL="429246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7pPr>
      <a:lvl8pPr marL="495284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8pPr>
      <a:lvl9pPr marL="5613227"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9pPr>
    </p:bodyStyle>
    <p:otherStyle>
      <a:defPPr>
        <a:defRPr lang="ja-JP"/>
      </a:defPPr>
      <a:lvl1pPr marL="0" algn="l" defTabSz="1320759" rtl="0" eaLnBrk="1" latinLnBrk="0" hangingPunct="1">
        <a:defRPr kumimoji="1" sz="26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emf"/><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7" y="1670405"/>
            <a:ext cx="5915025" cy="1914702"/>
          </a:xfrm>
        </p:spPr>
        <p:txBody>
          <a:bodyPr>
            <a:normAutofit/>
          </a:bodyPr>
          <a:lstStyle/>
          <a:p>
            <a:pPr algn="ctr">
              <a:lnSpc>
                <a:spcPts val="3200"/>
              </a:lnSpc>
            </a:pPr>
            <a:r>
              <a:rPr lang="ja-JP" altLang="en-US" sz="2400" b="0" i="0" u="none" strike="noStrike" kern="100" baseline="0" dirty="0" smtClean="0">
                <a:latin typeface="游明朝" panose="02020400000000000000" pitchFamily="18" charset="-128"/>
                <a:ea typeface="ＭＳ ゴシック" panose="020B0609070205080204" pitchFamily="49" charset="-128"/>
              </a:rPr>
              <a:t>肝がん・重度肝硬変治療研究促進事業</a:t>
            </a:r>
            <a:r>
              <a:rPr lang="en-US" altLang="ja-JP" sz="2400" b="0" i="0" u="none" strike="noStrike" kern="100" baseline="0" dirty="0" smtClean="0">
                <a:latin typeface="游明朝" panose="02020400000000000000" pitchFamily="18" charset="-128"/>
                <a:ea typeface="ＭＳ ゴシック" panose="020B0609070205080204" pitchFamily="49" charset="-128"/>
              </a:rPr>
              <a:t/>
            </a:r>
            <a:br>
              <a:rPr lang="en-US" altLang="ja-JP" sz="2400" b="0" i="0" u="none" strike="noStrike" kern="100" baseline="0" dirty="0" smtClean="0">
                <a:latin typeface="游明朝" panose="02020400000000000000" pitchFamily="18" charset="-128"/>
                <a:ea typeface="ＭＳ ゴシック" panose="020B0609070205080204" pitchFamily="49" charset="-128"/>
              </a:rPr>
            </a:br>
            <a:r>
              <a:rPr lang="ja-JP" altLang="en-US" sz="2400" kern="100" dirty="0" smtClean="0">
                <a:latin typeface="游明朝" panose="02020400000000000000" pitchFamily="18" charset="-128"/>
                <a:ea typeface="ＭＳ ゴシック" panose="020B0609070205080204" pitchFamily="49" charset="-128"/>
              </a:rPr>
              <a:t>取扱い</a:t>
            </a:r>
            <a:r>
              <a:rPr lang="ja-JP" altLang="en-US" sz="2400" kern="100" dirty="0">
                <a:latin typeface="游明朝" panose="02020400000000000000" pitchFamily="18" charset="-128"/>
                <a:ea typeface="ＭＳ ゴシック" panose="020B0609070205080204" pitchFamily="49" charset="-128"/>
              </a:rPr>
              <a:t>マニュアル（医療機関向け</a:t>
            </a:r>
            <a:r>
              <a:rPr lang="ja-JP" altLang="en-US" sz="2400" kern="100" dirty="0" smtClean="0">
                <a:latin typeface="游明朝" panose="02020400000000000000" pitchFamily="18" charset="-128"/>
                <a:ea typeface="ＭＳ ゴシック" panose="020B0609070205080204" pitchFamily="49" charset="-128"/>
              </a:rPr>
              <a:t>）</a:t>
            </a:r>
            <a:r>
              <a:rPr lang="en-US" altLang="ja-JP" sz="2400" kern="100" dirty="0" smtClean="0">
                <a:latin typeface="游明朝" panose="02020400000000000000" pitchFamily="18" charset="-128"/>
                <a:ea typeface="ＭＳ ゴシック" panose="020B0609070205080204" pitchFamily="49" charset="-128"/>
              </a:rPr>
              <a:t/>
            </a:r>
            <a:br>
              <a:rPr lang="en-US" altLang="ja-JP" sz="2400" kern="100" dirty="0" smtClean="0">
                <a:latin typeface="游明朝" panose="02020400000000000000" pitchFamily="18" charset="-128"/>
                <a:ea typeface="ＭＳ ゴシック" panose="020B0609070205080204" pitchFamily="49" charset="-128"/>
              </a:rPr>
            </a:br>
            <a:r>
              <a:rPr lang="en-US" altLang="ja-JP" sz="2400" kern="100" dirty="0" smtClean="0">
                <a:latin typeface="游明朝" panose="02020400000000000000" pitchFamily="18" charset="-128"/>
                <a:ea typeface="ＭＳ ゴシック" panose="020B0609070205080204" pitchFamily="49" charset="-128"/>
              </a:rPr>
              <a:t>【</a:t>
            </a:r>
            <a:r>
              <a:rPr lang="ja-JP" altLang="en-US" sz="2400" kern="100" dirty="0">
                <a:latin typeface="游明朝" panose="02020400000000000000" pitchFamily="18" charset="-128"/>
                <a:ea typeface="ＭＳ ゴシック" panose="020B0609070205080204" pitchFamily="49" charset="-128"/>
              </a:rPr>
              <a:t>資料集</a:t>
            </a:r>
            <a:r>
              <a:rPr lang="en-US" altLang="ja-JP" sz="2400" kern="100" dirty="0" smtClean="0">
                <a:latin typeface="游明朝" panose="02020400000000000000" pitchFamily="18" charset="-128"/>
                <a:ea typeface="ＭＳ ゴシック" panose="020B0609070205080204" pitchFamily="49" charset="-128"/>
              </a:rPr>
              <a:t>】</a:t>
            </a:r>
            <a:endParaRPr lang="ja-JP" altLang="en-US" sz="2400" b="0" i="0" u="none" strike="noStrike" kern="100" baseline="0" dirty="0" smtClean="0">
              <a:latin typeface="Times New Roman" panose="02020603050405020304" pitchFamily="18" charset="0"/>
              <a:ea typeface="ＭＳ ゴシック" panose="020B0609070205080204" pitchFamily="49" charset="-128"/>
            </a:endParaRPr>
          </a:p>
        </p:txBody>
      </p:sp>
      <p:sp>
        <p:nvSpPr>
          <p:cNvPr id="4" name="タイトル 1"/>
          <p:cNvSpPr txBox="1">
            <a:spLocks/>
          </p:cNvSpPr>
          <p:nvPr/>
        </p:nvSpPr>
        <p:spPr>
          <a:xfrm>
            <a:off x="1155032" y="4432686"/>
            <a:ext cx="4594700" cy="49299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800" kern="100" dirty="0" smtClean="0">
                <a:latin typeface="游明朝" panose="02020400000000000000" pitchFamily="18" charset="-128"/>
                <a:ea typeface="ＭＳ ゴシック" panose="020B0609070205080204" pitchFamily="49" charset="-128"/>
              </a:rPr>
              <a:t>令和３年４月１日</a:t>
            </a:r>
            <a:endParaRPr lang="ja-JP" altLang="en-US" sz="1800" kern="100" dirty="0" smtClean="0">
              <a:latin typeface="Times New Roman" panose="02020603050405020304" pitchFamily="18" charset="0"/>
              <a:ea typeface="ＭＳ ゴシック" panose="020B0609070205080204" pitchFamily="49"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134369486"/>
              </p:ext>
            </p:extLst>
          </p:nvPr>
        </p:nvGraphicFramePr>
        <p:xfrm>
          <a:off x="471487" y="7517152"/>
          <a:ext cx="5915025" cy="2134619"/>
        </p:xfrm>
        <a:graphic>
          <a:graphicData uri="http://schemas.openxmlformats.org/drawingml/2006/table">
            <a:tbl>
              <a:tblPr firstRow="1" firstCol="1" bandRow="1">
                <a:tableStyleId>{5C22544A-7EE6-4342-B048-85BDC9FD1C3A}</a:tableStyleId>
              </a:tblPr>
              <a:tblGrid>
                <a:gridCol w="4702093">
                  <a:extLst>
                    <a:ext uri="{9D8B030D-6E8A-4147-A177-3AD203B41FA5}">
                      <a16:colId xmlns:a16="http://schemas.microsoft.com/office/drawing/2014/main" val="2996262706"/>
                    </a:ext>
                  </a:extLst>
                </a:gridCol>
                <a:gridCol w="1212932">
                  <a:extLst>
                    <a:ext uri="{9D8B030D-6E8A-4147-A177-3AD203B41FA5}">
                      <a16:colId xmlns:a16="http://schemas.microsoft.com/office/drawing/2014/main" val="2146897214"/>
                    </a:ext>
                  </a:extLst>
                </a:gridCol>
              </a:tblGrid>
              <a:tr h="2134619">
                <a:tc>
                  <a:txBody>
                    <a:bodyPr/>
                    <a:lstStyle/>
                    <a:p>
                      <a:pPr algn="l">
                        <a:lnSpc>
                          <a:spcPts val="1600"/>
                        </a:lnSpc>
                        <a:spcAft>
                          <a:spcPts val="0"/>
                        </a:spcAft>
                      </a:pP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資料集</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１</a:t>
                      </a:r>
                      <a:r>
                        <a:rPr lang="ja-JP" sz="1200" b="0" u="none" kern="100" dirty="0">
                          <a:solidFill>
                            <a:schemeClr val="tx1"/>
                          </a:solidFill>
                          <a:effectLst/>
                          <a:latin typeface="ＭＳ ゴシック" panose="020B0609070205080204" pitchFamily="49" charset="-128"/>
                          <a:ea typeface="ＭＳ ゴシック" panose="020B0609070205080204" pitchFamily="49" charset="-128"/>
                        </a:rPr>
                        <a:t>．肝がんや重度肝硬変患者への制度の説明フロー</a:t>
                      </a:r>
                    </a:p>
                    <a:p>
                      <a:pPr algn="l">
                        <a:lnSpc>
                          <a:spcPts val="1600"/>
                        </a:lnSpc>
                        <a:spcAft>
                          <a:spcPts val="0"/>
                        </a:spcAft>
                      </a:pP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資料集</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２</a:t>
                      </a:r>
                      <a:r>
                        <a:rPr lang="ja-JP" sz="1200" b="0" u="none" kern="100" dirty="0">
                          <a:solidFill>
                            <a:schemeClr val="tx1"/>
                          </a:solidFill>
                          <a:effectLst/>
                          <a:latin typeface="ＭＳ ゴシック" panose="020B0609070205080204" pitchFamily="49" charset="-128"/>
                          <a:ea typeface="ＭＳ ゴシック" panose="020B0609070205080204" pitchFamily="49" charset="-128"/>
                        </a:rPr>
                        <a:t>．所得区分に応じた提出書類</a:t>
                      </a:r>
                    </a:p>
                    <a:p>
                      <a:pPr algn="l">
                        <a:lnSpc>
                          <a:spcPts val="1600"/>
                        </a:lnSpc>
                        <a:spcAft>
                          <a:spcPts val="0"/>
                        </a:spcAft>
                      </a:pP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資料集３</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a:solidFill>
                            <a:schemeClr val="tx1"/>
                          </a:solidFill>
                          <a:effectLst/>
                          <a:latin typeface="ＭＳ ゴシック" panose="020B0609070205080204" pitchFamily="49" charset="-128"/>
                          <a:ea typeface="ＭＳ ゴシック" panose="020B0609070205080204" pitchFamily="49" charset="-128"/>
                        </a:rPr>
                        <a:t>データ提供への同意に関する説明文書</a:t>
                      </a:r>
                    </a:p>
                    <a:p>
                      <a:pPr algn="l">
                        <a:lnSpc>
                          <a:spcPts val="1600"/>
                        </a:lnSpc>
                        <a:spcAft>
                          <a:spcPts val="0"/>
                        </a:spcAft>
                      </a:pP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資料集４</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a:solidFill>
                            <a:schemeClr val="tx1"/>
                          </a:solidFill>
                          <a:effectLst/>
                          <a:latin typeface="ＭＳ ゴシック" panose="020B0609070205080204" pitchFamily="49" charset="-128"/>
                          <a:ea typeface="ＭＳ ゴシック" panose="020B0609070205080204" pitchFamily="49" charset="-128"/>
                        </a:rPr>
                        <a:t>個人票等の記載例</a:t>
                      </a:r>
                    </a:p>
                    <a:p>
                      <a:pPr algn="l">
                        <a:lnSpc>
                          <a:spcPts val="1600"/>
                        </a:lnSpc>
                        <a:spcAft>
                          <a:spcPts val="0"/>
                        </a:spcAft>
                      </a:pP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資料集５</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a:solidFill>
                            <a:schemeClr val="tx1"/>
                          </a:solidFill>
                          <a:effectLst/>
                          <a:latin typeface="ＭＳ ゴシック" panose="020B0609070205080204" pitchFamily="49" charset="-128"/>
                          <a:ea typeface="ＭＳ ゴシック" panose="020B0609070205080204" pitchFamily="49" charset="-128"/>
                        </a:rPr>
                        <a:t>複数回入院等の場合の事例</a:t>
                      </a:r>
                    </a:p>
                    <a:p>
                      <a:pPr algn="l">
                        <a:lnSpc>
                          <a:spcPts val="1600"/>
                        </a:lnSpc>
                        <a:spcAft>
                          <a:spcPts val="0"/>
                        </a:spcAft>
                        <a:tabLst>
                          <a:tab pos="2318385" algn="ctr"/>
                        </a:tabLst>
                      </a:pP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資料集６</a:t>
                      </a:r>
                      <a:r>
                        <a:rPr lang="ja-JP" altLang="ja-JP"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レセプトと医療</a:t>
                      </a:r>
                      <a:r>
                        <a:rPr lang="ja-JP" altLang="ja-JP" sz="1200" b="0" u="none" kern="100" dirty="0" smtClean="0">
                          <a:solidFill>
                            <a:schemeClr val="tx1"/>
                          </a:solidFill>
                          <a:effectLst/>
                          <a:latin typeface="ＭＳ ゴシック" panose="020B0609070205080204" pitchFamily="49" charset="-128"/>
                          <a:ea typeface="ＭＳ ゴシック" panose="020B0609070205080204" pitchFamily="49" charset="-128"/>
                        </a:rPr>
                        <a:t>記録票の記載例</a:t>
                      </a:r>
                      <a:endParaRPr lang="en-US" altLang="ja-JP" sz="1200" b="0" u="none" kern="100" dirty="0" smtClean="0">
                        <a:solidFill>
                          <a:schemeClr val="tx1"/>
                        </a:solidFill>
                        <a:effectLst/>
                        <a:latin typeface="ＭＳ ゴシック" panose="020B0609070205080204" pitchFamily="49" charset="-128"/>
                        <a:ea typeface="ＭＳ ゴシック" panose="020B0609070205080204" pitchFamily="49" charset="-128"/>
                      </a:endParaRPr>
                    </a:p>
                    <a:p>
                      <a:pPr algn="l">
                        <a:lnSpc>
                          <a:spcPts val="1600"/>
                        </a:lnSpc>
                        <a:spcAft>
                          <a:spcPts val="0"/>
                        </a:spcAft>
                        <a:tabLst>
                          <a:tab pos="2318385" algn="ctr"/>
                        </a:tabLst>
                      </a:pP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資料集７</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a:solidFill>
                            <a:schemeClr val="tx1"/>
                          </a:solidFill>
                          <a:effectLst/>
                          <a:latin typeface="ＭＳ ゴシック" panose="020B0609070205080204" pitchFamily="49" charset="-128"/>
                          <a:ea typeface="ＭＳ ゴシック" panose="020B0609070205080204" pitchFamily="49" charset="-128"/>
                        </a:rPr>
                        <a:t>実施要綱と実務上の</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取扱い</a:t>
                      </a:r>
                      <a:endParaRPr lang="en-US" altLang="ja-JP" sz="1200" b="0" u="none" kern="100" dirty="0" smtClean="0">
                        <a:solidFill>
                          <a:schemeClr val="tx1"/>
                        </a:solidFill>
                        <a:effectLst/>
                        <a:latin typeface="ＭＳ ゴシック" panose="020B0609070205080204" pitchFamily="49" charset="-128"/>
                        <a:ea typeface="ＭＳ ゴシック" panose="020B0609070205080204" pitchFamily="49" charset="-128"/>
                      </a:endParaRPr>
                    </a:p>
                    <a:p>
                      <a:pPr algn="l">
                        <a:lnSpc>
                          <a:spcPts val="1600"/>
                        </a:lnSpc>
                        <a:spcAft>
                          <a:spcPts val="0"/>
                        </a:spcAft>
                        <a:tabLst>
                          <a:tab pos="2318385" algn="ctr"/>
                        </a:tabLst>
                      </a:pP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資料集</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８．</a:t>
                      </a:r>
                      <a:r>
                        <a:rPr lang="ja-JP" altLang="en-US" sz="1200" b="0" u="none" strike="noStrike"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ポスター・</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リーフレット</a:t>
                      </a:r>
                      <a:endParaRPr lang="ja-JP" sz="1200" b="0" u="none"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250" marR="68250" marT="0" marB="0">
                    <a:noFill/>
                  </a:tcPr>
                </a:tc>
                <a:tc>
                  <a:txBody>
                    <a:bodyPr/>
                    <a:lstStyle/>
                    <a:p>
                      <a:pPr algn="l">
                        <a:lnSpc>
                          <a:spcPts val="1600"/>
                        </a:lnSpc>
                        <a:spcAft>
                          <a:spcPts val="0"/>
                        </a:spcAft>
                      </a:pP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Ｐ</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　１</a:t>
                      </a:r>
                      <a:endParaRPr lang="ja-JP" sz="1200" b="0" u="none"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600"/>
                        </a:lnSpc>
                        <a:spcAft>
                          <a:spcPts val="0"/>
                        </a:spcAft>
                      </a:pPr>
                      <a:r>
                        <a:rPr lang="ja-JP" sz="1200" b="0" u="none" kern="100" dirty="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Ｐ</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　４</a:t>
                      </a:r>
                      <a:endParaRPr lang="ja-JP" sz="1200" b="0" u="none" kern="100" dirty="0" smtClean="0">
                        <a:solidFill>
                          <a:schemeClr val="tx1"/>
                        </a:solidFill>
                        <a:effectLst/>
                        <a:latin typeface="ＭＳ ゴシック" panose="020B0609070205080204" pitchFamily="49" charset="-128"/>
                        <a:ea typeface="ＭＳ ゴシック" panose="020B0609070205080204" pitchFamily="49" charset="-128"/>
                      </a:endParaRPr>
                    </a:p>
                    <a:p>
                      <a:pPr algn="l">
                        <a:lnSpc>
                          <a:spcPts val="1600"/>
                        </a:lnSpc>
                        <a:spcAft>
                          <a:spcPts val="0"/>
                        </a:spcAft>
                      </a:pP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・・Ｐ</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　８</a:t>
                      </a:r>
                      <a:endParaRPr lang="ja-JP" sz="1200" b="0" u="none" kern="100" dirty="0" smtClean="0">
                        <a:solidFill>
                          <a:schemeClr val="tx1"/>
                        </a:solidFill>
                        <a:effectLst/>
                        <a:latin typeface="ＭＳ ゴシック" panose="020B0609070205080204" pitchFamily="49" charset="-128"/>
                        <a:ea typeface="ＭＳ ゴシック" panose="020B0609070205080204" pitchFamily="49" charset="-128"/>
                      </a:endParaRPr>
                    </a:p>
                    <a:p>
                      <a:pPr algn="l">
                        <a:lnSpc>
                          <a:spcPts val="1600"/>
                        </a:lnSpc>
                        <a:spcAft>
                          <a:spcPts val="0"/>
                        </a:spcAft>
                      </a:pP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Ｐ</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１０</a:t>
                      </a:r>
                      <a:endParaRPr lang="ja-JP" sz="1200" b="0" u="none"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600"/>
                        </a:lnSpc>
                        <a:spcAft>
                          <a:spcPts val="0"/>
                        </a:spcAft>
                      </a:pPr>
                      <a:r>
                        <a:rPr lang="ja-JP" sz="1200" b="0" u="none" kern="100" dirty="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Ｐ</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１１</a:t>
                      </a:r>
                      <a:endParaRPr lang="ja-JP" sz="1200" b="0" u="none"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600"/>
                        </a:lnSpc>
                        <a:spcAft>
                          <a:spcPts val="0"/>
                        </a:spcAft>
                      </a:pP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Ｐ</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２１</a:t>
                      </a:r>
                      <a:endParaRPr lang="ja-JP" sz="1200" b="0" u="none"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600"/>
                        </a:lnSpc>
                        <a:spcAft>
                          <a:spcPts val="0"/>
                        </a:spcAft>
                      </a:pPr>
                      <a:r>
                        <a:rPr lang="ja-JP" sz="1200" b="0" u="none" kern="100" dirty="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Ｐ</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６２</a:t>
                      </a:r>
                      <a:endParaRPr lang="ja-JP" sz="1200" b="0" u="none"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600"/>
                        </a:lnSpc>
                        <a:spcAft>
                          <a:spcPts val="0"/>
                        </a:spcAft>
                      </a:pPr>
                      <a:r>
                        <a:rPr lang="ja-JP" sz="1200" b="0" u="none" kern="100" dirty="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200" b="0" u="none" kern="100" dirty="0" smtClean="0">
                          <a:solidFill>
                            <a:schemeClr val="tx1"/>
                          </a:solidFill>
                          <a:effectLst/>
                          <a:latin typeface="ＭＳ ゴシック" panose="020B0609070205080204" pitchFamily="49" charset="-128"/>
                          <a:ea typeface="ＭＳ ゴシック" panose="020B0609070205080204" pitchFamily="49" charset="-128"/>
                        </a:rPr>
                        <a:t>Ｐ</a:t>
                      </a:r>
                      <a:r>
                        <a:rPr lang="ja-JP" altLang="en-US" sz="1200" b="0" u="none" kern="100" dirty="0" smtClean="0">
                          <a:solidFill>
                            <a:schemeClr val="tx1"/>
                          </a:solidFill>
                          <a:effectLst/>
                          <a:latin typeface="ＭＳ ゴシック" panose="020B0609070205080204" pitchFamily="49" charset="-128"/>
                          <a:ea typeface="ＭＳ ゴシック" panose="020B0609070205080204" pitchFamily="49" charset="-128"/>
                        </a:rPr>
                        <a:t>９６</a:t>
                      </a:r>
                      <a:endParaRPr lang="en-US" altLang="ja-JP" sz="1200" b="0" u="none" kern="100" dirty="0" smtClean="0">
                        <a:solidFill>
                          <a:schemeClr val="tx1"/>
                        </a:solidFill>
                        <a:effectLst/>
                        <a:latin typeface="ＭＳ ゴシック" panose="020B0609070205080204" pitchFamily="49" charset="-128"/>
                        <a:ea typeface="ＭＳ ゴシック" panose="020B0609070205080204" pitchFamily="49" charset="-128"/>
                      </a:endParaRPr>
                    </a:p>
                  </a:txBody>
                  <a:tcPr marL="68250" marR="68250" marT="0" marB="0">
                    <a:noFill/>
                  </a:tcPr>
                </a:tc>
                <a:extLst>
                  <a:ext uri="{0D108BD9-81ED-4DB2-BD59-A6C34878D82A}">
                    <a16:rowId xmlns:a16="http://schemas.microsoft.com/office/drawing/2014/main" val="2168401549"/>
                  </a:ext>
                </a:extLst>
              </a:tr>
            </a:tbl>
          </a:graphicData>
        </a:graphic>
      </p:graphicFrame>
      <p:sp>
        <p:nvSpPr>
          <p:cNvPr id="6" name="タイトル 1"/>
          <p:cNvSpPr txBox="1">
            <a:spLocks/>
          </p:cNvSpPr>
          <p:nvPr/>
        </p:nvSpPr>
        <p:spPr>
          <a:xfrm>
            <a:off x="315078" y="7163795"/>
            <a:ext cx="839954" cy="468928"/>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kern="100" dirty="0" smtClean="0">
                <a:latin typeface="游明朝" panose="02020400000000000000" pitchFamily="18" charset="-128"/>
                <a:ea typeface="ＭＳ ゴシック" panose="020B0609070205080204" pitchFamily="49" charset="-128"/>
              </a:rPr>
              <a:t>項目</a:t>
            </a:r>
            <a:endParaRPr lang="ja-JP" altLang="en-US" sz="1400" kern="100" dirty="0" smtClean="0">
              <a:latin typeface="Times New Roman" panose="02020603050405020304" pitchFamily="18" charset="0"/>
              <a:ea typeface="ＭＳ ゴシック" panose="020B0609070205080204" pitchFamily="49" charset="-128"/>
            </a:endParaRPr>
          </a:p>
        </p:txBody>
      </p:sp>
      <p:sp>
        <p:nvSpPr>
          <p:cNvPr id="8" name="正方形/長方形 7"/>
          <p:cNvSpPr/>
          <p:nvPr/>
        </p:nvSpPr>
        <p:spPr>
          <a:xfrm>
            <a:off x="5524500" y="648433"/>
            <a:ext cx="695826" cy="474232"/>
          </a:xfrm>
          <a:prstGeom prst="rect">
            <a:avLst/>
          </a:prstGeom>
          <a:solidFill>
            <a:sysClr val="window" lastClr="FFFFFF"/>
          </a:solidFill>
          <a:ln w="25400" cap="flat" cmpd="sng" algn="ctr">
            <a:no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just">
              <a:lnSpc>
                <a:spcPts val="1600"/>
              </a:lnSpc>
              <a:spcAft>
                <a:spcPts val="0"/>
              </a:spcAft>
            </a:pPr>
            <a:r>
              <a:rPr lang="en-US" altLang="ja-JP"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Ver2.00</a:t>
            </a:r>
            <a:endParaRPr lang="ja-JP" sz="1200" strike="sngStrike"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タイトル 1"/>
          <p:cNvSpPr txBox="1">
            <a:spLocks/>
          </p:cNvSpPr>
          <p:nvPr/>
        </p:nvSpPr>
        <p:spPr>
          <a:xfrm>
            <a:off x="1108263" y="6013890"/>
            <a:ext cx="4641469" cy="88438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ct val="150000"/>
              </a:lnSpc>
            </a:pPr>
            <a:r>
              <a:rPr lang="ja-JP" altLang="en-US" sz="1800" kern="100" dirty="0" smtClean="0">
                <a:latin typeface="游明朝" panose="02020400000000000000" pitchFamily="18" charset="-128"/>
                <a:ea typeface="ＭＳ ゴシック" panose="020B0609070205080204" pitchFamily="49" charset="-128"/>
              </a:rPr>
              <a:t>厚生労働省健康局</a:t>
            </a:r>
            <a:endParaRPr lang="en-US" altLang="ja-JP" sz="1800" kern="100" dirty="0" smtClean="0">
              <a:latin typeface="游明朝" panose="02020400000000000000" pitchFamily="18" charset="-128"/>
              <a:ea typeface="ＭＳ ゴシック" panose="020B0609070205080204" pitchFamily="49" charset="-128"/>
            </a:endParaRPr>
          </a:p>
          <a:p>
            <a:pPr algn="ctr">
              <a:lnSpc>
                <a:spcPct val="150000"/>
              </a:lnSpc>
            </a:pPr>
            <a:r>
              <a:rPr lang="ja-JP" altLang="en-US" sz="1800" kern="100" dirty="0" smtClean="0">
                <a:latin typeface="游明朝" panose="02020400000000000000" pitchFamily="18" charset="-128"/>
                <a:ea typeface="ＭＳ ゴシック" panose="020B0609070205080204" pitchFamily="49" charset="-128"/>
              </a:rPr>
              <a:t>がん・疾病対策課肝炎対策推進室</a:t>
            </a:r>
            <a:endParaRPr lang="ja-JP" altLang="en-US" sz="1800" kern="100" dirty="0" smtClean="0">
              <a:latin typeface="Times New Roman" panose="02020603050405020304" pitchFamily="18" charset="0"/>
              <a:ea typeface="ＭＳ ゴシック" panose="020B0609070205080204" pitchFamily="49" charset="-128"/>
            </a:endParaRPr>
          </a:p>
        </p:txBody>
      </p:sp>
    </p:spTree>
    <p:extLst>
      <p:ext uri="{BB962C8B-B14F-4D97-AF65-F5344CB8AC3E}">
        <p14:creationId xmlns:p14="http://schemas.microsoft.com/office/powerpoint/2010/main" val="86438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
          <p:cNvSpPr txBox="1">
            <a:spLocks noChangeArrowheads="1"/>
          </p:cNvSpPr>
          <p:nvPr/>
        </p:nvSpPr>
        <p:spPr bwMode="auto">
          <a:xfrm>
            <a:off x="521018" y="595062"/>
            <a:ext cx="5815965" cy="54673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　事業の報告について</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　この事業によって得られた結果は、厚生労働省および関係機関が開催する会議で報告されます。また、厚生労働科学研究費補助金の年次報告書で報告され、学会や医学雑誌に発表されることがあります。ただし、個人の特定につながる内容を公表することはありません。</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en-US" sz="1200" kern="100" dirty="0">
                <a:effectLst/>
                <a:latin typeface="ＭＳ Ｐゴシック" panose="020B060007020508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lnSpc>
                <a:spcPts val="1800"/>
              </a:lnSpc>
              <a:spcAft>
                <a:spcPts val="0"/>
              </a:spcAft>
              <a:buFont typeface="游明朝" panose="02020400000000000000" pitchFamily="18" charset="-128"/>
              <a:buChar char="■"/>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情報の保存について</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　臨床調査個人票の写しは、解析を行った後も厚生労働省および厚生労働省の研究班に保存されます。研究班における保存の期間は政策研究班が終了する</a:t>
            </a:r>
            <a:r>
              <a:rPr lang="en-US"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2022 </a:t>
            </a: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年</a:t>
            </a:r>
            <a:r>
              <a:rPr lang="en-US"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3 </a:t>
            </a: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月までの予定ですが、研究期間が延長した場合には保存期間も同様に延長される可能性があります。</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en-US" sz="1200" kern="100" dirty="0">
                <a:effectLst/>
                <a:latin typeface="ＭＳ Ｐゴシック" panose="020B060007020508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lnSpc>
                <a:spcPts val="1800"/>
              </a:lnSpc>
              <a:spcAft>
                <a:spcPts val="0"/>
              </a:spcAft>
              <a:buFont typeface="游明朝" panose="02020400000000000000" pitchFamily="18" charset="-128"/>
              <a:buChar char="■"/>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事業に関する資料の入手、相談について</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　この事業に関して詳しくお知りになりたい場合は、担当医あるいは◯◯（お住まいの都道府県）へご相談ください。</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en-US" sz="1200" kern="100" dirty="0">
                <a:effectLst/>
                <a:latin typeface="ＭＳ Ｐゴシック" panose="020B060007020508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（都道府県担当部署名）</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連絡先； ◯◯</a:t>
            </a:r>
            <a:r>
              <a:rPr lang="en-US"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en-US"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en-US" sz="1200" kern="100" dirty="0">
                <a:effectLst/>
                <a:latin typeface="ＭＳ Ｐゴシック" panose="020B060007020508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52400"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以上、この事業の内容について十分ご理解いただいたうえで、参加することをお決めになりましたら、同意書に署名及び捺印をし、日付の記入をお願いいたします。</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7FB7AD9B-6EE5-4113-9254-305380511510}" type="slidenum">
              <a:rPr kumimoji="1" lang="ja-JP" altLang="en-US" smtClean="0"/>
              <a:t>9</a:t>
            </a:fld>
            <a:endParaRPr kumimoji="1" lang="ja-JP" altLang="en-US"/>
          </a:p>
        </p:txBody>
      </p:sp>
    </p:spTree>
    <p:extLst>
      <p:ext uri="{BB962C8B-B14F-4D97-AF65-F5344CB8AC3E}">
        <p14:creationId xmlns:p14="http://schemas.microsoft.com/office/powerpoint/2010/main" val="42822238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CCFF99"/>
            </a:gs>
            <a:gs pos="83000">
              <a:srgbClr val="99FF99"/>
            </a:gs>
            <a:gs pos="100000">
              <a:schemeClr val="accent1">
                <a:lumMod val="0"/>
                <a:lumOff val="100000"/>
              </a:schemeClr>
            </a:gs>
          </a:gsLst>
          <a:lin ang="5400000" scaled="1"/>
          <a:tileRect/>
        </a:gradFill>
        <a:effectLst/>
      </p:bgPr>
    </p:bg>
    <p:spTree>
      <p:nvGrpSpPr>
        <p:cNvPr id="1" name=""/>
        <p:cNvGrpSpPr/>
        <p:nvPr/>
      </p:nvGrpSpPr>
      <p:grpSpPr>
        <a:xfrm>
          <a:off x="0" y="0"/>
          <a:ext cx="0" cy="0"/>
          <a:chOff x="0" y="0"/>
          <a:chExt cx="0" cy="0"/>
        </a:xfrm>
      </p:grpSpPr>
      <p:sp>
        <p:nvSpPr>
          <p:cNvPr id="5" name="楕円 4"/>
          <p:cNvSpPr/>
          <p:nvPr/>
        </p:nvSpPr>
        <p:spPr>
          <a:xfrm>
            <a:off x="685582" y="1042558"/>
            <a:ext cx="2880000" cy="288000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楕円 5"/>
          <p:cNvSpPr/>
          <p:nvPr/>
        </p:nvSpPr>
        <p:spPr>
          <a:xfrm>
            <a:off x="3573016" y="3944568"/>
            <a:ext cx="2268000" cy="223200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楕円 6"/>
          <p:cNvSpPr/>
          <p:nvPr/>
        </p:nvSpPr>
        <p:spPr>
          <a:xfrm>
            <a:off x="1556984" y="6093515"/>
            <a:ext cx="1728000" cy="172800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74080" y="-15552"/>
            <a:ext cx="580319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肝がん</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や</a:t>
            </a:r>
            <a:r>
              <a:rPr kumimoji="1" lang="ja-JP" altLang="en-US" sz="4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重度肝硬変</a:t>
            </a:r>
            <a:r>
              <a:rPr kumimoji="1" lang="ja-JP" altLang="en-US" sz="2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の</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44624" y="632520"/>
            <a:ext cx="439254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患者</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さんの</a:t>
            </a:r>
            <a:r>
              <a:rPr kumimoji="1" lang="ja-JP" altLang="en-US" sz="4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支援</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のため</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150488" y="2720752"/>
            <a:ext cx="6590879"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👉肝がん・重度肝硬変治療研究促進事業とは・・・・</a:t>
            </a:r>
            <a:endPar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Ｂ型</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・Ｃ型肝炎ウイルスに起因する肝がん・重度肝硬変の</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患者</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さん</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年収約３７０万円</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以下の方）</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を対象</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肝がん・重度肝</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硬変の入院治療又は肝がんの通院治療（分子標的薬を用いた化学療法</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に限る）に係る医療費が高額療養費算定基準額（高療）を</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超えた月</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が助成月を含み過去</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１年間</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で３月</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以上の場合に</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、指定</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医療機関で受けた医療にかかる費用が高療を超えた月について、患者さんの自己負担額が１万円となるよう助成します</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テキスト ボックス 11"/>
          <p:cNvSpPr txBox="1"/>
          <p:nvPr/>
        </p:nvSpPr>
        <p:spPr>
          <a:xfrm>
            <a:off x="44624" y="5313040"/>
            <a:ext cx="67652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w="12700">
                  <a:solidFill>
                    <a:srgbClr val="4F81BD"/>
                  </a:solidFill>
                  <a:prstDash val="solid"/>
                </a:ln>
                <a:solidFill>
                  <a:srgbClr val="FFC000"/>
                </a:solidFill>
                <a:effectLst>
                  <a:outerShdw dist="38100" dir="2640000" algn="bl" rotWithShape="0">
                    <a:srgbClr val="4F81BD"/>
                  </a:outerShdw>
                </a:effectLst>
                <a:uLnTx/>
                <a:uFillTx/>
                <a:latin typeface="Calibri"/>
                <a:ea typeface="ＭＳ Ｐゴシック" panose="020B0600070205080204" pitchFamily="50" charset="-128"/>
                <a:cs typeface="+mn-cs"/>
              </a:rPr>
              <a:t>👉指定医療機関に行っていただきたいこと</a:t>
            </a:r>
            <a:endParaRPr kumimoji="1" lang="ja-JP" altLang="en-US" sz="2800" b="1" i="0" u="none" strike="noStrike" kern="1200" cap="none" spc="0" normalizeH="0" baseline="0" noProof="0" dirty="0">
              <a:ln w="12700">
                <a:solidFill>
                  <a:srgbClr val="4F81BD"/>
                </a:solidFill>
                <a:prstDash val="solid"/>
              </a:ln>
              <a:solidFill>
                <a:srgbClr val="FFC000"/>
              </a:solidFill>
              <a:effectLst>
                <a:outerShdw dist="38100" dir="2640000" algn="bl" rotWithShape="0">
                  <a:srgbClr val="4F81BD"/>
                </a:outerShdw>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836712" y="7329264"/>
            <a:ext cx="3518912"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臨床調査個人票の作成</a:t>
            </a:r>
            <a:endParaRPr kumimoji="1" lang="ja-JP"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平行四辺形 14"/>
          <p:cNvSpPr/>
          <p:nvPr/>
        </p:nvSpPr>
        <p:spPr>
          <a:xfrm rot="19192204" flipV="1">
            <a:off x="1118043" y="4909262"/>
            <a:ext cx="4549908" cy="3652090"/>
          </a:xfrm>
          <a:prstGeom prst="parallelogram">
            <a:avLst>
              <a:gd name="adj" fmla="val 118932"/>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p:cNvSpPr txBox="1"/>
          <p:nvPr/>
        </p:nvSpPr>
        <p:spPr>
          <a:xfrm>
            <a:off x="260648" y="5889104"/>
            <a:ext cx="2852063"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医療記録票の記載</a:t>
            </a:r>
            <a:endParaRPr kumimoji="1" lang="en-US" altLang="ja-JP" sz="2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32" name="正方形/長方形 31"/>
          <p:cNvSpPr/>
          <p:nvPr/>
        </p:nvSpPr>
        <p:spPr>
          <a:xfrm>
            <a:off x="1981200" y="9405657"/>
            <a:ext cx="4760168" cy="4398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都道府県記入欄</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620688" y="6681192"/>
            <a:ext cx="3760966"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患者さんへの制度の案内</a:t>
            </a:r>
            <a:endParaRPr kumimoji="1" lang="en-US" altLang="ja-JP" sz="2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4115787" y="2216696"/>
            <a:ext cx="263405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の指定申請のお願い。</a:t>
            </a:r>
            <a:endPar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テキスト ボックス 28"/>
          <p:cNvSpPr txBox="1"/>
          <p:nvPr/>
        </p:nvSpPr>
        <p:spPr>
          <a:xfrm>
            <a:off x="1873777" y="8534816"/>
            <a:ext cx="4959019" cy="830997"/>
          </a:xfrm>
          <a:prstGeom prst="rect">
            <a:avLst/>
          </a:prstGeom>
          <a:solidFill>
            <a:schemeClr val="accent5">
              <a:lumMod val="20000"/>
              <a:lumOff val="80000"/>
            </a:schemeClr>
          </a:solidFill>
        </p:spPr>
        <p:txBody>
          <a:bodyPr wrap="square" rtlCol="0">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○入院と通院の繰り返し</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により</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医療費が高額</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となる患者</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さんの負担軽減のため、指定医療機関指定申請書を都道府県の担当課に提出してください。</a:t>
            </a:r>
            <a:endPar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○詳細</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は都道府県の担当課に御確認ください</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正方形/長方形 3"/>
          <p:cNvSpPr/>
          <p:nvPr/>
        </p:nvSpPr>
        <p:spPr>
          <a:xfrm>
            <a:off x="329981" y="1856656"/>
            <a:ext cx="3897221"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w="12700">
                  <a:solidFill>
                    <a:srgbClr val="4F81BD"/>
                  </a:solidFill>
                  <a:prstDash val="solid"/>
                </a:ln>
                <a:solidFill>
                  <a:srgbClr val="FFC000"/>
                </a:solidFill>
                <a:effectLst>
                  <a:outerShdw dist="38100" dir="2640000" algn="bl" rotWithShape="0">
                    <a:srgbClr val="4F81BD"/>
                  </a:outerShdw>
                </a:effectLst>
                <a:uLnTx/>
                <a:uFillTx/>
                <a:latin typeface="Calibri"/>
                <a:ea typeface="ＭＳ Ｐゴシック" panose="020B0600070205080204" pitchFamily="50" charset="-128"/>
                <a:cs typeface="+mn-cs"/>
              </a:rPr>
              <a:t>指定医療機関</a:t>
            </a:r>
            <a:endParaRPr kumimoji="1" lang="ja-JP" altLang="en-US" sz="4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平行四辺形 29"/>
          <p:cNvSpPr/>
          <p:nvPr/>
        </p:nvSpPr>
        <p:spPr>
          <a:xfrm rot="19192204" flipV="1">
            <a:off x="1118247" y="5910865"/>
            <a:ext cx="3554006" cy="2816058"/>
          </a:xfrm>
          <a:prstGeom prst="parallelogram">
            <a:avLst>
              <a:gd name="adj" fmla="val 118932"/>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平行四辺形 32"/>
          <p:cNvSpPr/>
          <p:nvPr/>
        </p:nvSpPr>
        <p:spPr>
          <a:xfrm rot="19192204" flipV="1">
            <a:off x="1288036" y="6681048"/>
            <a:ext cx="3277967" cy="2584906"/>
          </a:xfrm>
          <a:prstGeom prst="parallelogram">
            <a:avLst>
              <a:gd name="adj" fmla="val 118932"/>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メモ 35"/>
          <p:cNvSpPr/>
          <p:nvPr/>
        </p:nvSpPr>
        <p:spPr>
          <a:xfrm>
            <a:off x="18041" y="8542422"/>
            <a:ext cx="1783729" cy="1342422"/>
          </a:xfrm>
          <a:prstGeom prst="foldedCorner">
            <a:avLst>
              <a:gd name="adj" fmla="val 18096"/>
            </a:avLst>
          </a:prstGeom>
          <a:solidFill>
            <a:schemeClr val="accent1">
              <a:lumMod val="20000"/>
              <a:lumOff val="80000"/>
            </a:schemeClr>
          </a:solidFill>
          <a:ln w="6350" cmpd="sng">
            <a:solidFill>
              <a:schemeClr val="tx1"/>
            </a:solid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72000" rIns="3600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厚生労働省ホームページの「肝がん・重度肝硬変治療研究促進事業」</a:t>
            </a: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から、事業の</a:t>
            </a: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詳細を確認す</a:t>
            </a: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ることができ</a:t>
            </a: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ます。</a:t>
            </a: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1" name="正方形/長方形 30"/>
          <p:cNvSpPr/>
          <p:nvPr/>
        </p:nvSpPr>
        <p:spPr>
          <a:xfrm>
            <a:off x="793170" y="7673335"/>
            <a:ext cx="5300126"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（臨床調査個人票は、診断書に類した内容の書類です。</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34" name="平行四辺形 33"/>
          <p:cNvSpPr/>
          <p:nvPr/>
        </p:nvSpPr>
        <p:spPr>
          <a:xfrm rot="19192204" flipV="1">
            <a:off x="1389106" y="7426437"/>
            <a:ext cx="2571771" cy="1970253"/>
          </a:xfrm>
          <a:prstGeom prst="parallelogram">
            <a:avLst>
              <a:gd name="adj" fmla="val 118932"/>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577146" y="7025263"/>
            <a:ext cx="5300126"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（都道府県が配布するリーフレットを活用してください。</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08" y="8913440"/>
            <a:ext cx="840900" cy="717980"/>
          </a:xfrm>
          <a:prstGeom prst="rect">
            <a:avLst/>
          </a:prstGeom>
        </p:spPr>
      </p:pic>
      <p:sp>
        <p:nvSpPr>
          <p:cNvPr id="35" name="テキスト ボックス 34"/>
          <p:cNvSpPr txBox="1"/>
          <p:nvPr/>
        </p:nvSpPr>
        <p:spPr>
          <a:xfrm>
            <a:off x="5085184" y="7895403"/>
            <a:ext cx="51809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等</a:t>
            </a:r>
            <a:endParaRPr kumimoji="1" lang="en-US" altLang="ja-JP" sz="2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37" name="テキスト ボックス 36"/>
          <p:cNvSpPr txBox="1"/>
          <p:nvPr/>
        </p:nvSpPr>
        <p:spPr>
          <a:xfrm>
            <a:off x="150489" y="1415316"/>
            <a:ext cx="42146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肝がん・重度肝硬変治療研究促進事業の</a:t>
            </a:r>
            <a:endParaRPr kumimoji="1" lang="ja-JP" altLang="en-US"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9" name="テキスト ボックス 38"/>
          <p:cNvSpPr txBox="1"/>
          <p:nvPr/>
        </p:nvSpPr>
        <p:spPr>
          <a:xfrm>
            <a:off x="133560" y="4442554"/>
            <a:ext cx="6590879" cy="1446550"/>
          </a:xfrm>
          <a:prstGeom prst="rect">
            <a:avLst/>
          </a:prstGeom>
          <a:gradFill flip="none" rotWithShape="1">
            <a:gsLst>
              <a:gs pos="0">
                <a:schemeClr val="accent4">
                  <a:lumMod val="5000"/>
                  <a:lumOff val="95000"/>
                </a:schemeClr>
              </a:gs>
              <a:gs pos="74000">
                <a:schemeClr val="accent5">
                  <a:lumMod val="20000"/>
                  <a:lumOff val="80000"/>
                </a:schemeClr>
              </a:gs>
              <a:gs pos="83000">
                <a:schemeClr val="accent5">
                  <a:lumMod val="20000"/>
                  <a:lumOff val="80000"/>
                </a:schemeClr>
              </a:gs>
              <a:gs pos="100000">
                <a:schemeClr val="accent1">
                  <a:lumMod val="20000"/>
                  <a:lumOff val="80000"/>
                </a:schemeClr>
              </a:gs>
            </a:gsLst>
            <a:path path="rect">
              <a:fillToRect l="50000" t="50000" r="50000" b="50000"/>
            </a:path>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👉指定医療機関の要件は下記の２点です。</a:t>
            </a:r>
            <a:endPar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・肝</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がん・重度肝</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硬変に係る医療を適切に行うことができる。</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・肝がん・重度肝硬変治療研究促進事業の実施に協力できる。</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👉指定医療機関の指定の手続。</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提出書類は、指定医療</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機関指定</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申請書１枚です。</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都道府県が指定</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します。</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大かっこ 19"/>
          <p:cNvSpPr/>
          <p:nvPr/>
        </p:nvSpPr>
        <p:spPr>
          <a:xfrm>
            <a:off x="408857" y="6284586"/>
            <a:ext cx="5972471" cy="47674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患者さんが入院又は通院したときに記載してください。</a:t>
            </a:r>
            <a:endParaRPr kumimoji="1" lang="en-US" altLang="ja-JP"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患者</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さんが最初に入院又は通院したときは医療記録票の配布をお願いします。</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大かっこ 37"/>
          <p:cNvSpPr/>
          <p:nvPr/>
        </p:nvSpPr>
        <p:spPr>
          <a:xfrm>
            <a:off x="4664263" y="4125221"/>
            <a:ext cx="1971244" cy="226747"/>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「肝動注化学療法」を含む。</a:t>
            </a:r>
            <a:endPar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テキスト ボックス 18"/>
          <p:cNvSpPr txBox="1"/>
          <p:nvPr/>
        </p:nvSpPr>
        <p:spPr>
          <a:xfrm>
            <a:off x="1035601" y="7905328"/>
            <a:ext cx="3185487"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公費負担医療の請求</a:t>
            </a:r>
            <a:endParaRPr kumimoji="1" lang="ja-JP"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正方形/長方形 39"/>
          <p:cNvSpPr/>
          <p:nvPr/>
        </p:nvSpPr>
        <p:spPr>
          <a:xfrm>
            <a:off x="1133432" y="8229658"/>
            <a:ext cx="2167166"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（入院の場合のみ。</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41" name="タイトル 1"/>
          <p:cNvSpPr txBox="1">
            <a:spLocks/>
          </p:cNvSpPr>
          <p:nvPr/>
        </p:nvSpPr>
        <p:spPr>
          <a:xfrm>
            <a:off x="5313057" y="0"/>
            <a:ext cx="1544943" cy="225729"/>
          </a:xfrm>
          <a:prstGeom prst="rect">
            <a:avLst/>
          </a:prstGeom>
        </p:spPr>
        <p:style>
          <a:lnRef idx="1">
            <a:schemeClr val="accent2"/>
          </a:lnRef>
          <a:fillRef idx="3">
            <a:schemeClr val="accent2"/>
          </a:fillRef>
          <a:effectRef idx="2">
            <a:schemeClr val="accent2"/>
          </a:effectRef>
          <a:fontRef idx="minor">
            <a:schemeClr val="lt1"/>
          </a:fontRef>
        </p:style>
        <p:txBody>
          <a:bodyPr wrap="none" tIns="3600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000" i="1" kern="100" dirty="0" smtClean="0">
                <a:solidFill>
                  <a:schemeClr val="bg1"/>
                </a:solidFill>
                <a:latin typeface="ＭＳ Ｐゴシック" panose="020B0600070205080204" pitchFamily="50" charset="-128"/>
                <a:ea typeface="ＭＳ Ｐゴシック" panose="020B0600070205080204" pitchFamily="50" charset="-128"/>
              </a:rPr>
              <a:t>指定申請勧奨</a:t>
            </a:r>
            <a:r>
              <a:rPr lang="ja-JP" altLang="en-US" sz="1000" i="1" kern="100" dirty="0">
                <a:solidFill>
                  <a:schemeClr val="bg1"/>
                </a:solidFill>
                <a:latin typeface="ＭＳ Ｐゴシック" panose="020B0600070205080204" pitchFamily="50" charset="-128"/>
                <a:ea typeface="ＭＳ Ｐゴシック" panose="020B0600070205080204" pitchFamily="50" charset="-128"/>
              </a:rPr>
              <a:t>用</a:t>
            </a:r>
            <a:r>
              <a:rPr lang="ja-JP" altLang="en-US" sz="1000" i="1" kern="100" dirty="0" smtClean="0">
                <a:solidFill>
                  <a:schemeClr val="bg1"/>
                </a:solidFill>
                <a:latin typeface="ＭＳ Ｐゴシック" panose="020B0600070205080204" pitchFamily="50" charset="-128"/>
                <a:ea typeface="ＭＳ Ｐゴシック" panose="020B0600070205080204" pitchFamily="50" charset="-128"/>
              </a:rPr>
              <a:t>リーフレット</a:t>
            </a:r>
          </a:p>
        </p:txBody>
      </p:sp>
      <p:sp>
        <p:nvSpPr>
          <p:cNvPr id="43" name="スライド番号プレースホルダー 3"/>
          <p:cNvSpPr>
            <a:spLocks noGrp="1"/>
          </p:cNvSpPr>
          <p:nvPr>
            <p:ph type="sldNum" sz="quarter" idx="12"/>
          </p:nvPr>
        </p:nvSpPr>
        <p:spPr>
          <a:xfrm>
            <a:off x="5500960" y="9354877"/>
            <a:ext cx="1308884" cy="527403"/>
          </a:xfrm>
        </p:spPr>
        <p:txBody>
          <a:bodyPr/>
          <a:lstStyle/>
          <a:p>
            <a:pPr algn="ctr"/>
            <a:fld id="{7FB7AD9B-6EE5-4113-9254-305380511510}" type="slidenum">
              <a:rPr kumimoji="1" lang="ja-JP" altLang="en-US" sz="2000" smtClean="0">
                <a:solidFill>
                  <a:schemeClr val="tx1"/>
                </a:solidFill>
              </a:rPr>
              <a:pPr algn="ctr"/>
              <a:t>99</a:t>
            </a:fld>
            <a:endParaRPr kumimoji="1" lang="ja-JP" altLang="en-US" sz="2000" dirty="0">
              <a:solidFill>
                <a:schemeClr val="tx1"/>
              </a:solidFill>
            </a:endParaRPr>
          </a:p>
        </p:txBody>
      </p:sp>
    </p:spTree>
    <p:extLst>
      <p:ext uri="{BB962C8B-B14F-4D97-AF65-F5344CB8AC3E}">
        <p14:creationId xmlns:p14="http://schemas.microsoft.com/office/powerpoint/2010/main" val="3330220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405"/>
            <a:ext cx="2127333" cy="266679"/>
          </a:xfrm>
        </p:spPr>
        <p:txBody>
          <a:bodyPr>
            <a:normAutofit/>
          </a:bodyPr>
          <a:lstStyle/>
          <a:p>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資料集４</a:t>
            </a:r>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個人票等の記載例</a:t>
            </a:r>
          </a:p>
        </p:txBody>
      </p:sp>
      <p:sp>
        <p:nvSpPr>
          <p:cNvPr id="6" name="スライド番号プレースホルダー 5"/>
          <p:cNvSpPr>
            <a:spLocks noGrp="1"/>
          </p:cNvSpPr>
          <p:nvPr>
            <p:ph type="sldNum" sz="quarter" idx="12"/>
          </p:nvPr>
        </p:nvSpPr>
        <p:spPr/>
        <p:txBody>
          <a:bodyPr/>
          <a:lstStyle/>
          <a:p>
            <a:fld id="{7FB7AD9B-6EE5-4113-9254-305380511510}" type="slidenum">
              <a:rPr kumimoji="1" lang="ja-JP" altLang="en-US" smtClean="0"/>
              <a:t>10</a:t>
            </a:fld>
            <a:endParaRPr kumimoji="1" lang="ja-JP" altLang="en-US"/>
          </a:p>
        </p:txBody>
      </p:sp>
      <p:pic>
        <p:nvPicPr>
          <p:cNvPr id="3" name="図 2"/>
          <p:cNvPicPr>
            <a:picLocks noChangeAspect="1"/>
          </p:cNvPicPr>
          <p:nvPr/>
        </p:nvPicPr>
        <p:blipFill>
          <a:blip r:embed="rId2"/>
          <a:stretch>
            <a:fillRect/>
          </a:stretch>
        </p:blipFill>
        <p:spPr>
          <a:xfrm>
            <a:off x="649098" y="794084"/>
            <a:ext cx="5566351" cy="8624436"/>
          </a:xfrm>
          <a:prstGeom prst="rect">
            <a:avLst/>
          </a:prstGeom>
        </p:spPr>
      </p:pic>
    </p:spTree>
    <p:extLst>
      <p:ext uri="{BB962C8B-B14F-4D97-AF65-F5344CB8AC3E}">
        <p14:creationId xmlns:p14="http://schemas.microsoft.com/office/powerpoint/2010/main" val="2051395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9" y="527405"/>
            <a:ext cx="3053764" cy="278711"/>
          </a:xfrm>
        </p:spPr>
        <p:txBody>
          <a:bodyPr>
            <a:normAutofit/>
          </a:bodyPr>
          <a:lstStyle/>
          <a:p>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資料集５</a:t>
            </a:r>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複数回入院等の場合の事例</a:t>
            </a:r>
          </a:p>
        </p:txBody>
      </p:sp>
      <p:sp>
        <p:nvSpPr>
          <p:cNvPr id="4" name="正方形/長方形 3"/>
          <p:cNvSpPr/>
          <p:nvPr/>
        </p:nvSpPr>
        <p:spPr>
          <a:xfrm>
            <a:off x="655721" y="806116"/>
            <a:ext cx="5739063" cy="584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nSpc>
                <a:spcPts val="1800"/>
              </a:lnSpc>
            </a:pPr>
            <a:r>
              <a:rPr lang="en-US" altLang="ja-JP" sz="1200" kern="100"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1200" u="sng" kern="100" dirty="0">
                <a:solidFill>
                  <a:srgbClr val="FF0000"/>
                </a:solidFill>
                <a:latin typeface="ＭＳ Ｐゴシック" panose="020B0600070205080204" pitchFamily="50" charset="-128"/>
                <a:ea typeface="ＭＳ Ｐゴシック" panose="020B0600070205080204" pitchFamily="50" charset="-128"/>
              </a:rPr>
              <a:t>本項において、入院関係医療は、過去１２月中において既</a:t>
            </a:r>
            <a:r>
              <a:rPr lang="ja-JP" altLang="en-US" sz="1200" u="sng" kern="100" dirty="0" smtClean="0">
                <a:solidFill>
                  <a:srgbClr val="FF0000"/>
                </a:solidFill>
                <a:latin typeface="ＭＳ Ｐゴシック" panose="020B0600070205080204" pitchFamily="50" charset="-128"/>
                <a:ea typeface="ＭＳ Ｐゴシック" panose="020B0600070205080204" pitchFamily="50" charset="-128"/>
              </a:rPr>
              <a:t>に２月</a:t>
            </a:r>
            <a:r>
              <a:rPr lang="ja-JP" altLang="en-US" sz="1200" u="sng" kern="100" dirty="0">
                <a:solidFill>
                  <a:srgbClr val="FF0000"/>
                </a:solidFill>
                <a:latin typeface="ＭＳ Ｐゴシック" panose="020B0600070205080204" pitchFamily="50" charset="-128"/>
                <a:ea typeface="ＭＳ Ｐゴシック" panose="020B0600070205080204" pitchFamily="50" charset="-128"/>
              </a:rPr>
              <a:t>高額療養費算定</a:t>
            </a:r>
            <a:r>
              <a:rPr lang="ja-JP" altLang="en-US" sz="1200" u="sng" kern="100" dirty="0" smtClean="0">
                <a:solidFill>
                  <a:srgbClr val="FF0000"/>
                </a:solidFill>
                <a:latin typeface="ＭＳ Ｐゴシック" panose="020B0600070205080204" pitchFamily="50" charset="-128"/>
                <a:ea typeface="ＭＳ Ｐゴシック" panose="020B0600070205080204" pitchFamily="50" charset="-128"/>
              </a:rPr>
              <a:t>基準</a:t>
            </a:r>
            <a:endParaRPr lang="en-US" altLang="ja-JP" sz="1200" u="sng" kern="100" dirty="0" smtClean="0">
              <a:solidFill>
                <a:srgbClr val="FF0000"/>
              </a:solidFill>
              <a:latin typeface="ＭＳ Ｐゴシック" panose="020B0600070205080204" pitchFamily="50" charset="-128"/>
              <a:ea typeface="ＭＳ Ｐゴシック" panose="020B0600070205080204" pitchFamily="50" charset="-128"/>
            </a:endParaRPr>
          </a:p>
          <a:p>
            <a:pPr>
              <a:lnSpc>
                <a:spcPts val="1800"/>
              </a:lnSpc>
            </a:pPr>
            <a:r>
              <a:rPr lang="ja-JP" altLang="en-US" sz="1200" kern="100" dirty="0">
                <a:solidFill>
                  <a:srgbClr val="FF0000"/>
                </a:solidFill>
                <a:latin typeface="ＭＳ Ｐゴシック" panose="020B0600070205080204" pitchFamily="50" charset="-128"/>
                <a:ea typeface="ＭＳ Ｐゴシック" panose="020B0600070205080204" pitchFamily="50" charset="-128"/>
              </a:rPr>
              <a:t>　 </a:t>
            </a:r>
            <a:r>
              <a:rPr lang="ja-JP" altLang="en-US" sz="1200" u="sng" kern="100" dirty="0" smtClean="0">
                <a:solidFill>
                  <a:srgbClr val="FF0000"/>
                </a:solidFill>
                <a:latin typeface="ＭＳ Ｐゴシック" panose="020B0600070205080204" pitchFamily="50" charset="-128"/>
                <a:ea typeface="ＭＳ Ｐゴシック" panose="020B0600070205080204" pitchFamily="50" charset="-128"/>
              </a:rPr>
              <a:t>額</a:t>
            </a:r>
            <a:r>
              <a:rPr lang="ja-JP" altLang="en-US" sz="1200" u="sng" kern="100" dirty="0">
                <a:solidFill>
                  <a:srgbClr val="FF0000"/>
                </a:solidFill>
                <a:latin typeface="ＭＳ Ｐゴシック" panose="020B0600070205080204" pitchFamily="50" charset="-128"/>
                <a:ea typeface="ＭＳ Ｐゴシック" panose="020B0600070205080204" pitchFamily="50" charset="-128"/>
              </a:rPr>
              <a:t>を超えていることとします</a:t>
            </a:r>
            <a:r>
              <a:rPr lang="ja-JP" altLang="en-US" sz="1200" u="sng" kern="100" dirty="0" smtClean="0">
                <a:solidFill>
                  <a:srgbClr val="FF0000"/>
                </a:solidFill>
                <a:latin typeface="ＭＳ Ｐゴシック" panose="020B0600070205080204" pitchFamily="50" charset="-128"/>
                <a:ea typeface="ＭＳ Ｐゴシック" panose="020B0600070205080204" pitchFamily="50" charset="-128"/>
              </a:rPr>
              <a:t>。</a:t>
            </a:r>
            <a:endParaRPr lang="ja-JP" sz="1200" kern="100" dirty="0">
              <a:effectLst/>
              <a:ea typeface="游明朝" panose="02020400000000000000" pitchFamily="18" charset="-128"/>
              <a:cs typeface="Times New Roman" panose="02020603050405020304" pitchFamily="18" charset="0"/>
            </a:endParaRPr>
          </a:p>
        </p:txBody>
      </p:sp>
      <p:sp>
        <p:nvSpPr>
          <p:cNvPr id="6" name="テキスト ボックス 2"/>
          <p:cNvSpPr txBox="1">
            <a:spLocks noChangeArrowheads="1"/>
          </p:cNvSpPr>
          <p:nvPr/>
        </p:nvSpPr>
        <p:spPr bwMode="auto">
          <a:xfrm>
            <a:off x="3678754" y="2212688"/>
            <a:ext cx="2961105" cy="1668780"/>
          </a:xfrm>
          <a:prstGeom prst="rect">
            <a:avLst/>
          </a:prstGeom>
          <a:solidFill>
            <a:srgbClr val="FFFFFF"/>
          </a:solidFill>
          <a:ln w="9525">
            <a:solidFill>
              <a:srgbClr val="000000"/>
            </a:solidFill>
            <a:miter lim="800000"/>
            <a:headEnd/>
            <a:tailEnd/>
          </a:ln>
        </p:spPr>
        <p:txBody>
          <a:bodyPr rot="0" vert="horz" wrap="square" lIns="72000" tIns="36000" rIns="72000" bIns="36000" anchor="ctr" anchorCtr="0">
            <a:noAutofit/>
          </a:bodyPr>
          <a:lstStyle/>
          <a:p>
            <a:pPr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・入院関係医療で現物給付の処理が可能。</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・再入院のときの保険診療の自己負担の上限額は、「（保険診療の）高額療養費算定基準額－</a:t>
            </a:r>
            <a:r>
              <a:rPr lang="en-US" sz="1200" kern="100">
                <a:effectLst/>
                <a:latin typeface="游明朝" panose="02020400000000000000" pitchFamily="18" charset="-128"/>
                <a:ea typeface="游明朝" panose="02020400000000000000" pitchFamily="18" charset="-128"/>
                <a:cs typeface="Times New Roman" panose="02020603050405020304" pitchFamily="18" charset="0"/>
              </a:rPr>
              <a:t>10,000</a:t>
            </a: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円」となる。</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・レセプトは１枚にまとめることが可能。</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正方形/長方形 6"/>
          <p:cNvSpPr/>
          <p:nvPr/>
        </p:nvSpPr>
        <p:spPr>
          <a:xfrm>
            <a:off x="471489" y="1617504"/>
            <a:ext cx="3429000" cy="276999"/>
          </a:xfrm>
          <a:prstGeom prst="rect">
            <a:avLst/>
          </a:prstGeom>
        </p:spPr>
        <p:txBody>
          <a:bodyPr>
            <a:spAutoFit/>
          </a:bodyPr>
          <a:lstStyle/>
          <a:p>
            <a:pPr algn="just">
              <a:spcAft>
                <a:spcPts val="0"/>
              </a:spcAft>
            </a:pPr>
            <a:r>
              <a:rPr lang="en-US" altLang="ja-JP" sz="1200" kern="100" dirty="0">
                <a:solidFill>
                  <a:srgbClr val="000000"/>
                </a:solidFill>
                <a:latin typeface="ＭＳ Ｐゴシック" panose="020B0600070205080204" pitchFamily="50" charset="-128"/>
                <a:ea typeface="游明朝" panose="02020400000000000000" pitchFamily="18" charset="-128"/>
                <a:cs typeface="ＭＳ 明朝" panose="02020609040205080304" pitchFamily="17" charset="-128"/>
              </a:rPr>
              <a:t>Case1</a:t>
            </a:r>
            <a:r>
              <a:rPr lang="ja-JP" altLang="ja-JP" sz="1200" kern="100" dirty="0">
                <a:solidFill>
                  <a:srgbClr val="000000"/>
                </a:solidFill>
                <a:latin typeface="游明朝" panose="02020400000000000000" pitchFamily="18" charset="-128"/>
                <a:ea typeface="ＭＳ Ｐゴシック" panose="020B0600070205080204" pitchFamily="50" charset="-128"/>
                <a:cs typeface="ＭＳ 明朝" panose="02020609040205080304" pitchFamily="17" charset="-128"/>
              </a:rPr>
              <a:t>：同一の医療機関に複数回入院した場合①</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正方形/長方形 7"/>
          <p:cNvSpPr/>
          <p:nvPr/>
        </p:nvSpPr>
        <p:spPr>
          <a:xfrm>
            <a:off x="471489" y="5808930"/>
            <a:ext cx="3429000" cy="276999"/>
          </a:xfrm>
          <a:prstGeom prst="rect">
            <a:avLst/>
          </a:prstGeom>
        </p:spPr>
        <p:txBody>
          <a:bodyPr>
            <a:spAutoFit/>
          </a:bodyPr>
          <a:lstStyle/>
          <a:p>
            <a:pPr algn="just">
              <a:spcAft>
                <a:spcPts val="0"/>
              </a:spcAft>
            </a:pPr>
            <a:r>
              <a:rPr lang="en-US" altLang="ja-JP" sz="1200" kern="100">
                <a:solidFill>
                  <a:srgbClr val="000000"/>
                </a:solidFill>
                <a:latin typeface="ＭＳ Ｐゴシック" panose="020B0600070205080204" pitchFamily="50" charset="-128"/>
                <a:ea typeface="游明朝" panose="02020400000000000000" pitchFamily="18" charset="-128"/>
                <a:cs typeface="ＭＳ 明朝" panose="02020609040205080304" pitchFamily="17" charset="-128"/>
              </a:rPr>
              <a:t>Case</a:t>
            </a:r>
            <a:r>
              <a:rPr lang="ja-JP" altLang="ja-JP" sz="1200" kern="100" dirty="0">
                <a:solidFill>
                  <a:srgbClr val="000000"/>
                </a:solidFill>
                <a:latin typeface="游明朝" panose="02020400000000000000" pitchFamily="18" charset="-128"/>
                <a:ea typeface="ＭＳ Ｐゴシック" panose="020B0600070205080204" pitchFamily="50" charset="-128"/>
                <a:cs typeface="ＭＳ 明朝" panose="02020609040205080304" pitchFamily="17" charset="-128"/>
              </a:rPr>
              <a:t>２：同一の医療機関に複数回入院した場合②</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テキスト ボックス 2"/>
          <p:cNvSpPr txBox="1">
            <a:spLocks noChangeArrowheads="1"/>
          </p:cNvSpPr>
          <p:nvPr/>
        </p:nvSpPr>
        <p:spPr bwMode="auto">
          <a:xfrm>
            <a:off x="3678754" y="6761054"/>
            <a:ext cx="2857433" cy="2158365"/>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indent="-152400"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・１回目の入院のときに、保険診療の自己負担額を窓口で支払ってしまっていることから、再入院したときに、再計算を行ったうえで、入院関係医療を現物給付として処理することが可能。</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・自己負担額の上限額は保険診療の高額療養費算定基準額となることから、返戻処理が発生することはない。</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00" name="直線コネクタ 99"/>
          <p:cNvCxnSpPr/>
          <p:nvPr/>
        </p:nvCxnSpPr>
        <p:spPr>
          <a:xfrm flipV="1">
            <a:off x="815505" y="4741396"/>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101" name="直線コネクタ 100"/>
          <p:cNvCxnSpPr/>
          <p:nvPr/>
        </p:nvCxnSpPr>
        <p:spPr>
          <a:xfrm flipV="1">
            <a:off x="2980167" y="4741396"/>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102" name="直線コネクタ 101"/>
          <p:cNvCxnSpPr/>
          <p:nvPr/>
        </p:nvCxnSpPr>
        <p:spPr>
          <a:xfrm flipV="1">
            <a:off x="1616416" y="4741398"/>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103" name="直線コネクタ 102"/>
          <p:cNvCxnSpPr/>
          <p:nvPr/>
        </p:nvCxnSpPr>
        <p:spPr>
          <a:xfrm flipV="1">
            <a:off x="762542" y="4290134"/>
            <a:ext cx="0" cy="874"/>
          </a:xfrm>
          <a:prstGeom prst="line">
            <a:avLst/>
          </a:prstGeom>
        </p:spPr>
        <p:style>
          <a:lnRef idx="1">
            <a:schemeClr val="dk1"/>
          </a:lnRef>
          <a:fillRef idx="0">
            <a:schemeClr val="dk1"/>
          </a:fillRef>
          <a:effectRef idx="0">
            <a:schemeClr val="dk1"/>
          </a:effectRef>
          <a:fontRef idx="minor">
            <a:schemeClr val="tx1"/>
          </a:fontRef>
        </p:style>
      </p:cxnSp>
      <p:sp>
        <p:nvSpPr>
          <p:cNvPr id="104" name="テキスト ボックス 103"/>
          <p:cNvSpPr txBox="1"/>
          <p:nvPr/>
        </p:nvSpPr>
        <p:spPr>
          <a:xfrm>
            <a:off x="965435" y="4929186"/>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入院</a:t>
            </a:r>
          </a:p>
        </p:txBody>
      </p:sp>
      <p:sp>
        <p:nvSpPr>
          <p:cNvPr id="105" name="テキスト ボックス 104"/>
          <p:cNvSpPr txBox="1"/>
          <p:nvPr/>
        </p:nvSpPr>
        <p:spPr>
          <a:xfrm>
            <a:off x="1361995" y="4929186"/>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退院</a:t>
            </a:r>
          </a:p>
        </p:txBody>
      </p:sp>
      <p:sp>
        <p:nvSpPr>
          <p:cNvPr id="106" name="テキスト ボックス 105"/>
          <p:cNvSpPr txBox="1"/>
          <p:nvPr/>
        </p:nvSpPr>
        <p:spPr>
          <a:xfrm>
            <a:off x="1894358" y="4936536"/>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再入院</a:t>
            </a:r>
          </a:p>
        </p:txBody>
      </p:sp>
      <p:sp>
        <p:nvSpPr>
          <p:cNvPr id="107" name="テキスト ボックス 106"/>
          <p:cNvSpPr txBox="1"/>
          <p:nvPr/>
        </p:nvSpPr>
        <p:spPr>
          <a:xfrm>
            <a:off x="2255820" y="4936536"/>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再退院</a:t>
            </a:r>
          </a:p>
        </p:txBody>
      </p:sp>
      <p:cxnSp>
        <p:nvCxnSpPr>
          <p:cNvPr id="108" name="直線コネクタ 107"/>
          <p:cNvCxnSpPr/>
          <p:nvPr/>
        </p:nvCxnSpPr>
        <p:spPr>
          <a:xfrm>
            <a:off x="762542" y="3209367"/>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109" name="テキスト ボックス 108"/>
          <p:cNvSpPr txBox="1"/>
          <p:nvPr/>
        </p:nvSpPr>
        <p:spPr>
          <a:xfrm>
            <a:off x="2625503" y="3009312"/>
            <a:ext cx="1086306"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sp>
        <p:nvSpPr>
          <p:cNvPr id="110" name="正方形/長方形 109"/>
          <p:cNvSpPr/>
          <p:nvPr/>
        </p:nvSpPr>
        <p:spPr>
          <a:xfrm>
            <a:off x="1167588" y="2838446"/>
            <a:ext cx="388815" cy="1968288"/>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11" name="直線コネクタ 110"/>
          <p:cNvCxnSpPr/>
          <p:nvPr/>
        </p:nvCxnSpPr>
        <p:spPr>
          <a:xfrm flipV="1">
            <a:off x="464456" y="4806734"/>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112" name="正方形/長方形 111"/>
          <p:cNvSpPr/>
          <p:nvPr/>
        </p:nvSpPr>
        <p:spPr>
          <a:xfrm>
            <a:off x="2140580" y="3547914"/>
            <a:ext cx="344631" cy="125882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700" dirty="0" smtClean="0">
                <a:solidFill>
                  <a:schemeClr val="tx1"/>
                </a:solidFill>
                <a:latin typeface="ＭＳ Ｐゴシック" panose="020B0600070205080204" pitchFamily="50" charset="-128"/>
                <a:ea typeface="ＭＳ Ｐゴシック" panose="020B0600070205080204" pitchFamily="50" charset="-128"/>
              </a:rPr>
              <a:t>公費負担医療以外の保険診療</a:t>
            </a:r>
            <a:endParaRPr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13" name="テキスト ボックス 112"/>
          <p:cNvSpPr txBox="1"/>
          <p:nvPr/>
        </p:nvSpPr>
        <p:spPr>
          <a:xfrm>
            <a:off x="749046" y="2174901"/>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a:t>
            </a:r>
            <a:r>
              <a:rPr lang="ja-JP" altLang="en-US" sz="1100" dirty="0">
                <a:latin typeface="ＭＳ Ｐゴシック" panose="020B0600070205080204" pitchFamily="50" charset="-128"/>
                <a:ea typeface="ＭＳ Ｐゴシック" panose="020B0600070205080204" pitchFamily="50" charset="-128"/>
              </a:rPr>
              <a:t>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114" name="テキスト ボックス 113"/>
          <p:cNvSpPr txBox="1"/>
          <p:nvPr/>
        </p:nvSpPr>
        <p:spPr>
          <a:xfrm>
            <a:off x="1725207" y="2168982"/>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115" name="テキスト ボックス 114"/>
          <p:cNvSpPr txBox="1"/>
          <p:nvPr/>
        </p:nvSpPr>
        <p:spPr>
          <a:xfrm>
            <a:off x="610260" y="4468838"/>
            <a:ext cx="377026"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１</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116" name="テキスト ボックス 115"/>
          <p:cNvSpPr txBox="1"/>
          <p:nvPr/>
        </p:nvSpPr>
        <p:spPr>
          <a:xfrm>
            <a:off x="2778559" y="4509841"/>
            <a:ext cx="447558"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３０</a:t>
            </a:r>
            <a:endParaRPr lang="ja-JP" altLang="en-US" sz="800" i="1" dirty="0">
              <a:latin typeface="ＭＳ Ｐゴシック" panose="020B0600070205080204" pitchFamily="50" charset="-128"/>
              <a:ea typeface="ＭＳ Ｐゴシック" panose="020B0600070205080204" pitchFamily="50" charset="-128"/>
            </a:endParaRPr>
          </a:p>
        </p:txBody>
      </p:sp>
      <p:cxnSp>
        <p:nvCxnSpPr>
          <p:cNvPr id="117" name="直線コネクタ 116"/>
          <p:cNvCxnSpPr/>
          <p:nvPr/>
        </p:nvCxnSpPr>
        <p:spPr>
          <a:xfrm flipV="1">
            <a:off x="798372" y="9333468"/>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118" name="直線コネクタ 117"/>
          <p:cNvCxnSpPr/>
          <p:nvPr/>
        </p:nvCxnSpPr>
        <p:spPr>
          <a:xfrm flipV="1">
            <a:off x="2963034" y="9333468"/>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119" name="直線コネクタ 118"/>
          <p:cNvCxnSpPr/>
          <p:nvPr/>
        </p:nvCxnSpPr>
        <p:spPr>
          <a:xfrm flipV="1">
            <a:off x="1599283" y="9333470"/>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120" name="直線コネクタ 119"/>
          <p:cNvCxnSpPr/>
          <p:nvPr/>
        </p:nvCxnSpPr>
        <p:spPr>
          <a:xfrm flipV="1">
            <a:off x="745409" y="8882206"/>
            <a:ext cx="0" cy="874"/>
          </a:xfrm>
          <a:prstGeom prst="line">
            <a:avLst/>
          </a:prstGeom>
        </p:spPr>
        <p:style>
          <a:lnRef idx="1">
            <a:schemeClr val="dk1"/>
          </a:lnRef>
          <a:fillRef idx="0">
            <a:schemeClr val="dk1"/>
          </a:fillRef>
          <a:effectRef idx="0">
            <a:schemeClr val="dk1"/>
          </a:effectRef>
          <a:fontRef idx="minor">
            <a:schemeClr val="tx1"/>
          </a:fontRef>
        </p:style>
      </p:cxnSp>
      <p:sp>
        <p:nvSpPr>
          <p:cNvPr id="121" name="テキスト ボックス 120"/>
          <p:cNvSpPr txBox="1"/>
          <p:nvPr/>
        </p:nvSpPr>
        <p:spPr>
          <a:xfrm>
            <a:off x="948302" y="9521258"/>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入院</a:t>
            </a:r>
          </a:p>
        </p:txBody>
      </p:sp>
      <p:sp>
        <p:nvSpPr>
          <p:cNvPr id="122" name="テキスト ボックス 121"/>
          <p:cNvSpPr txBox="1"/>
          <p:nvPr/>
        </p:nvSpPr>
        <p:spPr>
          <a:xfrm>
            <a:off x="1344862" y="9521258"/>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退院</a:t>
            </a:r>
          </a:p>
        </p:txBody>
      </p:sp>
      <p:sp>
        <p:nvSpPr>
          <p:cNvPr id="123" name="テキスト ボックス 122"/>
          <p:cNvSpPr txBox="1"/>
          <p:nvPr/>
        </p:nvSpPr>
        <p:spPr>
          <a:xfrm>
            <a:off x="1877225" y="9528608"/>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再入院</a:t>
            </a:r>
          </a:p>
        </p:txBody>
      </p:sp>
      <p:sp>
        <p:nvSpPr>
          <p:cNvPr id="124" name="テキスト ボックス 123"/>
          <p:cNvSpPr txBox="1"/>
          <p:nvPr/>
        </p:nvSpPr>
        <p:spPr>
          <a:xfrm>
            <a:off x="2238687" y="9528608"/>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再退院</a:t>
            </a:r>
          </a:p>
        </p:txBody>
      </p:sp>
      <p:cxnSp>
        <p:nvCxnSpPr>
          <p:cNvPr id="125" name="直線コネクタ 124"/>
          <p:cNvCxnSpPr/>
          <p:nvPr/>
        </p:nvCxnSpPr>
        <p:spPr>
          <a:xfrm>
            <a:off x="745409" y="7801439"/>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126" name="テキスト ボックス 125"/>
          <p:cNvSpPr txBox="1"/>
          <p:nvPr/>
        </p:nvSpPr>
        <p:spPr>
          <a:xfrm>
            <a:off x="2608370" y="7601384"/>
            <a:ext cx="1086306"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sp>
        <p:nvSpPr>
          <p:cNvPr id="127" name="正方形/長方形 126"/>
          <p:cNvSpPr/>
          <p:nvPr/>
        </p:nvSpPr>
        <p:spPr>
          <a:xfrm>
            <a:off x="2096093" y="7430518"/>
            <a:ext cx="388815" cy="1968288"/>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28" name="直線コネクタ 127"/>
          <p:cNvCxnSpPr/>
          <p:nvPr/>
        </p:nvCxnSpPr>
        <p:spPr>
          <a:xfrm flipV="1">
            <a:off x="447323" y="9398806"/>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129" name="正方形/長方形 128"/>
          <p:cNvSpPr/>
          <p:nvPr/>
        </p:nvSpPr>
        <p:spPr>
          <a:xfrm>
            <a:off x="1150449" y="8142966"/>
            <a:ext cx="344631" cy="125882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700" dirty="0" smtClean="0">
                <a:solidFill>
                  <a:schemeClr val="tx1"/>
                </a:solidFill>
                <a:latin typeface="ＭＳ Ｐゴシック" panose="020B0600070205080204" pitchFamily="50" charset="-128"/>
                <a:ea typeface="ＭＳ Ｐゴシック" panose="020B0600070205080204" pitchFamily="50" charset="-128"/>
              </a:rPr>
              <a:t>公費負担医療以外の保険診療</a:t>
            </a:r>
            <a:endParaRPr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30" name="テキスト ボックス 129"/>
          <p:cNvSpPr txBox="1"/>
          <p:nvPr/>
        </p:nvSpPr>
        <p:spPr>
          <a:xfrm>
            <a:off x="731913" y="6766973"/>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a:t>
            </a:r>
            <a:r>
              <a:rPr lang="ja-JP" altLang="en-US" sz="1100" dirty="0">
                <a:latin typeface="ＭＳ Ｐゴシック" panose="020B0600070205080204" pitchFamily="50" charset="-128"/>
                <a:ea typeface="ＭＳ Ｐゴシック" panose="020B0600070205080204" pitchFamily="50" charset="-128"/>
              </a:rPr>
              <a:t>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131" name="テキスト ボックス 130"/>
          <p:cNvSpPr txBox="1"/>
          <p:nvPr/>
        </p:nvSpPr>
        <p:spPr>
          <a:xfrm>
            <a:off x="1708074" y="6761054"/>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132" name="テキスト ボックス 131"/>
          <p:cNvSpPr txBox="1"/>
          <p:nvPr/>
        </p:nvSpPr>
        <p:spPr>
          <a:xfrm>
            <a:off x="593127" y="9060910"/>
            <a:ext cx="377026"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１</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133" name="テキスト ボックス 132"/>
          <p:cNvSpPr txBox="1"/>
          <p:nvPr/>
        </p:nvSpPr>
        <p:spPr>
          <a:xfrm>
            <a:off x="2761426" y="9101913"/>
            <a:ext cx="447558"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３０</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10" name="スライド番号プレースホルダー 9"/>
          <p:cNvSpPr>
            <a:spLocks noGrp="1"/>
          </p:cNvSpPr>
          <p:nvPr>
            <p:ph type="sldNum" sz="quarter" idx="12"/>
          </p:nvPr>
        </p:nvSpPr>
        <p:spPr/>
        <p:txBody>
          <a:bodyPr/>
          <a:lstStyle/>
          <a:p>
            <a:fld id="{7FB7AD9B-6EE5-4113-9254-305380511510}" type="slidenum">
              <a:rPr kumimoji="1" lang="ja-JP" altLang="en-US" smtClean="0"/>
              <a:t>11</a:t>
            </a:fld>
            <a:endParaRPr kumimoji="1" lang="ja-JP" altLang="en-US"/>
          </a:p>
        </p:txBody>
      </p:sp>
    </p:spTree>
    <p:extLst>
      <p:ext uri="{BB962C8B-B14F-4D97-AF65-F5344CB8AC3E}">
        <p14:creationId xmlns:p14="http://schemas.microsoft.com/office/powerpoint/2010/main" val="2894123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405"/>
            <a:ext cx="3498933" cy="302774"/>
          </a:xfrm>
        </p:spPr>
        <p:txBody>
          <a:bodyPr>
            <a:normAutofit/>
          </a:bodyPr>
          <a:lstStyle/>
          <a:p>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Case</a:t>
            </a: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３：同一の医療機関に複数回入院した場合③</a:t>
            </a:r>
          </a:p>
        </p:txBody>
      </p:sp>
      <p:sp>
        <p:nvSpPr>
          <p:cNvPr id="4" name="タイトル 1"/>
          <p:cNvSpPr txBox="1">
            <a:spLocks/>
          </p:cNvSpPr>
          <p:nvPr/>
        </p:nvSpPr>
        <p:spPr>
          <a:xfrm>
            <a:off x="471488" y="5388163"/>
            <a:ext cx="3559091" cy="21855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200" kern="100" smtClean="0">
                <a:solidFill>
                  <a:srgbClr val="000000"/>
                </a:solidFill>
                <a:latin typeface="ＭＳ Ｐゴシック" panose="020B0600070205080204" pitchFamily="50" charset="-128"/>
                <a:ea typeface="ＭＳ Ｐゴシック" panose="020B0600070205080204" pitchFamily="50" charset="-128"/>
              </a:rPr>
              <a:t>Case</a:t>
            </a:r>
            <a:r>
              <a:rPr lang="ja-JP" altLang="en-US" sz="1200" kern="100" smtClean="0">
                <a:solidFill>
                  <a:srgbClr val="000000"/>
                </a:solidFill>
                <a:latin typeface="ＭＳ Ｐゴシック" panose="020B0600070205080204" pitchFamily="50" charset="-128"/>
                <a:ea typeface="ＭＳ Ｐゴシック" panose="020B0600070205080204" pitchFamily="50" charset="-128"/>
              </a:rPr>
              <a:t>４：同一の医療機関に複数回入院した場合④</a:t>
            </a:r>
            <a:endParaRPr lang="ja-JP" altLang="en-US" sz="1200" kern="100"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5" name="テキスト ボックス 2"/>
          <p:cNvSpPr txBox="1">
            <a:spLocks noChangeArrowheads="1"/>
          </p:cNvSpPr>
          <p:nvPr/>
        </p:nvSpPr>
        <p:spPr bwMode="auto">
          <a:xfrm>
            <a:off x="3570221" y="1312135"/>
            <a:ext cx="3083242" cy="2498090"/>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indent="-152400" algn="just">
              <a:lnSpc>
                <a:spcPts val="1800"/>
              </a:lnSpc>
              <a:spcAft>
                <a:spcPts val="0"/>
              </a:spcAft>
            </a:pP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・１回目の入院の自己負担額を既に窓口で支払っており、現物給付をすることとしてしまうと、自己負担額が</a:t>
            </a:r>
            <a:r>
              <a:rPr lang="en-US" sz="12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万円になることから、返戻処理が必要になってくるため、</a:t>
            </a:r>
            <a:r>
              <a:rPr lang="ja-JP" sz="1200" b="1" kern="100" dirty="0">
                <a:solidFill>
                  <a:srgbClr val="FF0000"/>
                </a:solidFill>
                <a:effectLst/>
                <a:latin typeface="游明朝" panose="02020400000000000000" pitchFamily="18" charset="-128"/>
                <a:ea typeface="ＭＳ ゴシック" panose="020B0609070205080204" pitchFamily="49" charset="-128"/>
                <a:cs typeface="Times New Roman" panose="02020603050405020304" pitchFamily="18" charset="0"/>
              </a:rPr>
              <a:t>現物給付</a:t>
            </a:r>
            <a:r>
              <a:rPr lang="en-US" sz="12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NG</a:t>
            </a: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とする。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・最終的な負担額はそれぞれ、</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lnSpc>
                <a:spcPts val="1800"/>
              </a:lnSpc>
              <a:spcAft>
                <a:spcPts val="0"/>
              </a:spcAft>
            </a:pP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患者：１万円</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914400" indent="-609600" algn="just">
              <a:lnSpc>
                <a:spcPts val="1800"/>
              </a:lnSpc>
              <a:spcAft>
                <a:spcPts val="0"/>
              </a:spcAft>
            </a:pP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保険者：入院関係医療の合計額－算定基準額（償還払い）</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762000" indent="-457200" algn="just">
              <a:lnSpc>
                <a:spcPts val="1800"/>
              </a:lnSpc>
              <a:spcAft>
                <a:spcPts val="0"/>
              </a:spcAft>
            </a:pPr>
            <a:r>
              <a:rPr lang="en-US" sz="1200" kern="100" dirty="0">
                <a:effectLst/>
                <a:latin typeface="游明朝" panose="02020400000000000000" pitchFamily="18" charset="-128"/>
                <a:ea typeface="游明朝" panose="02020400000000000000" pitchFamily="18" charset="-128"/>
                <a:cs typeface="Times New Roman" panose="02020603050405020304" pitchFamily="18" charset="0"/>
              </a:rPr>
              <a:t>A</a:t>
            </a: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県：算定基準額－１万円（償還払い）</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ボックス 2"/>
          <p:cNvSpPr txBox="1">
            <a:spLocks noChangeArrowheads="1"/>
          </p:cNvSpPr>
          <p:nvPr/>
        </p:nvSpPr>
        <p:spPr bwMode="auto">
          <a:xfrm>
            <a:off x="3570221" y="6232136"/>
            <a:ext cx="3083242" cy="2434590"/>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indent="-152400" algn="just">
              <a:lnSpc>
                <a:spcPts val="1800"/>
              </a:lnSpc>
              <a:spcAft>
                <a:spcPts val="0"/>
              </a:spcAft>
            </a:pP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・１回目の入院の自己負担額を既に窓口で支払っているが現物給付可能。</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lnSpc>
                <a:spcPts val="1800"/>
              </a:lnSpc>
              <a:spcAft>
                <a:spcPts val="0"/>
              </a:spcAft>
            </a:pP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・レセプトの関係上、２回目の入院で１万円の自己負担があった場合は、１回目の入院の自己負担額の全額を高額療養費として保険者に請求可能。</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lnSpc>
                <a:spcPts val="1800"/>
              </a:lnSpc>
              <a:spcAft>
                <a:spcPts val="0"/>
              </a:spcAft>
            </a:pP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・１回目の入院の自己負担額が１万円未満の場合は、２回目の入院で１万円になるまで徴収されることになる。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7" name="直線コネクタ 6"/>
          <p:cNvCxnSpPr/>
          <p:nvPr/>
        </p:nvCxnSpPr>
        <p:spPr>
          <a:xfrm flipV="1">
            <a:off x="673917" y="3884355"/>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flipV="1">
            <a:off x="2838579" y="3884355"/>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474828" y="3884357"/>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flipV="1">
            <a:off x="620954" y="3433093"/>
            <a:ext cx="0" cy="874"/>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823847" y="4072145"/>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入院</a:t>
            </a:r>
          </a:p>
        </p:txBody>
      </p:sp>
      <p:sp>
        <p:nvSpPr>
          <p:cNvPr id="12" name="テキスト ボックス 11"/>
          <p:cNvSpPr txBox="1"/>
          <p:nvPr/>
        </p:nvSpPr>
        <p:spPr>
          <a:xfrm>
            <a:off x="1220407" y="4072145"/>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退院</a:t>
            </a:r>
          </a:p>
        </p:txBody>
      </p:sp>
      <p:sp>
        <p:nvSpPr>
          <p:cNvPr id="13" name="テキスト ボックス 12"/>
          <p:cNvSpPr txBox="1"/>
          <p:nvPr/>
        </p:nvSpPr>
        <p:spPr>
          <a:xfrm>
            <a:off x="1752770" y="4079495"/>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再入院</a:t>
            </a:r>
          </a:p>
        </p:txBody>
      </p:sp>
      <p:sp>
        <p:nvSpPr>
          <p:cNvPr id="14" name="テキスト ボックス 13"/>
          <p:cNvSpPr txBox="1"/>
          <p:nvPr/>
        </p:nvSpPr>
        <p:spPr>
          <a:xfrm>
            <a:off x="2114232" y="4079495"/>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再退院</a:t>
            </a:r>
          </a:p>
        </p:txBody>
      </p:sp>
      <p:cxnSp>
        <p:nvCxnSpPr>
          <p:cNvPr id="15" name="直線コネクタ 14"/>
          <p:cNvCxnSpPr/>
          <p:nvPr/>
        </p:nvCxnSpPr>
        <p:spPr>
          <a:xfrm>
            <a:off x="620954" y="2352326"/>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2483915" y="2152271"/>
            <a:ext cx="1086306"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sp>
        <p:nvSpPr>
          <p:cNvPr id="17" name="正方形/長方形 16"/>
          <p:cNvSpPr/>
          <p:nvPr/>
        </p:nvSpPr>
        <p:spPr>
          <a:xfrm>
            <a:off x="1052898" y="2792263"/>
            <a:ext cx="355497" cy="1157430"/>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8" name="直線コネクタ 17"/>
          <p:cNvCxnSpPr/>
          <p:nvPr/>
        </p:nvCxnSpPr>
        <p:spPr>
          <a:xfrm flipV="1">
            <a:off x="322868" y="3949693"/>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607458" y="1317860"/>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a:t>
            </a:r>
            <a:r>
              <a:rPr lang="ja-JP" altLang="en-US" sz="1100" dirty="0">
                <a:latin typeface="ＭＳ Ｐゴシック" panose="020B0600070205080204" pitchFamily="50" charset="-128"/>
                <a:ea typeface="ＭＳ Ｐゴシック" panose="020B0600070205080204" pitchFamily="50" charset="-128"/>
              </a:rPr>
              <a:t>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1583619" y="1311941"/>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21" name="テキスト ボックス 20"/>
          <p:cNvSpPr txBox="1"/>
          <p:nvPr/>
        </p:nvSpPr>
        <p:spPr>
          <a:xfrm>
            <a:off x="468672" y="3611797"/>
            <a:ext cx="377026"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１</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22" name="テキスト ボックス 21"/>
          <p:cNvSpPr txBox="1"/>
          <p:nvPr/>
        </p:nvSpPr>
        <p:spPr>
          <a:xfrm>
            <a:off x="2636971" y="3652800"/>
            <a:ext cx="447558"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３０</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2500922" y="2843247"/>
            <a:ext cx="960367" cy="523220"/>
          </a:xfrm>
          <a:prstGeom prst="rect">
            <a:avLst/>
          </a:prstGeom>
          <a:noFill/>
        </p:spPr>
        <p:txBody>
          <a:bodyPr wrap="square" rtlCol="0">
            <a:spAutoFit/>
          </a:bodyPr>
          <a:lstStyle/>
          <a:p>
            <a:pPr algn="ctr"/>
            <a:r>
              <a:rPr lang="ja-JP" altLang="en-US" sz="700" dirty="0" smtClean="0">
                <a:latin typeface="ＭＳ Ｐゴシック" panose="020B0600070205080204" pitchFamily="50" charset="-128"/>
                <a:ea typeface="ＭＳ Ｐゴシック" panose="020B0600070205080204" pitchFamily="50" charset="-128"/>
              </a:rPr>
              <a:t>合算したら</a:t>
            </a:r>
            <a:endParaRPr lang="en-US" altLang="ja-JP" sz="700" dirty="0" smtClean="0">
              <a:latin typeface="ＭＳ Ｐゴシック" panose="020B0600070205080204" pitchFamily="50" charset="-128"/>
              <a:ea typeface="ＭＳ Ｐゴシック" panose="020B0600070205080204" pitchFamily="50" charset="-128"/>
            </a:endParaRPr>
          </a:p>
          <a:p>
            <a:pPr algn="ctr"/>
            <a:r>
              <a:rPr lang="ja-JP" altLang="en-US" sz="700" dirty="0" smtClean="0">
                <a:latin typeface="ＭＳ Ｐゴシック" panose="020B0600070205080204" pitchFamily="50" charset="-128"/>
                <a:ea typeface="ＭＳ Ｐゴシック" panose="020B0600070205080204" pitchFamily="50" charset="-128"/>
              </a:rPr>
              <a:t>高額療養費の</a:t>
            </a:r>
            <a:endParaRPr lang="en-US" altLang="ja-JP" sz="700" dirty="0" smtClean="0">
              <a:latin typeface="ＭＳ Ｐゴシック" panose="020B0600070205080204" pitchFamily="50" charset="-128"/>
              <a:ea typeface="ＭＳ Ｐゴシック" panose="020B0600070205080204" pitchFamily="50" charset="-128"/>
            </a:endParaRPr>
          </a:p>
          <a:p>
            <a:pPr algn="ctr"/>
            <a:r>
              <a:rPr lang="ja-JP" altLang="en-US" sz="700" dirty="0" smtClean="0">
                <a:latin typeface="ＭＳ Ｐゴシック" panose="020B0600070205080204" pitchFamily="50" charset="-128"/>
                <a:ea typeface="ＭＳ Ｐゴシック" panose="020B0600070205080204" pitchFamily="50" charset="-128"/>
              </a:rPr>
              <a:t>ラインを超える</a:t>
            </a:r>
            <a:endParaRPr lang="en-US" altLang="ja-JP" sz="700" dirty="0" smtClean="0">
              <a:latin typeface="ＭＳ Ｐゴシック" panose="020B0600070205080204" pitchFamily="50" charset="-128"/>
              <a:ea typeface="ＭＳ Ｐゴシック" panose="020B0600070205080204" pitchFamily="50" charset="-128"/>
            </a:endParaRPr>
          </a:p>
          <a:p>
            <a:pPr algn="ctr"/>
            <a:r>
              <a:rPr lang="ja-JP" altLang="en-US" sz="700" dirty="0" smtClean="0">
                <a:latin typeface="ＭＳ Ｐゴシック" panose="020B0600070205080204" pitchFamily="50" charset="-128"/>
                <a:ea typeface="ＭＳ Ｐゴシック" panose="020B0600070205080204" pitchFamily="50" charset="-128"/>
              </a:rPr>
              <a:t>場合です</a:t>
            </a:r>
            <a:endParaRPr lang="ja-JP" altLang="en-US" sz="700" dirty="0">
              <a:latin typeface="ＭＳ Ｐゴシック" panose="020B0600070205080204" pitchFamily="50" charset="-128"/>
              <a:ea typeface="ＭＳ Ｐゴシック" panose="020B0600070205080204" pitchFamily="50" charset="-128"/>
            </a:endParaRPr>
          </a:p>
        </p:txBody>
      </p:sp>
      <p:sp>
        <p:nvSpPr>
          <p:cNvPr id="24" name="円形吹き出し 23"/>
          <p:cNvSpPr/>
          <p:nvPr/>
        </p:nvSpPr>
        <p:spPr>
          <a:xfrm>
            <a:off x="2586875" y="2826419"/>
            <a:ext cx="808391" cy="551512"/>
          </a:xfrm>
          <a:prstGeom prst="wedgeEllipseCallout">
            <a:avLst>
              <a:gd name="adj1" fmla="val -58736"/>
              <a:gd name="adj2" fmla="val 32409"/>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ＭＳ Ｐゴシック" panose="020B0600070205080204" pitchFamily="50" charset="-128"/>
              <a:ea typeface="ＭＳ Ｐゴシック" panose="020B0600070205080204" pitchFamily="50" charset="-128"/>
            </a:endParaRPr>
          </a:p>
        </p:txBody>
      </p:sp>
      <p:sp>
        <p:nvSpPr>
          <p:cNvPr id="25" name="正方形/長方形 24"/>
          <p:cNvSpPr/>
          <p:nvPr/>
        </p:nvSpPr>
        <p:spPr>
          <a:xfrm>
            <a:off x="1966698" y="2784913"/>
            <a:ext cx="355497" cy="1157430"/>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26" name="直線コネクタ 25"/>
          <p:cNvCxnSpPr/>
          <p:nvPr/>
        </p:nvCxnSpPr>
        <p:spPr>
          <a:xfrm flipV="1">
            <a:off x="700555" y="8804550"/>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2865217" y="8804550"/>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V="1">
            <a:off x="1501466" y="8804552"/>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flipV="1">
            <a:off x="647592" y="8353288"/>
            <a:ext cx="0" cy="874"/>
          </a:xfrm>
          <a:prstGeom prst="line">
            <a:avLst/>
          </a:prstGeom>
        </p:spPr>
        <p:style>
          <a:lnRef idx="1">
            <a:schemeClr val="dk1"/>
          </a:lnRef>
          <a:fillRef idx="0">
            <a:schemeClr val="dk1"/>
          </a:fillRef>
          <a:effectRef idx="0">
            <a:schemeClr val="dk1"/>
          </a:effectRef>
          <a:fontRef idx="minor">
            <a:schemeClr val="tx1"/>
          </a:fontRef>
        </p:style>
      </p:cxnSp>
      <p:sp>
        <p:nvSpPr>
          <p:cNvPr id="30" name="テキスト ボックス 29"/>
          <p:cNvSpPr txBox="1"/>
          <p:nvPr/>
        </p:nvSpPr>
        <p:spPr>
          <a:xfrm>
            <a:off x="850485" y="8992340"/>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入院</a:t>
            </a:r>
          </a:p>
        </p:txBody>
      </p:sp>
      <p:sp>
        <p:nvSpPr>
          <p:cNvPr id="31" name="テキスト ボックス 30"/>
          <p:cNvSpPr txBox="1"/>
          <p:nvPr/>
        </p:nvSpPr>
        <p:spPr>
          <a:xfrm>
            <a:off x="1247045" y="8992340"/>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退院</a:t>
            </a:r>
          </a:p>
        </p:txBody>
      </p:sp>
      <p:sp>
        <p:nvSpPr>
          <p:cNvPr id="32" name="テキスト ボックス 31"/>
          <p:cNvSpPr txBox="1"/>
          <p:nvPr/>
        </p:nvSpPr>
        <p:spPr>
          <a:xfrm>
            <a:off x="1779408" y="8999690"/>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再入院</a:t>
            </a:r>
          </a:p>
        </p:txBody>
      </p:sp>
      <p:sp>
        <p:nvSpPr>
          <p:cNvPr id="33" name="テキスト ボックス 32"/>
          <p:cNvSpPr txBox="1"/>
          <p:nvPr/>
        </p:nvSpPr>
        <p:spPr>
          <a:xfrm>
            <a:off x="2140870" y="8999690"/>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再退院</a:t>
            </a:r>
          </a:p>
        </p:txBody>
      </p:sp>
      <p:cxnSp>
        <p:nvCxnSpPr>
          <p:cNvPr id="34" name="直線コネクタ 33"/>
          <p:cNvCxnSpPr/>
          <p:nvPr/>
        </p:nvCxnSpPr>
        <p:spPr>
          <a:xfrm>
            <a:off x="647592" y="7272521"/>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2510553" y="7072466"/>
            <a:ext cx="916123"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sp>
        <p:nvSpPr>
          <p:cNvPr id="36" name="正方形/長方形 35"/>
          <p:cNvSpPr/>
          <p:nvPr/>
        </p:nvSpPr>
        <p:spPr>
          <a:xfrm>
            <a:off x="2024425" y="6894250"/>
            <a:ext cx="336714" cy="1968288"/>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37" name="直線コネクタ 36"/>
          <p:cNvCxnSpPr/>
          <p:nvPr/>
        </p:nvCxnSpPr>
        <p:spPr>
          <a:xfrm flipV="1">
            <a:off x="349506" y="8869888"/>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38" name="テキスト ボックス 37"/>
          <p:cNvSpPr txBox="1"/>
          <p:nvPr/>
        </p:nvSpPr>
        <p:spPr>
          <a:xfrm>
            <a:off x="634096" y="6238055"/>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a:t>
            </a:r>
            <a:r>
              <a:rPr lang="ja-JP" altLang="en-US" sz="1100" dirty="0">
                <a:latin typeface="ＭＳ Ｐゴシック" panose="020B0600070205080204" pitchFamily="50" charset="-128"/>
                <a:ea typeface="ＭＳ Ｐゴシック" panose="020B0600070205080204" pitchFamily="50" charset="-128"/>
              </a:rPr>
              <a:t>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39" name="テキスト ボックス 38"/>
          <p:cNvSpPr txBox="1"/>
          <p:nvPr/>
        </p:nvSpPr>
        <p:spPr>
          <a:xfrm>
            <a:off x="1610257" y="6232136"/>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40" name="テキスト ボックス 39"/>
          <p:cNvSpPr txBox="1"/>
          <p:nvPr/>
        </p:nvSpPr>
        <p:spPr>
          <a:xfrm>
            <a:off x="495310" y="8531992"/>
            <a:ext cx="377026"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１</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41" name="テキスト ボックス 40"/>
          <p:cNvSpPr txBox="1"/>
          <p:nvPr/>
        </p:nvSpPr>
        <p:spPr>
          <a:xfrm>
            <a:off x="2663609" y="8572995"/>
            <a:ext cx="447558"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３０</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42" name="正方形/長方形 41"/>
          <p:cNvSpPr/>
          <p:nvPr/>
        </p:nvSpPr>
        <p:spPr>
          <a:xfrm>
            <a:off x="1039057" y="7712458"/>
            <a:ext cx="336714" cy="1161862"/>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44" name="スライド番号プレースホルダー 43"/>
          <p:cNvSpPr>
            <a:spLocks noGrp="1"/>
          </p:cNvSpPr>
          <p:nvPr>
            <p:ph type="sldNum" sz="quarter" idx="12"/>
          </p:nvPr>
        </p:nvSpPr>
        <p:spPr/>
        <p:txBody>
          <a:bodyPr/>
          <a:lstStyle/>
          <a:p>
            <a:fld id="{7FB7AD9B-6EE5-4113-9254-305380511510}" type="slidenum">
              <a:rPr kumimoji="1" lang="ja-JP" altLang="en-US" smtClean="0"/>
              <a:t>12</a:t>
            </a:fld>
            <a:endParaRPr kumimoji="1" lang="ja-JP" altLang="en-US"/>
          </a:p>
        </p:txBody>
      </p:sp>
    </p:spTree>
    <p:extLst>
      <p:ext uri="{BB962C8B-B14F-4D97-AF65-F5344CB8AC3E}">
        <p14:creationId xmlns:p14="http://schemas.microsoft.com/office/powerpoint/2010/main" val="4242404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405"/>
            <a:ext cx="5915025" cy="206521"/>
          </a:xfrm>
        </p:spPr>
        <p:txBody>
          <a:bodyPr>
            <a:noAutofit/>
          </a:bodyPr>
          <a:lstStyle/>
          <a:p>
            <a:r>
              <a:rPr lang="en-US" altLang="ja-JP" sz="1200" b="0" i="0" u="none" strike="noStrike" kern="100" baseline="0" smtClean="0">
                <a:solidFill>
                  <a:srgbClr val="000000"/>
                </a:solidFill>
                <a:latin typeface="ＭＳ Ｐゴシック" panose="020B0600070205080204" pitchFamily="50" charset="-128"/>
                <a:ea typeface="ＭＳ Ｐゴシック" panose="020B0600070205080204" pitchFamily="50" charset="-128"/>
              </a:rPr>
              <a:t>Case</a:t>
            </a: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５：入院関係医療と公費負担医療で同一の医療機関に複数回入院した場合①</a:t>
            </a:r>
          </a:p>
        </p:txBody>
      </p:sp>
      <p:sp>
        <p:nvSpPr>
          <p:cNvPr id="4" name="タイトル 1"/>
          <p:cNvSpPr txBox="1">
            <a:spLocks/>
          </p:cNvSpPr>
          <p:nvPr/>
        </p:nvSpPr>
        <p:spPr>
          <a:xfrm>
            <a:off x="471488" y="5340036"/>
            <a:ext cx="5821028" cy="2065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200" kern="100" smtClean="0">
                <a:solidFill>
                  <a:srgbClr val="000000"/>
                </a:solidFill>
                <a:latin typeface="ＭＳ Ｐゴシック" panose="020B0600070205080204" pitchFamily="50" charset="-128"/>
                <a:ea typeface="ＭＳ Ｐゴシック" panose="020B0600070205080204" pitchFamily="50" charset="-128"/>
              </a:rPr>
              <a:t>Case</a:t>
            </a:r>
            <a:r>
              <a:rPr lang="ja-JP" altLang="en-US" sz="1200" kern="100" smtClean="0">
                <a:solidFill>
                  <a:srgbClr val="000000"/>
                </a:solidFill>
                <a:latin typeface="ＭＳ Ｐゴシック" panose="020B0600070205080204" pitchFamily="50" charset="-128"/>
                <a:ea typeface="ＭＳ Ｐゴシック" panose="020B0600070205080204" pitchFamily="50" charset="-128"/>
              </a:rPr>
              <a:t>６：入院関係医療と公費負担医療で同一の医療機関に複数回入院した場合②</a:t>
            </a:r>
            <a:endParaRPr lang="ja-JP" altLang="en-US" sz="1200" kern="100"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5" name="テキスト ボックス 2"/>
          <p:cNvSpPr txBox="1">
            <a:spLocks noChangeArrowheads="1"/>
          </p:cNvSpPr>
          <p:nvPr/>
        </p:nvSpPr>
        <p:spPr bwMode="auto">
          <a:xfrm>
            <a:off x="3505518" y="1205690"/>
            <a:ext cx="2943094" cy="1876425"/>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・入院関係医療は現物給付が可能。</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・公費負担医療と入院関係医療のレセプトは１枚になる。</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・他の保険診療がなければ、最終的な患者の自己負担額は、公費負担医療の自己負担額＋１万円（入院関係医療の自己負担額）となる。</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ボックス 2"/>
          <p:cNvSpPr txBox="1">
            <a:spLocks noChangeArrowheads="1"/>
          </p:cNvSpPr>
          <p:nvPr/>
        </p:nvSpPr>
        <p:spPr bwMode="auto">
          <a:xfrm>
            <a:off x="3505518" y="6139380"/>
            <a:ext cx="2943094" cy="1876425"/>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・入院関係医療は現物給付が可能。</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・公費負担医療と入院関係医療のレセプトは１枚になる。</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・他の保険診療がなければ、最終的な患者の自己負担額は、１万円（入院関係医療の自己負担額）＋公費負担医療の自己負担額となる。</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7" name="直線コネクタ 6"/>
          <p:cNvCxnSpPr/>
          <p:nvPr/>
        </p:nvCxnSpPr>
        <p:spPr>
          <a:xfrm flipV="1">
            <a:off x="609214" y="3687009"/>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flipV="1">
            <a:off x="2773876" y="3687009"/>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410125" y="3687011"/>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flipV="1">
            <a:off x="556251" y="3235747"/>
            <a:ext cx="0" cy="874"/>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759144" y="3874799"/>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入院</a:t>
            </a:r>
          </a:p>
        </p:txBody>
      </p:sp>
      <p:sp>
        <p:nvSpPr>
          <p:cNvPr id="12" name="テキスト ボックス 11"/>
          <p:cNvSpPr txBox="1"/>
          <p:nvPr/>
        </p:nvSpPr>
        <p:spPr>
          <a:xfrm>
            <a:off x="1155704" y="3874799"/>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退院</a:t>
            </a:r>
          </a:p>
        </p:txBody>
      </p:sp>
      <p:sp>
        <p:nvSpPr>
          <p:cNvPr id="13" name="テキスト ボックス 12"/>
          <p:cNvSpPr txBox="1"/>
          <p:nvPr/>
        </p:nvSpPr>
        <p:spPr>
          <a:xfrm>
            <a:off x="1688067" y="3882149"/>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再入院</a:t>
            </a:r>
          </a:p>
        </p:txBody>
      </p:sp>
      <p:sp>
        <p:nvSpPr>
          <p:cNvPr id="14" name="テキスト ボックス 13"/>
          <p:cNvSpPr txBox="1"/>
          <p:nvPr/>
        </p:nvSpPr>
        <p:spPr>
          <a:xfrm>
            <a:off x="2049529" y="3882149"/>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再退院</a:t>
            </a:r>
          </a:p>
        </p:txBody>
      </p:sp>
      <p:cxnSp>
        <p:nvCxnSpPr>
          <p:cNvPr id="15" name="直線コネクタ 14"/>
          <p:cNvCxnSpPr/>
          <p:nvPr/>
        </p:nvCxnSpPr>
        <p:spPr>
          <a:xfrm>
            <a:off x="556251" y="2154980"/>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2419212" y="1954925"/>
            <a:ext cx="1086306"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sp>
        <p:nvSpPr>
          <p:cNvPr id="17" name="正方形/長方形 16"/>
          <p:cNvSpPr/>
          <p:nvPr/>
        </p:nvSpPr>
        <p:spPr>
          <a:xfrm>
            <a:off x="988195" y="2594917"/>
            <a:ext cx="355497" cy="1157430"/>
          </a:xfrm>
          <a:prstGeom prst="rect">
            <a:avLst/>
          </a:prstGeom>
          <a:no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rPr>
              <a:t>公費</a:t>
            </a:r>
            <a:r>
              <a:rPr lang="ja-JP" altLang="en-US" sz="1050" dirty="0">
                <a:solidFill>
                  <a:schemeClr val="tx1"/>
                </a:solidFill>
                <a:latin typeface="ＭＳ Ｐゴシック" panose="020B0600070205080204" pitchFamily="50" charset="-128"/>
                <a:ea typeface="ＭＳ Ｐゴシック" panose="020B0600070205080204" pitchFamily="50" charset="-128"/>
              </a:rPr>
              <a:t>負担</a:t>
            </a: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8" name="直線コネクタ 17"/>
          <p:cNvCxnSpPr/>
          <p:nvPr/>
        </p:nvCxnSpPr>
        <p:spPr>
          <a:xfrm flipV="1">
            <a:off x="258165" y="3752347"/>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542755" y="1120514"/>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a:t>
            </a:r>
            <a:r>
              <a:rPr lang="ja-JP" altLang="en-US" sz="1100" dirty="0">
                <a:latin typeface="ＭＳ Ｐゴシック" panose="020B0600070205080204" pitchFamily="50" charset="-128"/>
                <a:ea typeface="ＭＳ Ｐゴシック" panose="020B0600070205080204" pitchFamily="50" charset="-128"/>
              </a:rPr>
              <a:t>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1518916" y="1114595"/>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21" name="テキスト ボックス 20"/>
          <p:cNvSpPr txBox="1"/>
          <p:nvPr/>
        </p:nvSpPr>
        <p:spPr>
          <a:xfrm>
            <a:off x="403969" y="3414451"/>
            <a:ext cx="377026"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１</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22" name="テキスト ボックス 21"/>
          <p:cNvSpPr txBox="1"/>
          <p:nvPr/>
        </p:nvSpPr>
        <p:spPr>
          <a:xfrm>
            <a:off x="2572268" y="3455454"/>
            <a:ext cx="447558"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３０</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23" name="正方形/長方形 22"/>
          <p:cNvSpPr/>
          <p:nvPr/>
        </p:nvSpPr>
        <p:spPr>
          <a:xfrm>
            <a:off x="1901995" y="1776709"/>
            <a:ext cx="355497" cy="1968288"/>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24" name="直線コネクタ 23"/>
          <p:cNvCxnSpPr/>
          <p:nvPr/>
        </p:nvCxnSpPr>
        <p:spPr>
          <a:xfrm flipV="1">
            <a:off x="651696" y="8649137"/>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V="1">
            <a:off x="2816358" y="8649137"/>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V="1">
            <a:off x="1452607" y="8649139"/>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598733" y="8197875"/>
            <a:ext cx="0" cy="874"/>
          </a:xfrm>
          <a:prstGeom prst="line">
            <a:avLst/>
          </a:prstGeom>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801626" y="8836927"/>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入院</a:t>
            </a:r>
          </a:p>
        </p:txBody>
      </p:sp>
      <p:sp>
        <p:nvSpPr>
          <p:cNvPr id="29" name="テキスト ボックス 28"/>
          <p:cNvSpPr txBox="1"/>
          <p:nvPr/>
        </p:nvSpPr>
        <p:spPr>
          <a:xfrm>
            <a:off x="1198186" y="8836927"/>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退院</a:t>
            </a:r>
          </a:p>
        </p:txBody>
      </p:sp>
      <p:sp>
        <p:nvSpPr>
          <p:cNvPr id="30" name="テキスト ボックス 29"/>
          <p:cNvSpPr txBox="1"/>
          <p:nvPr/>
        </p:nvSpPr>
        <p:spPr>
          <a:xfrm>
            <a:off x="1730549" y="8844277"/>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再入院</a:t>
            </a:r>
          </a:p>
        </p:txBody>
      </p:sp>
      <p:sp>
        <p:nvSpPr>
          <p:cNvPr id="31" name="テキスト ボックス 30"/>
          <p:cNvSpPr txBox="1"/>
          <p:nvPr/>
        </p:nvSpPr>
        <p:spPr>
          <a:xfrm>
            <a:off x="2092011" y="8844277"/>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再退院</a:t>
            </a:r>
          </a:p>
        </p:txBody>
      </p:sp>
      <p:cxnSp>
        <p:nvCxnSpPr>
          <p:cNvPr id="32" name="直線コネクタ 31"/>
          <p:cNvCxnSpPr/>
          <p:nvPr/>
        </p:nvCxnSpPr>
        <p:spPr>
          <a:xfrm>
            <a:off x="598733" y="7117108"/>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a:xfrm>
            <a:off x="2461694" y="6917053"/>
            <a:ext cx="916123"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cxnSp>
        <p:nvCxnSpPr>
          <p:cNvPr id="34" name="直線コネクタ 33"/>
          <p:cNvCxnSpPr/>
          <p:nvPr/>
        </p:nvCxnSpPr>
        <p:spPr>
          <a:xfrm flipV="1">
            <a:off x="300647" y="8714475"/>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585237" y="6082642"/>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a:t>
            </a:r>
            <a:r>
              <a:rPr lang="ja-JP" altLang="en-US" sz="1100" dirty="0">
                <a:latin typeface="ＭＳ Ｐゴシック" panose="020B0600070205080204" pitchFamily="50" charset="-128"/>
                <a:ea typeface="ＭＳ Ｐゴシック" panose="020B0600070205080204" pitchFamily="50" charset="-128"/>
              </a:rPr>
              <a:t>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36" name="テキスト ボックス 35"/>
          <p:cNvSpPr txBox="1"/>
          <p:nvPr/>
        </p:nvSpPr>
        <p:spPr>
          <a:xfrm>
            <a:off x="1561398" y="6076723"/>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446451" y="8376579"/>
            <a:ext cx="377026"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１</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38" name="テキスト ボックス 37"/>
          <p:cNvSpPr txBox="1"/>
          <p:nvPr/>
        </p:nvSpPr>
        <p:spPr>
          <a:xfrm>
            <a:off x="2614750" y="8417582"/>
            <a:ext cx="447558"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３０</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996968" y="6738837"/>
            <a:ext cx="355497" cy="1968288"/>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1986170" y="7557045"/>
            <a:ext cx="355497" cy="1157430"/>
          </a:xfrm>
          <a:prstGeom prst="rect">
            <a:avLst/>
          </a:prstGeom>
          <a:no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rPr>
              <a:t>公費</a:t>
            </a:r>
            <a:r>
              <a:rPr lang="ja-JP" altLang="en-US" sz="1050" dirty="0">
                <a:solidFill>
                  <a:schemeClr val="tx1"/>
                </a:solidFill>
                <a:latin typeface="ＭＳ Ｐゴシック" panose="020B0600070205080204" pitchFamily="50" charset="-128"/>
                <a:ea typeface="ＭＳ Ｐゴシック" panose="020B0600070205080204" pitchFamily="50" charset="-128"/>
              </a:rPr>
              <a:t>負担</a:t>
            </a: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42" name="スライド番号プレースホルダー 41"/>
          <p:cNvSpPr>
            <a:spLocks noGrp="1"/>
          </p:cNvSpPr>
          <p:nvPr>
            <p:ph type="sldNum" sz="quarter" idx="12"/>
          </p:nvPr>
        </p:nvSpPr>
        <p:spPr/>
        <p:txBody>
          <a:bodyPr/>
          <a:lstStyle/>
          <a:p>
            <a:fld id="{7FB7AD9B-6EE5-4113-9254-305380511510}" type="slidenum">
              <a:rPr kumimoji="1" lang="ja-JP" altLang="en-US" smtClean="0"/>
              <a:t>13</a:t>
            </a:fld>
            <a:endParaRPr kumimoji="1" lang="ja-JP" altLang="en-US"/>
          </a:p>
        </p:txBody>
      </p:sp>
    </p:spTree>
    <p:extLst>
      <p:ext uri="{BB962C8B-B14F-4D97-AF65-F5344CB8AC3E}">
        <p14:creationId xmlns:p14="http://schemas.microsoft.com/office/powerpoint/2010/main" val="2374805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9" y="527405"/>
            <a:ext cx="2945480" cy="218553"/>
          </a:xfrm>
        </p:spPr>
        <p:txBody>
          <a:bodyPr>
            <a:noAutofit/>
          </a:bodyPr>
          <a:lstStyle/>
          <a:p>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Case</a:t>
            </a: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７：複数の医療機関に入院した場合①</a:t>
            </a:r>
          </a:p>
        </p:txBody>
      </p:sp>
      <p:sp>
        <p:nvSpPr>
          <p:cNvPr id="4" name="タイトル 1"/>
          <p:cNvSpPr txBox="1">
            <a:spLocks/>
          </p:cNvSpPr>
          <p:nvPr/>
        </p:nvSpPr>
        <p:spPr>
          <a:xfrm>
            <a:off x="433901" y="5365958"/>
            <a:ext cx="3017670" cy="3027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Case</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８：複数の医療機関に入院した場合②</a:t>
            </a:r>
          </a:p>
        </p:txBody>
      </p:sp>
      <p:sp>
        <p:nvSpPr>
          <p:cNvPr id="5" name="テキスト ボックス 2"/>
          <p:cNvSpPr txBox="1">
            <a:spLocks noChangeArrowheads="1"/>
          </p:cNvSpPr>
          <p:nvPr/>
        </p:nvSpPr>
        <p:spPr bwMode="auto">
          <a:xfrm>
            <a:off x="3451571" y="1319257"/>
            <a:ext cx="3019425" cy="2000250"/>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indent="-152400"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・医療機関が異なるのでレセプトは２枚となる。</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・入院関係医療は現物給付が可能。</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・保険診療と１万円（入院関係医療の自己負担額）の合計が、保険診療の高額療養費算定基準額を超えた場合は、超過部分は高額療養費として保険者に請求が可能となる。</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ボックス 2"/>
          <p:cNvSpPr txBox="1">
            <a:spLocks noChangeArrowheads="1"/>
          </p:cNvSpPr>
          <p:nvPr/>
        </p:nvSpPr>
        <p:spPr bwMode="auto">
          <a:xfrm>
            <a:off x="3429000" y="6111734"/>
            <a:ext cx="3041996" cy="1064260"/>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indent="-152400" algn="just">
              <a:lnSpc>
                <a:spcPts val="1800"/>
              </a:lnSpc>
              <a:spcAft>
                <a:spcPts val="0"/>
              </a:spcAft>
            </a:pP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・特定疾病給付対象療養は、同一の医療機関の医療費しか合算しないので、助成の対象とは</a:t>
            </a:r>
            <a:r>
              <a:rPr lang="ja-JP"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な</a:t>
            </a:r>
            <a:r>
              <a:rPr lang="ja-JP" altLang="en-US"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らない</a:t>
            </a:r>
            <a:r>
              <a:rPr lang="ja-JP"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7" name="直線コネクタ 6"/>
          <p:cNvCxnSpPr/>
          <p:nvPr/>
        </p:nvCxnSpPr>
        <p:spPr>
          <a:xfrm flipV="1">
            <a:off x="639146" y="3818184"/>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flipV="1">
            <a:off x="2803808" y="3818184"/>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440057" y="3818186"/>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flipV="1">
            <a:off x="586183" y="3366922"/>
            <a:ext cx="0" cy="874"/>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789076" y="4005974"/>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入院</a:t>
            </a:r>
          </a:p>
        </p:txBody>
      </p:sp>
      <p:sp>
        <p:nvSpPr>
          <p:cNvPr id="12" name="テキスト ボックス 11"/>
          <p:cNvSpPr txBox="1"/>
          <p:nvPr/>
        </p:nvSpPr>
        <p:spPr>
          <a:xfrm>
            <a:off x="1185636" y="4005974"/>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退院</a:t>
            </a:r>
          </a:p>
        </p:txBody>
      </p:sp>
      <p:sp>
        <p:nvSpPr>
          <p:cNvPr id="13" name="テキスト ボックス 12"/>
          <p:cNvSpPr txBox="1"/>
          <p:nvPr/>
        </p:nvSpPr>
        <p:spPr>
          <a:xfrm>
            <a:off x="1717999" y="4013324"/>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再入院</a:t>
            </a:r>
          </a:p>
        </p:txBody>
      </p:sp>
      <p:sp>
        <p:nvSpPr>
          <p:cNvPr id="14" name="テキスト ボックス 13"/>
          <p:cNvSpPr txBox="1"/>
          <p:nvPr/>
        </p:nvSpPr>
        <p:spPr>
          <a:xfrm>
            <a:off x="2079461" y="4013324"/>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再退院</a:t>
            </a:r>
          </a:p>
        </p:txBody>
      </p:sp>
      <p:sp>
        <p:nvSpPr>
          <p:cNvPr id="15" name="テキスト ボックス 14"/>
          <p:cNvSpPr txBox="1"/>
          <p:nvPr/>
        </p:nvSpPr>
        <p:spPr>
          <a:xfrm>
            <a:off x="2449144" y="2086100"/>
            <a:ext cx="1086306"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cxnSp>
        <p:nvCxnSpPr>
          <p:cNvPr id="16" name="直線コネクタ 15"/>
          <p:cNvCxnSpPr/>
          <p:nvPr/>
        </p:nvCxnSpPr>
        <p:spPr>
          <a:xfrm flipV="1">
            <a:off x="288097" y="3883522"/>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572687" y="1251689"/>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a:t>
            </a:r>
            <a:r>
              <a:rPr lang="ja-JP" altLang="en-US" sz="1100" dirty="0">
                <a:latin typeface="ＭＳ Ｐゴシック" panose="020B0600070205080204" pitchFamily="50" charset="-128"/>
                <a:ea typeface="ＭＳ Ｐゴシック" panose="020B0600070205080204" pitchFamily="50" charset="-128"/>
              </a:rPr>
              <a:t>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1548848" y="1245770"/>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医療機関②</a:t>
            </a:r>
            <a:endParaRPr lang="en-US" altLang="ja-JP" sz="1100" dirty="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433901" y="3545626"/>
            <a:ext cx="377026"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１</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2602200" y="3586629"/>
            <a:ext cx="447558"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３０</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21" name="正方形/長方形 20"/>
          <p:cNvSpPr/>
          <p:nvPr/>
        </p:nvSpPr>
        <p:spPr>
          <a:xfrm>
            <a:off x="996350" y="2694918"/>
            <a:ext cx="355497" cy="118860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600" dirty="0" smtClean="0">
                <a:solidFill>
                  <a:schemeClr val="tx1"/>
                </a:solidFill>
                <a:latin typeface="ＭＳ Ｐゴシック" panose="020B0600070205080204" pitchFamily="50" charset="-128"/>
                <a:ea typeface="ＭＳ Ｐゴシック" panose="020B0600070205080204" pitchFamily="50" charset="-128"/>
              </a:rPr>
              <a:t>公費負担医療以外の保険診療</a:t>
            </a:r>
            <a:endParaRPr lang="ja-JP" altLang="en-US" sz="6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1949015" y="1907884"/>
            <a:ext cx="366553" cy="1975638"/>
          </a:xfrm>
          <a:prstGeom prst="rect">
            <a:avLst/>
          </a:prstGeom>
          <a:solidFill>
            <a:schemeClr val="bg1">
              <a:lumMod val="85000"/>
            </a:schemeClr>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139"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139" dirty="0">
              <a:solidFill>
                <a:schemeClr val="tx1"/>
              </a:solidFill>
              <a:latin typeface="ＭＳ Ｐゴシック" panose="020B0600070205080204" pitchFamily="50" charset="-128"/>
              <a:ea typeface="ＭＳ Ｐゴシック" panose="020B0600070205080204" pitchFamily="50" charset="-128"/>
            </a:endParaRPr>
          </a:p>
        </p:txBody>
      </p:sp>
      <p:cxnSp>
        <p:nvCxnSpPr>
          <p:cNvPr id="23" name="直線コネクタ 22"/>
          <p:cNvCxnSpPr/>
          <p:nvPr/>
        </p:nvCxnSpPr>
        <p:spPr>
          <a:xfrm>
            <a:off x="586183" y="2286155"/>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V="1">
            <a:off x="681628" y="8617918"/>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V="1">
            <a:off x="2846290" y="8617918"/>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V="1">
            <a:off x="1482539" y="8617920"/>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628665" y="8166656"/>
            <a:ext cx="0" cy="874"/>
          </a:xfrm>
          <a:prstGeom prst="line">
            <a:avLst/>
          </a:prstGeom>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831558" y="8805708"/>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入院</a:t>
            </a:r>
          </a:p>
        </p:txBody>
      </p:sp>
      <p:sp>
        <p:nvSpPr>
          <p:cNvPr id="29" name="テキスト ボックス 28"/>
          <p:cNvSpPr txBox="1"/>
          <p:nvPr/>
        </p:nvSpPr>
        <p:spPr>
          <a:xfrm>
            <a:off x="1228118" y="8805708"/>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退院</a:t>
            </a:r>
          </a:p>
        </p:txBody>
      </p:sp>
      <p:sp>
        <p:nvSpPr>
          <p:cNvPr id="30" name="テキスト ボックス 29"/>
          <p:cNvSpPr txBox="1"/>
          <p:nvPr/>
        </p:nvSpPr>
        <p:spPr>
          <a:xfrm>
            <a:off x="1760481" y="8813058"/>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再入院</a:t>
            </a:r>
          </a:p>
        </p:txBody>
      </p:sp>
      <p:sp>
        <p:nvSpPr>
          <p:cNvPr id="31" name="テキスト ボックス 30"/>
          <p:cNvSpPr txBox="1"/>
          <p:nvPr/>
        </p:nvSpPr>
        <p:spPr>
          <a:xfrm>
            <a:off x="2121943" y="8813058"/>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再退院</a:t>
            </a:r>
          </a:p>
        </p:txBody>
      </p:sp>
      <p:cxnSp>
        <p:nvCxnSpPr>
          <p:cNvPr id="32" name="直線コネクタ 31"/>
          <p:cNvCxnSpPr/>
          <p:nvPr/>
        </p:nvCxnSpPr>
        <p:spPr>
          <a:xfrm>
            <a:off x="628665" y="7085889"/>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a:xfrm>
            <a:off x="2491626" y="6885834"/>
            <a:ext cx="916123"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cxnSp>
        <p:nvCxnSpPr>
          <p:cNvPr id="34" name="直線コネクタ 33"/>
          <p:cNvCxnSpPr/>
          <p:nvPr/>
        </p:nvCxnSpPr>
        <p:spPr>
          <a:xfrm flipV="1">
            <a:off x="330579" y="8683256"/>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615169" y="6051423"/>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a:t>
            </a:r>
            <a:r>
              <a:rPr lang="ja-JP" altLang="en-US" sz="1100" dirty="0">
                <a:latin typeface="ＭＳ Ｐゴシック" panose="020B0600070205080204" pitchFamily="50" charset="-128"/>
                <a:ea typeface="ＭＳ Ｐゴシック" panose="020B0600070205080204" pitchFamily="50" charset="-128"/>
              </a:rPr>
              <a:t>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36" name="テキスト ボックス 35"/>
          <p:cNvSpPr txBox="1"/>
          <p:nvPr/>
        </p:nvSpPr>
        <p:spPr>
          <a:xfrm>
            <a:off x="1591330" y="6045504"/>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医療機関②</a:t>
            </a:r>
            <a:endParaRPr lang="en-US" altLang="ja-JP" sz="1100" dirty="0">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476383" y="8345360"/>
            <a:ext cx="377026"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１</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38" name="テキスト ボックス 37"/>
          <p:cNvSpPr txBox="1"/>
          <p:nvPr/>
        </p:nvSpPr>
        <p:spPr>
          <a:xfrm>
            <a:off x="2644682" y="8386363"/>
            <a:ext cx="447558"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３０</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1026900" y="7317112"/>
            <a:ext cx="355497" cy="1358794"/>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1990888" y="7317112"/>
            <a:ext cx="341339" cy="1366144"/>
          </a:xfrm>
          <a:prstGeom prst="rect">
            <a:avLst/>
          </a:prstGeom>
          <a:solidFill>
            <a:schemeClr val="bg1">
              <a:lumMod val="85000"/>
            </a:schemeClr>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139"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139" dirty="0">
              <a:solidFill>
                <a:schemeClr val="tx1"/>
              </a:solidFill>
              <a:latin typeface="ＭＳ Ｐゴシック" panose="020B0600070205080204" pitchFamily="50" charset="-128"/>
              <a:ea typeface="ＭＳ Ｐゴシック" panose="020B0600070205080204" pitchFamily="50" charset="-128"/>
            </a:endParaRPr>
          </a:p>
        </p:txBody>
      </p:sp>
      <p:sp>
        <p:nvSpPr>
          <p:cNvPr id="41" name="テキスト ボックス 40"/>
          <p:cNvSpPr txBox="1"/>
          <p:nvPr/>
        </p:nvSpPr>
        <p:spPr>
          <a:xfrm>
            <a:off x="2450569" y="7502827"/>
            <a:ext cx="960367" cy="523220"/>
          </a:xfrm>
          <a:prstGeom prst="rect">
            <a:avLst/>
          </a:prstGeom>
          <a:noFill/>
        </p:spPr>
        <p:txBody>
          <a:bodyPr wrap="square" rtlCol="0">
            <a:spAutoFit/>
          </a:bodyPr>
          <a:lstStyle/>
          <a:p>
            <a:pPr algn="ctr"/>
            <a:r>
              <a:rPr lang="ja-JP" altLang="en-US" sz="700" dirty="0" smtClean="0">
                <a:latin typeface="ＭＳ Ｐゴシック" panose="020B0600070205080204" pitchFamily="50" charset="-128"/>
                <a:ea typeface="ＭＳ Ｐゴシック" panose="020B0600070205080204" pitchFamily="50" charset="-128"/>
              </a:rPr>
              <a:t>合算したら</a:t>
            </a:r>
            <a:endParaRPr lang="en-US" altLang="ja-JP" sz="700" dirty="0" smtClean="0">
              <a:latin typeface="ＭＳ Ｐゴシック" panose="020B0600070205080204" pitchFamily="50" charset="-128"/>
              <a:ea typeface="ＭＳ Ｐゴシック" panose="020B0600070205080204" pitchFamily="50" charset="-128"/>
            </a:endParaRPr>
          </a:p>
          <a:p>
            <a:pPr algn="ctr"/>
            <a:r>
              <a:rPr lang="ja-JP" altLang="en-US" sz="700" dirty="0" smtClean="0">
                <a:latin typeface="ＭＳ Ｐゴシック" panose="020B0600070205080204" pitchFamily="50" charset="-128"/>
                <a:ea typeface="ＭＳ Ｐゴシック" panose="020B0600070205080204" pitchFamily="50" charset="-128"/>
              </a:rPr>
              <a:t>高額療養費の</a:t>
            </a:r>
            <a:endParaRPr lang="en-US" altLang="ja-JP" sz="700" dirty="0" smtClean="0">
              <a:latin typeface="ＭＳ Ｐゴシック" panose="020B0600070205080204" pitchFamily="50" charset="-128"/>
              <a:ea typeface="ＭＳ Ｐゴシック" panose="020B0600070205080204" pitchFamily="50" charset="-128"/>
            </a:endParaRPr>
          </a:p>
          <a:p>
            <a:pPr algn="ctr"/>
            <a:r>
              <a:rPr lang="ja-JP" altLang="en-US" sz="700" dirty="0" smtClean="0">
                <a:latin typeface="ＭＳ Ｐゴシック" panose="020B0600070205080204" pitchFamily="50" charset="-128"/>
                <a:ea typeface="ＭＳ Ｐゴシック" panose="020B0600070205080204" pitchFamily="50" charset="-128"/>
              </a:rPr>
              <a:t>ラインを超える</a:t>
            </a:r>
            <a:endParaRPr lang="en-US" altLang="ja-JP" sz="700" dirty="0" smtClean="0">
              <a:latin typeface="ＭＳ Ｐゴシック" panose="020B0600070205080204" pitchFamily="50" charset="-128"/>
              <a:ea typeface="ＭＳ Ｐゴシック" panose="020B0600070205080204" pitchFamily="50" charset="-128"/>
            </a:endParaRPr>
          </a:p>
          <a:p>
            <a:pPr algn="ctr"/>
            <a:r>
              <a:rPr lang="ja-JP" altLang="en-US" sz="700" dirty="0" smtClean="0">
                <a:latin typeface="ＭＳ Ｐゴシック" panose="020B0600070205080204" pitchFamily="50" charset="-128"/>
                <a:ea typeface="ＭＳ Ｐゴシック" panose="020B0600070205080204" pitchFamily="50" charset="-128"/>
              </a:rPr>
              <a:t>場合です</a:t>
            </a:r>
            <a:endParaRPr lang="ja-JP" altLang="en-US" sz="700" dirty="0">
              <a:latin typeface="ＭＳ Ｐゴシック" panose="020B0600070205080204" pitchFamily="50" charset="-128"/>
              <a:ea typeface="ＭＳ Ｐゴシック" panose="020B0600070205080204" pitchFamily="50" charset="-128"/>
            </a:endParaRPr>
          </a:p>
        </p:txBody>
      </p:sp>
      <p:sp>
        <p:nvSpPr>
          <p:cNvPr id="42" name="円形吹き出し 41"/>
          <p:cNvSpPr/>
          <p:nvPr/>
        </p:nvSpPr>
        <p:spPr>
          <a:xfrm>
            <a:off x="2536522" y="7485999"/>
            <a:ext cx="808391" cy="551512"/>
          </a:xfrm>
          <a:prstGeom prst="wedgeEllipseCallout">
            <a:avLst>
              <a:gd name="adj1" fmla="val -58736"/>
              <a:gd name="adj2" fmla="val 32409"/>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ＭＳ Ｐゴシック" panose="020B0600070205080204" pitchFamily="50" charset="-128"/>
              <a:ea typeface="ＭＳ Ｐゴシック" panose="020B0600070205080204" pitchFamily="50" charset="-128"/>
            </a:endParaRPr>
          </a:p>
        </p:txBody>
      </p:sp>
      <p:sp>
        <p:nvSpPr>
          <p:cNvPr id="44" name="スライド番号プレースホルダー 43"/>
          <p:cNvSpPr>
            <a:spLocks noGrp="1"/>
          </p:cNvSpPr>
          <p:nvPr>
            <p:ph type="sldNum" sz="quarter" idx="12"/>
          </p:nvPr>
        </p:nvSpPr>
        <p:spPr/>
        <p:txBody>
          <a:bodyPr/>
          <a:lstStyle/>
          <a:p>
            <a:fld id="{7FB7AD9B-6EE5-4113-9254-305380511510}" type="slidenum">
              <a:rPr kumimoji="1" lang="ja-JP" altLang="en-US" smtClean="0"/>
              <a:t>14</a:t>
            </a:fld>
            <a:endParaRPr kumimoji="1" lang="ja-JP" altLang="en-US" dirty="0"/>
          </a:p>
        </p:txBody>
      </p:sp>
    </p:spTree>
    <p:extLst>
      <p:ext uri="{BB962C8B-B14F-4D97-AF65-F5344CB8AC3E}">
        <p14:creationId xmlns:p14="http://schemas.microsoft.com/office/powerpoint/2010/main" val="1760489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9" y="527405"/>
            <a:ext cx="5014912" cy="266679"/>
          </a:xfrm>
        </p:spPr>
        <p:txBody>
          <a:bodyPr>
            <a:normAutofit/>
          </a:bodyPr>
          <a:lstStyle/>
          <a:p>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Case</a:t>
            </a: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９：入院関係医療と公費負担医療で異なる医療機関に入院した場合①</a:t>
            </a:r>
          </a:p>
        </p:txBody>
      </p:sp>
      <p:sp>
        <p:nvSpPr>
          <p:cNvPr id="4" name="タイトル 1"/>
          <p:cNvSpPr txBox="1">
            <a:spLocks/>
          </p:cNvSpPr>
          <p:nvPr/>
        </p:nvSpPr>
        <p:spPr>
          <a:xfrm>
            <a:off x="471489" y="5015184"/>
            <a:ext cx="5207417" cy="2546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200" kern="100" smtClean="0">
                <a:solidFill>
                  <a:srgbClr val="000000"/>
                </a:solidFill>
                <a:latin typeface="ＭＳ Ｐゴシック" panose="020B0600070205080204" pitchFamily="50" charset="-128"/>
                <a:ea typeface="ＭＳ Ｐゴシック" panose="020B0600070205080204" pitchFamily="50" charset="-128"/>
              </a:rPr>
              <a:t>Case</a:t>
            </a:r>
            <a:r>
              <a:rPr lang="ja-JP" altLang="en-US" sz="1200" kern="100" smtClean="0">
                <a:solidFill>
                  <a:srgbClr val="000000"/>
                </a:solidFill>
                <a:latin typeface="ＭＳ Ｐゴシック" panose="020B0600070205080204" pitchFamily="50" charset="-128"/>
                <a:ea typeface="ＭＳ Ｐゴシック" panose="020B0600070205080204" pitchFamily="50" charset="-128"/>
              </a:rPr>
              <a:t>１０：入院関係医療と公費負担医療で異なる医療機関に入院した場合②</a:t>
            </a:r>
            <a:endParaRPr lang="ja-JP" altLang="en-US" sz="1200" kern="100"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5" name="テキスト ボックス 2"/>
          <p:cNvSpPr txBox="1">
            <a:spLocks noChangeArrowheads="1"/>
          </p:cNvSpPr>
          <p:nvPr/>
        </p:nvSpPr>
        <p:spPr bwMode="auto">
          <a:xfrm>
            <a:off x="3562033" y="1271587"/>
            <a:ext cx="2934335" cy="1876425"/>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indent="-152400"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・公費負担医療も入院関係医療もそれぞれの医療機関で現物給付が可能。</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・他の保険診療がなければ、最終的な患者の自己負担額は、公費負担医療の自己負担額＋１万円（入院関係医療の自己負担額）となる。</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ボックス 2"/>
          <p:cNvSpPr txBox="1">
            <a:spLocks noChangeArrowheads="1"/>
          </p:cNvSpPr>
          <p:nvPr/>
        </p:nvSpPr>
        <p:spPr bwMode="auto">
          <a:xfrm>
            <a:off x="3562033" y="5891714"/>
            <a:ext cx="2912745" cy="1876425"/>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indent="-152400"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・入院関係医療も公費負担医療もそれぞれの医療機関で現物給付が可能。</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lnSpc>
                <a:spcPts val="1800"/>
              </a:lnSpc>
              <a:spcAft>
                <a:spcPts val="0"/>
              </a:spcAft>
            </a:pPr>
            <a:r>
              <a:rPr lang="ja-JP" sz="1200" kern="100">
                <a:effectLst/>
                <a:latin typeface="游明朝" panose="02020400000000000000" pitchFamily="18" charset="-128"/>
                <a:ea typeface="ＭＳ ゴシック" panose="020B0609070205080204" pitchFamily="49" charset="-128"/>
                <a:cs typeface="Times New Roman" panose="02020603050405020304" pitchFamily="18" charset="0"/>
              </a:rPr>
              <a:t>・他の保険診療がなければ、最終的な患者の自己負担額は、１万円（入院関係医療の自己負担額）＋公費負担医療の自己負担額となる。</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7" name="直線コネクタ 6"/>
          <p:cNvCxnSpPr/>
          <p:nvPr/>
        </p:nvCxnSpPr>
        <p:spPr>
          <a:xfrm flipV="1">
            <a:off x="665729" y="3844001"/>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flipV="1">
            <a:off x="2830391" y="3844001"/>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466640" y="3844003"/>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flipV="1">
            <a:off x="612766" y="3392739"/>
            <a:ext cx="0" cy="874"/>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815659" y="4031791"/>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入院</a:t>
            </a:r>
          </a:p>
        </p:txBody>
      </p:sp>
      <p:sp>
        <p:nvSpPr>
          <p:cNvPr id="12" name="テキスト ボックス 11"/>
          <p:cNvSpPr txBox="1"/>
          <p:nvPr/>
        </p:nvSpPr>
        <p:spPr>
          <a:xfrm>
            <a:off x="1212219" y="4031791"/>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退院</a:t>
            </a:r>
          </a:p>
        </p:txBody>
      </p:sp>
      <p:sp>
        <p:nvSpPr>
          <p:cNvPr id="13" name="テキスト ボックス 12"/>
          <p:cNvSpPr txBox="1"/>
          <p:nvPr/>
        </p:nvSpPr>
        <p:spPr>
          <a:xfrm>
            <a:off x="1744582" y="4039141"/>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再入院</a:t>
            </a:r>
          </a:p>
        </p:txBody>
      </p:sp>
      <p:sp>
        <p:nvSpPr>
          <p:cNvPr id="14" name="テキスト ボックス 13"/>
          <p:cNvSpPr txBox="1"/>
          <p:nvPr/>
        </p:nvSpPr>
        <p:spPr>
          <a:xfrm>
            <a:off x="2106044" y="4039141"/>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再退院</a:t>
            </a:r>
          </a:p>
        </p:txBody>
      </p:sp>
      <p:sp>
        <p:nvSpPr>
          <p:cNvPr id="15" name="テキスト ボックス 14"/>
          <p:cNvSpPr txBox="1"/>
          <p:nvPr/>
        </p:nvSpPr>
        <p:spPr>
          <a:xfrm>
            <a:off x="2475727" y="2111917"/>
            <a:ext cx="1086306"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cxnSp>
        <p:nvCxnSpPr>
          <p:cNvPr id="16" name="直線コネクタ 15"/>
          <p:cNvCxnSpPr/>
          <p:nvPr/>
        </p:nvCxnSpPr>
        <p:spPr>
          <a:xfrm flipV="1">
            <a:off x="314680" y="3909339"/>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599270" y="1277506"/>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a:t>
            </a:r>
            <a:r>
              <a:rPr lang="ja-JP" altLang="en-US" sz="1100" dirty="0">
                <a:latin typeface="ＭＳ Ｐゴシック" panose="020B0600070205080204" pitchFamily="50" charset="-128"/>
                <a:ea typeface="ＭＳ Ｐゴシック" panose="020B0600070205080204" pitchFamily="50" charset="-128"/>
              </a:rPr>
              <a:t>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1575431" y="1271587"/>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医療機関②</a:t>
            </a:r>
            <a:endParaRPr lang="en-US" altLang="ja-JP" sz="1100" dirty="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460484" y="3571443"/>
            <a:ext cx="377026"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１</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2628783" y="3612446"/>
            <a:ext cx="447558"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３０</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21" name="正方形/長方形 20"/>
          <p:cNvSpPr/>
          <p:nvPr/>
        </p:nvSpPr>
        <p:spPr>
          <a:xfrm>
            <a:off x="1975598" y="1933701"/>
            <a:ext cx="366553" cy="1975638"/>
          </a:xfrm>
          <a:prstGeom prst="rect">
            <a:avLst/>
          </a:prstGeom>
          <a:solidFill>
            <a:schemeClr val="bg1">
              <a:lumMod val="85000"/>
            </a:schemeClr>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139"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139" dirty="0">
              <a:solidFill>
                <a:schemeClr val="tx1"/>
              </a:solidFill>
              <a:latin typeface="ＭＳ Ｐゴシック" panose="020B0600070205080204" pitchFamily="50" charset="-128"/>
              <a:ea typeface="ＭＳ Ｐゴシック" panose="020B0600070205080204" pitchFamily="50" charset="-128"/>
            </a:endParaRPr>
          </a:p>
        </p:txBody>
      </p:sp>
      <p:cxnSp>
        <p:nvCxnSpPr>
          <p:cNvPr id="22" name="直線コネクタ 21"/>
          <p:cNvCxnSpPr/>
          <p:nvPr/>
        </p:nvCxnSpPr>
        <p:spPr>
          <a:xfrm>
            <a:off x="612766" y="2311972"/>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23" name="正方形/長方形 22"/>
          <p:cNvSpPr/>
          <p:nvPr/>
        </p:nvSpPr>
        <p:spPr>
          <a:xfrm>
            <a:off x="1016779" y="2744559"/>
            <a:ext cx="355497" cy="1157430"/>
          </a:xfrm>
          <a:prstGeom prst="rect">
            <a:avLst/>
          </a:prstGeom>
          <a:no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rPr>
              <a:t>公費</a:t>
            </a:r>
            <a:r>
              <a:rPr lang="ja-JP" altLang="en-US" sz="1050" dirty="0">
                <a:solidFill>
                  <a:schemeClr val="tx1"/>
                </a:solidFill>
                <a:latin typeface="ＭＳ Ｐゴシック" panose="020B0600070205080204" pitchFamily="50" charset="-128"/>
                <a:ea typeface="ＭＳ Ｐゴシック" panose="020B0600070205080204" pitchFamily="50" charset="-128"/>
              </a:rPr>
              <a:t>負担</a:t>
            </a: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24" name="直線コネクタ 23"/>
          <p:cNvCxnSpPr/>
          <p:nvPr/>
        </p:nvCxnSpPr>
        <p:spPr>
          <a:xfrm flipV="1">
            <a:off x="692367" y="8546673"/>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V="1">
            <a:off x="2857029" y="8546673"/>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V="1">
            <a:off x="1493278" y="8546675"/>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639404" y="8095411"/>
            <a:ext cx="0" cy="874"/>
          </a:xfrm>
          <a:prstGeom prst="line">
            <a:avLst/>
          </a:prstGeom>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842297" y="8734463"/>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入院</a:t>
            </a:r>
          </a:p>
        </p:txBody>
      </p:sp>
      <p:sp>
        <p:nvSpPr>
          <p:cNvPr id="29" name="テキスト ボックス 28"/>
          <p:cNvSpPr txBox="1"/>
          <p:nvPr/>
        </p:nvSpPr>
        <p:spPr>
          <a:xfrm>
            <a:off x="1238857" y="8734463"/>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退院</a:t>
            </a:r>
          </a:p>
        </p:txBody>
      </p:sp>
      <p:sp>
        <p:nvSpPr>
          <p:cNvPr id="30" name="テキスト ボックス 29"/>
          <p:cNvSpPr txBox="1"/>
          <p:nvPr/>
        </p:nvSpPr>
        <p:spPr>
          <a:xfrm>
            <a:off x="1771220" y="8741813"/>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再入院</a:t>
            </a:r>
          </a:p>
        </p:txBody>
      </p:sp>
      <p:sp>
        <p:nvSpPr>
          <p:cNvPr id="31" name="テキスト ボックス 30"/>
          <p:cNvSpPr txBox="1"/>
          <p:nvPr/>
        </p:nvSpPr>
        <p:spPr>
          <a:xfrm>
            <a:off x="2132682" y="8741813"/>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再退院</a:t>
            </a:r>
          </a:p>
        </p:txBody>
      </p:sp>
      <p:cxnSp>
        <p:nvCxnSpPr>
          <p:cNvPr id="32" name="直線コネクタ 31"/>
          <p:cNvCxnSpPr/>
          <p:nvPr/>
        </p:nvCxnSpPr>
        <p:spPr>
          <a:xfrm>
            <a:off x="639404" y="7014644"/>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a:xfrm>
            <a:off x="2502365" y="6814589"/>
            <a:ext cx="916123"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cxnSp>
        <p:nvCxnSpPr>
          <p:cNvPr id="34" name="直線コネクタ 33"/>
          <p:cNvCxnSpPr/>
          <p:nvPr/>
        </p:nvCxnSpPr>
        <p:spPr>
          <a:xfrm flipV="1">
            <a:off x="341318" y="8612011"/>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625908" y="5980178"/>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a:t>
            </a:r>
            <a:r>
              <a:rPr lang="ja-JP" altLang="en-US" sz="1100" dirty="0">
                <a:latin typeface="ＭＳ Ｐゴシック" panose="020B0600070205080204" pitchFamily="50" charset="-128"/>
                <a:ea typeface="ＭＳ Ｐゴシック" panose="020B0600070205080204" pitchFamily="50" charset="-128"/>
              </a:rPr>
              <a:t>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36" name="テキスト ボックス 35"/>
          <p:cNvSpPr txBox="1"/>
          <p:nvPr/>
        </p:nvSpPr>
        <p:spPr>
          <a:xfrm>
            <a:off x="1602069" y="5974259"/>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医療機関②</a:t>
            </a:r>
            <a:endParaRPr lang="en-US" altLang="ja-JP" sz="1100" dirty="0">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487122" y="8274115"/>
            <a:ext cx="377026"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１</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38" name="テキスト ボックス 37"/>
          <p:cNvSpPr txBox="1"/>
          <p:nvPr/>
        </p:nvSpPr>
        <p:spPr>
          <a:xfrm>
            <a:off x="2655421" y="8315118"/>
            <a:ext cx="447558"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３０</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1037639" y="6636373"/>
            <a:ext cx="355497" cy="1968288"/>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2001627" y="7245867"/>
            <a:ext cx="341339" cy="1366144"/>
          </a:xfrm>
          <a:prstGeom prst="rect">
            <a:avLst/>
          </a:prstGeom>
          <a:solidFill>
            <a:schemeClr val="bg1">
              <a:lumMod val="85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rPr>
              <a:t>公費負担医療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42" name="スライド番号プレースホルダー 41"/>
          <p:cNvSpPr>
            <a:spLocks noGrp="1"/>
          </p:cNvSpPr>
          <p:nvPr>
            <p:ph type="sldNum" sz="quarter" idx="12"/>
          </p:nvPr>
        </p:nvSpPr>
        <p:spPr/>
        <p:txBody>
          <a:bodyPr/>
          <a:lstStyle/>
          <a:p>
            <a:fld id="{7FB7AD9B-6EE5-4113-9254-305380511510}" type="slidenum">
              <a:rPr kumimoji="1" lang="ja-JP" altLang="en-US" smtClean="0"/>
              <a:t>15</a:t>
            </a:fld>
            <a:endParaRPr kumimoji="1" lang="ja-JP" altLang="en-US"/>
          </a:p>
        </p:txBody>
      </p:sp>
    </p:spTree>
    <p:extLst>
      <p:ext uri="{BB962C8B-B14F-4D97-AF65-F5344CB8AC3E}">
        <p14:creationId xmlns:p14="http://schemas.microsoft.com/office/powerpoint/2010/main" val="283368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9" y="527405"/>
            <a:ext cx="4509586" cy="326837"/>
          </a:xfrm>
        </p:spPr>
        <p:txBody>
          <a:bodyPr>
            <a:normAutofit/>
          </a:bodyPr>
          <a:lstStyle/>
          <a:p>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Case</a:t>
            </a: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１１：転居（住民票の変更）があった場合（保険者の変更なし）①</a:t>
            </a:r>
          </a:p>
        </p:txBody>
      </p:sp>
      <p:sp>
        <p:nvSpPr>
          <p:cNvPr id="4" name="タイトル 1"/>
          <p:cNvSpPr txBox="1">
            <a:spLocks/>
          </p:cNvSpPr>
          <p:nvPr/>
        </p:nvSpPr>
        <p:spPr>
          <a:xfrm>
            <a:off x="471489" y="5183626"/>
            <a:ext cx="4521617" cy="26667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en-US" altLang="ja-JP" sz="1200" b="0" i="0" u="none" strike="noStrike" kern="100" cap="none" spc="0" normalizeH="0" baseline="0" noProof="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Case</a:t>
            </a:r>
            <a:r>
              <a:rPr kumimoji="1" lang="ja-JP" altLang="en-US" sz="1200" b="0" i="0" u="none" strike="noStrike" kern="100" cap="none" spc="0" normalizeH="0" baseline="0" noProof="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１２：転居（住民票の変更）があった場合（保険者の変更なし）②</a:t>
            </a:r>
            <a:endPar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5" name="テキスト ボックス 2"/>
          <p:cNvSpPr txBox="1">
            <a:spLocks noChangeArrowheads="1"/>
          </p:cNvSpPr>
          <p:nvPr/>
        </p:nvSpPr>
        <p:spPr bwMode="auto">
          <a:xfrm>
            <a:off x="3486264" y="1066801"/>
            <a:ext cx="3008630" cy="3715734"/>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marR="0" lvl="0" indent="-15240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・レセプトは１枚となるが、１回目の入院の自己負担額を既に窓口で支払っており、現物給付をすることとしてしまうと、自己負担額が</a:t>
            </a:r>
            <a:r>
              <a:rPr kumimoji="0" 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1</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万円になることから、返戻処理が必要になってくるため、</a:t>
            </a:r>
            <a:r>
              <a:rPr kumimoji="0" lang="ja-JP" altLang="en-US" sz="1200" b="1" i="0" u="none" strike="noStrike" kern="100" cap="none" spc="0" normalizeH="0" baseline="0" noProof="0" dirty="0">
                <a:ln>
                  <a:noFill/>
                </a:ln>
                <a:solidFill>
                  <a:srgbClr val="FF0000"/>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現物給付</a:t>
            </a:r>
            <a:r>
              <a:rPr kumimoji="0" lang="en-US" sz="1200" b="1" i="0" u="none" strike="noStrike" kern="100" cap="none" spc="0" normalizeH="0" baseline="0" noProof="0" dirty="0">
                <a:ln>
                  <a:noFill/>
                </a:ln>
                <a:solidFill>
                  <a:srgbClr val="FF0000"/>
                </a:solidFill>
                <a:effectLst/>
                <a:uLnTx/>
                <a:uFillTx/>
                <a:latin typeface="游明朝" panose="02020400000000000000" pitchFamily="18" charset="-128"/>
                <a:ea typeface="游明朝" panose="02020400000000000000" pitchFamily="18" charset="-128"/>
                <a:cs typeface="Times New Roman" panose="02020603050405020304" pitchFamily="18" charset="0"/>
              </a:rPr>
              <a:t>NG</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とする。</a:t>
            </a:r>
            <a:endPar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152400" marR="0" lvl="0" indent="-15240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・最終的な負担額はそれぞれ、</a:t>
            </a:r>
            <a:endPar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152400" marR="0" lvl="0" indent="15240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患者：１万円</a:t>
            </a:r>
            <a:endPar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914400" lvl="0" indent="-609600" algn="just">
              <a:lnSpc>
                <a:spcPts val="1800"/>
              </a:lnSpc>
              <a:defRPr/>
            </a:pP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保険者：入院関係医療の合計額</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a:t>
            </a:r>
            <a:r>
              <a:rPr lang="zh-TW" altLang="en-US" sz="1200" kern="100" dirty="0">
                <a:solidFill>
                  <a:prstClr val="black"/>
                </a:solidFill>
                <a:latin typeface="游明朝" panose="02020400000000000000" pitchFamily="18" charset="-128"/>
                <a:ea typeface="ＭＳ ゴシック" panose="020B0609070205080204" pitchFamily="49" charset="-128"/>
                <a:cs typeface="Times New Roman" panose="02020603050405020304" pitchFamily="18" charset="0"/>
              </a:rPr>
              <a:t>高額療養費算定基準額</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償還払い）</a:t>
            </a:r>
            <a:endPar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762000" lvl="0" indent="-457200" algn="just">
              <a:lnSpc>
                <a:spcPts val="1800"/>
              </a:lnSpc>
              <a:defRPr/>
            </a:pPr>
            <a:r>
              <a:rPr kumimoji="0" 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A</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県</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a:t>
            </a:r>
            <a:r>
              <a:rPr lang="zh-TW"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高額療養費算定基準額</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－１万円</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（償還払い）</a:t>
            </a:r>
            <a:endPar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152400" marR="0" lvl="0" indent="-15240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　　</a:t>
            </a:r>
            <a:r>
              <a:rPr kumimoji="0" 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B</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県：負担なし</a:t>
            </a:r>
            <a:endPar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ボックス 2"/>
          <p:cNvSpPr txBox="1">
            <a:spLocks noChangeArrowheads="1"/>
          </p:cNvSpPr>
          <p:nvPr/>
        </p:nvSpPr>
        <p:spPr bwMode="auto">
          <a:xfrm>
            <a:off x="3486264" y="6206737"/>
            <a:ext cx="3008630" cy="2168525"/>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0" marR="0" lvl="0" indent="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・入院関係医療は現物給付が可能。</a:t>
            </a:r>
            <a:endPar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152400" marR="0" lvl="0" indent="-15240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a:t>
            </a:r>
            <a:r>
              <a:rPr kumimoji="0" 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A</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県在住時には入院関係医療がないことから</a:t>
            </a:r>
            <a:r>
              <a:rPr kumimoji="0" 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A</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県の公費負担なし。</a:t>
            </a:r>
            <a:endPar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152400" marR="0" lvl="0" indent="-15240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・レセプトは１枚となり</a:t>
            </a:r>
            <a:r>
              <a:rPr kumimoji="0" 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B</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県に対する請求のみが生じる。</a:t>
            </a:r>
            <a:endPar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152400" marR="0" lvl="0" indent="-15240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・患者の負担は、入院関係医療に対する助成の１万円＋保険診療の自己負担額（上限は保険診療の高額療養費算定基準額）となる。</a:t>
            </a:r>
            <a:endPar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7" name="直線コネクタ 6"/>
          <p:cNvCxnSpPr/>
          <p:nvPr/>
        </p:nvCxnSpPr>
        <p:spPr>
          <a:xfrm flipV="1">
            <a:off x="578186" y="3786139"/>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flipV="1">
            <a:off x="2742848" y="3786139"/>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379097" y="3786141"/>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flipV="1">
            <a:off x="525223" y="3334877"/>
            <a:ext cx="0" cy="874"/>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728116" y="3973929"/>
            <a:ext cx="389850"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a:t>
            </a:r>
          </a:p>
        </p:txBody>
      </p:sp>
      <p:sp>
        <p:nvSpPr>
          <p:cNvPr id="12" name="テキスト ボックス 11"/>
          <p:cNvSpPr txBox="1"/>
          <p:nvPr/>
        </p:nvSpPr>
        <p:spPr>
          <a:xfrm>
            <a:off x="1124676" y="3973929"/>
            <a:ext cx="389850"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退院</a:t>
            </a:r>
          </a:p>
        </p:txBody>
      </p:sp>
      <p:sp>
        <p:nvSpPr>
          <p:cNvPr id="13" name="テキスト ボックス 12"/>
          <p:cNvSpPr txBox="1"/>
          <p:nvPr/>
        </p:nvSpPr>
        <p:spPr>
          <a:xfrm>
            <a:off x="1657039" y="3981279"/>
            <a:ext cx="492443"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再入院</a:t>
            </a:r>
          </a:p>
        </p:txBody>
      </p:sp>
      <p:sp>
        <p:nvSpPr>
          <p:cNvPr id="14" name="テキスト ボックス 13"/>
          <p:cNvSpPr txBox="1"/>
          <p:nvPr/>
        </p:nvSpPr>
        <p:spPr>
          <a:xfrm>
            <a:off x="2018501" y="3981279"/>
            <a:ext cx="492443"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再退院</a:t>
            </a:r>
          </a:p>
        </p:txBody>
      </p:sp>
      <p:sp>
        <p:nvSpPr>
          <p:cNvPr id="15" name="テキスト ボックス 14"/>
          <p:cNvSpPr txBox="1"/>
          <p:nvPr/>
        </p:nvSpPr>
        <p:spPr>
          <a:xfrm>
            <a:off x="2388184" y="2054055"/>
            <a:ext cx="91612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高額療養費</a:t>
            </a:r>
            <a:endParaRPr kumimoji="0"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のライン</a:t>
            </a:r>
          </a:p>
        </p:txBody>
      </p:sp>
      <p:cxnSp>
        <p:nvCxnSpPr>
          <p:cNvPr id="16" name="直線コネクタ 15"/>
          <p:cNvCxnSpPr/>
          <p:nvPr/>
        </p:nvCxnSpPr>
        <p:spPr>
          <a:xfrm flipV="1">
            <a:off x="227137" y="3851477"/>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511727" y="1219644"/>
            <a:ext cx="1212478"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a:t>
            </a:r>
            <a:r>
              <a:rPr kumimoji="0"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県</a:t>
            </a:r>
            <a:endParaRPr kumimoji="0"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医療機関</a:t>
            </a: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p:cNvSpPr txBox="1"/>
          <p:nvPr/>
        </p:nvSpPr>
        <p:spPr>
          <a:xfrm>
            <a:off x="1487888" y="1213725"/>
            <a:ext cx="1212478"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a:t>
            </a:r>
            <a:r>
              <a:rPr kumimoji="0"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県</a:t>
            </a:r>
            <a:endParaRPr kumimoji="0"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医療機関①</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372941" y="3513581"/>
            <a:ext cx="377026"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a:t>
            </a:r>
            <a:r>
              <a:rPr kumimoji="0" lang="en-US" altLang="ja-JP"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a:t>
            </a:r>
            <a:endParaRPr kumimoji="0" lang="ja-JP" altLang="en-US" sz="8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テキスト ボックス 19"/>
          <p:cNvSpPr txBox="1"/>
          <p:nvPr/>
        </p:nvSpPr>
        <p:spPr>
          <a:xfrm>
            <a:off x="2541240" y="3554584"/>
            <a:ext cx="44755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a:t>
            </a:r>
            <a:r>
              <a:rPr kumimoji="0" lang="en-US" altLang="ja-JP"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３０</a:t>
            </a:r>
            <a:endParaRPr kumimoji="0" lang="ja-JP" altLang="en-US" sz="8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21" name="直線コネクタ 20"/>
          <p:cNvCxnSpPr/>
          <p:nvPr/>
        </p:nvCxnSpPr>
        <p:spPr>
          <a:xfrm>
            <a:off x="525223" y="2254110"/>
            <a:ext cx="1985721" cy="0"/>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22" name="正方形/長方形 21"/>
          <p:cNvSpPr/>
          <p:nvPr/>
        </p:nvSpPr>
        <p:spPr>
          <a:xfrm>
            <a:off x="931924" y="2603269"/>
            <a:ext cx="355497" cy="1229644"/>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入院関係医療</a:t>
            </a:r>
            <a:endPar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正方形/長方形 22"/>
          <p:cNvSpPr/>
          <p:nvPr/>
        </p:nvSpPr>
        <p:spPr>
          <a:xfrm>
            <a:off x="1916378" y="2603269"/>
            <a:ext cx="355497" cy="1237587"/>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入院関係医療</a:t>
            </a:r>
            <a:endPar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二等辺三角形 23"/>
          <p:cNvSpPr/>
          <p:nvPr/>
        </p:nvSpPr>
        <p:spPr>
          <a:xfrm rot="10800000">
            <a:off x="1512440" y="3752432"/>
            <a:ext cx="144599" cy="123012"/>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テキスト ボックス 24"/>
          <p:cNvSpPr txBox="1"/>
          <p:nvPr/>
        </p:nvSpPr>
        <p:spPr>
          <a:xfrm>
            <a:off x="1388140" y="3565451"/>
            <a:ext cx="389850"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転居</a:t>
            </a:r>
            <a:endParaRPr kumimoji="0" lang="ja-JP" altLang="en-US" sz="8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26" name="直線コネクタ 25"/>
          <p:cNvCxnSpPr/>
          <p:nvPr/>
        </p:nvCxnSpPr>
        <p:spPr>
          <a:xfrm flipV="1">
            <a:off x="581083" y="8703901"/>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2745745" y="8703901"/>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V="1">
            <a:off x="1381994" y="8703903"/>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flipV="1">
            <a:off x="528120" y="8252639"/>
            <a:ext cx="0" cy="874"/>
          </a:xfrm>
          <a:prstGeom prst="line">
            <a:avLst/>
          </a:prstGeom>
        </p:spPr>
        <p:style>
          <a:lnRef idx="1">
            <a:schemeClr val="dk1"/>
          </a:lnRef>
          <a:fillRef idx="0">
            <a:schemeClr val="dk1"/>
          </a:fillRef>
          <a:effectRef idx="0">
            <a:schemeClr val="dk1"/>
          </a:effectRef>
          <a:fontRef idx="minor">
            <a:schemeClr val="tx1"/>
          </a:fontRef>
        </p:style>
      </p:cxnSp>
      <p:sp>
        <p:nvSpPr>
          <p:cNvPr id="30" name="テキスト ボックス 29"/>
          <p:cNvSpPr txBox="1"/>
          <p:nvPr/>
        </p:nvSpPr>
        <p:spPr>
          <a:xfrm>
            <a:off x="731013" y="8891691"/>
            <a:ext cx="389850"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a:t>
            </a:r>
          </a:p>
        </p:txBody>
      </p:sp>
      <p:sp>
        <p:nvSpPr>
          <p:cNvPr id="31" name="テキスト ボックス 30"/>
          <p:cNvSpPr txBox="1"/>
          <p:nvPr/>
        </p:nvSpPr>
        <p:spPr>
          <a:xfrm>
            <a:off x="1127573" y="8891691"/>
            <a:ext cx="389850"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退院</a:t>
            </a:r>
          </a:p>
        </p:txBody>
      </p:sp>
      <p:sp>
        <p:nvSpPr>
          <p:cNvPr id="32" name="テキスト ボックス 31"/>
          <p:cNvSpPr txBox="1"/>
          <p:nvPr/>
        </p:nvSpPr>
        <p:spPr>
          <a:xfrm>
            <a:off x="1624838" y="8899041"/>
            <a:ext cx="492443"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再入院</a:t>
            </a:r>
          </a:p>
        </p:txBody>
      </p:sp>
      <p:sp>
        <p:nvSpPr>
          <p:cNvPr id="33" name="テキスト ボックス 32"/>
          <p:cNvSpPr txBox="1"/>
          <p:nvPr/>
        </p:nvSpPr>
        <p:spPr>
          <a:xfrm>
            <a:off x="2021398" y="8899041"/>
            <a:ext cx="492443"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再退院</a:t>
            </a:r>
          </a:p>
        </p:txBody>
      </p:sp>
      <p:cxnSp>
        <p:nvCxnSpPr>
          <p:cNvPr id="34" name="直線コネクタ 33"/>
          <p:cNvCxnSpPr/>
          <p:nvPr/>
        </p:nvCxnSpPr>
        <p:spPr>
          <a:xfrm>
            <a:off x="528120" y="7171872"/>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2391081" y="6971817"/>
            <a:ext cx="91612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高額療養費</a:t>
            </a:r>
            <a:endParaRPr kumimoji="0"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のライン</a:t>
            </a:r>
          </a:p>
        </p:txBody>
      </p:sp>
      <p:cxnSp>
        <p:nvCxnSpPr>
          <p:cNvPr id="36" name="直線コネクタ 35"/>
          <p:cNvCxnSpPr/>
          <p:nvPr/>
        </p:nvCxnSpPr>
        <p:spPr>
          <a:xfrm flipV="1">
            <a:off x="230034" y="8769239"/>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37" name="テキスト ボックス 36"/>
          <p:cNvSpPr txBox="1"/>
          <p:nvPr/>
        </p:nvSpPr>
        <p:spPr>
          <a:xfrm>
            <a:off x="514624" y="6137406"/>
            <a:ext cx="1212478"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a:t>
            </a:r>
            <a:r>
              <a:rPr kumimoji="0"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県</a:t>
            </a:r>
            <a:endParaRPr kumimoji="0"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医療機関</a:t>
            </a: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8" name="テキスト ボックス 37"/>
          <p:cNvSpPr txBox="1"/>
          <p:nvPr/>
        </p:nvSpPr>
        <p:spPr>
          <a:xfrm>
            <a:off x="1490785" y="6131487"/>
            <a:ext cx="1212478"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a:t>
            </a:r>
            <a:r>
              <a:rPr kumimoji="0"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県</a:t>
            </a:r>
            <a:endParaRPr kumimoji="0"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医療機関①</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9" name="テキスト ボックス 38"/>
          <p:cNvSpPr txBox="1"/>
          <p:nvPr/>
        </p:nvSpPr>
        <p:spPr>
          <a:xfrm>
            <a:off x="375838" y="8431343"/>
            <a:ext cx="377026"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a:t>
            </a:r>
            <a:r>
              <a:rPr kumimoji="0" lang="en-US" altLang="ja-JP"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a:t>
            </a:r>
            <a:endParaRPr kumimoji="0" lang="ja-JP" altLang="en-US" sz="8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0" name="テキスト ボックス 39"/>
          <p:cNvSpPr txBox="1"/>
          <p:nvPr/>
        </p:nvSpPr>
        <p:spPr>
          <a:xfrm>
            <a:off x="2544137" y="8472346"/>
            <a:ext cx="44755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a:t>
            </a:r>
            <a:r>
              <a:rPr kumimoji="0" lang="en-US" altLang="ja-JP"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３０</a:t>
            </a:r>
            <a:endParaRPr kumimoji="0" lang="ja-JP" altLang="en-US" sz="8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正方形/長方形 40"/>
          <p:cNvSpPr/>
          <p:nvPr/>
        </p:nvSpPr>
        <p:spPr>
          <a:xfrm>
            <a:off x="1886121" y="6813429"/>
            <a:ext cx="355497" cy="1968288"/>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入院関係医療</a:t>
            </a:r>
            <a:endPar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2" name="正方形/長方形 41"/>
          <p:cNvSpPr/>
          <p:nvPr/>
        </p:nvSpPr>
        <p:spPr>
          <a:xfrm>
            <a:off x="939428" y="7573127"/>
            <a:ext cx="355497" cy="118860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公費負担医療以外の保険診療</a:t>
            </a:r>
            <a:endParaRPr kumimoji="0"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4" name="スライド番号プレースホルダー 4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370137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9" y="527405"/>
            <a:ext cx="4509586" cy="242616"/>
          </a:xfrm>
        </p:spPr>
        <p:txBody>
          <a:bodyPr>
            <a:noAutofit/>
          </a:bodyPr>
          <a:lstStyle/>
          <a:p>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Case</a:t>
            </a: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１３：転居（住民票の変更）があった場合（保険者の変更なし）③</a:t>
            </a:r>
          </a:p>
        </p:txBody>
      </p:sp>
      <p:sp>
        <p:nvSpPr>
          <p:cNvPr id="4" name="テキスト ボックス 2"/>
          <p:cNvSpPr txBox="1">
            <a:spLocks noChangeArrowheads="1"/>
          </p:cNvSpPr>
          <p:nvPr/>
        </p:nvSpPr>
        <p:spPr bwMode="auto">
          <a:xfrm>
            <a:off x="3429000" y="1218382"/>
            <a:ext cx="3151094" cy="1400175"/>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indent="-152400" algn="just">
              <a:lnSpc>
                <a:spcPts val="1800"/>
              </a:lnSpc>
              <a:spcAft>
                <a:spcPts val="0"/>
              </a:spcAft>
            </a:pP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・入院中に転居（住民票の変更）があってもレセプトは１枚となり現物給付が可能。</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52400" indent="-152400" algn="just">
              <a:lnSpc>
                <a:spcPts val="1800"/>
              </a:lnSpc>
              <a:spcAft>
                <a:spcPts val="0"/>
              </a:spcAft>
            </a:pP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・この場合、按分が難しいこともあり、</a:t>
            </a:r>
            <a:r>
              <a:rPr lang="en-US" sz="1200" kern="100" dirty="0">
                <a:effectLst/>
                <a:latin typeface="游明朝" panose="02020400000000000000" pitchFamily="18" charset="-128"/>
                <a:ea typeface="游明朝" panose="02020400000000000000" pitchFamily="18" charset="-128"/>
                <a:cs typeface="Times New Roman" panose="02020603050405020304" pitchFamily="18" charset="0"/>
              </a:rPr>
              <a:t>A</a:t>
            </a: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県が公費負担を行うことと</a:t>
            </a:r>
            <a:r>
              <a:rPr lang="ja-JP"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する</a:t>
            </a:r>
            <a:r>
              <a:rPr lang="ja-JP" altLang="en-US"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5" name="直線コネクタ 4"/>
          <p:cNvCxnSpPr/>
          <p:nvPr/>
        </p:nvCxnSpPr>
        <p:spPr>
          <a:xfrm flipV="1">
            <a:off x="574379" y="3654293"/>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6" name="直線コネクタ 5"/>
          <p:cNvCxnSpPr/>
          <p:nvPr/>
        </p:nvCxnSpPr>
        <p:spPr>
          <a:xfrm flipV="1">
            <a:off x="2686080" y="3629488"/>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7" name="直線コネクタ 6"/>
          <p:cNvCxnSpPr/>
          <p:nvPr/>
        </p:nvCxnSpPr>
        <p:spPr>
          <a:xfrm flipV="1">
            <a:off x="1375290" y="3654295"/>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flipV="1">
            <a:off x="521416" y="3203031"/>
            <a:ext cx="0" cy="874"/>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775075" y="3807120"/>
            <a:ext cx="428322" cy="238399"/>
          </a:xfrm>
          <a:prstGeom prst="rect">
            <a:avLst/>
          </a:prstGeom>
          <a:noFill/>
        </p:spPr>
        <p:txBody>
          <a:bodyPr wrap="none" rtlCol="0">
            <a:spAutoFit/>
          </a:bodyPr>
          <a:lstStyle/>
          <a:p>
            <a:r>
              <a:rPr lang="ja-JP" altLang="en-US" sz="949" dirty="0">
                <a:latin typeface="ＭＳ Ｐゴシック" panose="020B0600070205080204" pitchFamily="50" charset="-128"/>
                <a:ea typeface="ＭＳ Ｐゴシック" panose="020B0600070205080204" pitchFamily="50" charset="-128"/>
              </a:rPr>
              <a:t>入院</a:t>
            </a:r>
          </a:p>
        </p:txBody>
      </p:sp>
      <p:sp>
        <p:nvSpPr>
          <p:cNvPr id="10" name="テキスト ボックス 9"/>
          <p:cNvSpPr txBox="1"/>
          <p:nvPr/>
        </p:nvSpPr>
        <p:spPr>
          <a:xfrm>
            <a:off x="1990442" y="3807556"/>
            <a:ext cx="428322" cy="238399"/>
          </a:xfrm>
          <a:prstGeom prst="rect">
            <a:avLst/>
          </a:prstGeom>
          <a:noFill/>
        </p:spPr>
        <p:txBody>
          <a:bodyPr wrap="none" rtlCol="0">
            <a:spAutoFit/>
          </a:bodyPr>
          <a:lstStyle/>
          <a:p>
            <a:r>
              <a:rPr lang="ja-JP" altLang="en-US" sz="949" dirty="0">
                <a:latin typeface="ＭＳ Ｐゴシック" panose="020B0600070205080204" pitchFamily="50" charset="-128"/>
                <a:ea typeface="ＭＳ Ｐゴシック" panose="020B0600070205080204" pitchFamily="50" charset="-128"/>
              </a:rPr>
              <a:t>退院</a:t>
            </a:r>
          </a:p>
        </p:txBody>
      </p:sp>
      <p:cxnSp>
        <p:nvCxnSpPr>
          <p:cNvPr id="11" name="直線コネクタ 10"/>
          <p:cNvCxnSpPr/>
          <p:nvPr/>
        </p:nvCxnSpPr>
        <p:spPr>
          <a:xfrm>
            <a:off x="461274" y="1918470"/>
            <a:ext cx="2022301" cy="0"/>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2374641" y="1718415"/>
            <a:ext cx="861494"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cxnSp>
        <p:nvCxnSpPr>
          <p:cNvPr id="13" name="直線コネクタ 12"/>
          <p:cNvCxnSpPr/>
          <p:nvPr/>
        </p:nvCxnSpPr>
        <p:spPr>
          <a:xfrm>
            <a:off x="352540" y="3714653"/>
            <a:ext cx="2549564" cy="3620"/>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517274" y="1136734"/>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医療機関①</a:t>
            </a:r>
            <a:endParaRPr lang="en-US" altLang="ja-JP" sz="1100" dirty="0" smtClean="0">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1496085" y="1136733"/>
            <a:ext cx="1212478" cy="430887"/>
          </a:xfrm>
          <a:prstGeom prst="rect">
            <a:avLst/>
          </a:prstGeom>
          <a:noFill/>
        </p:spPr>
        <p:txBody>
          <a:bodyPr wrap="square" rtlCol="0">
            <a:spAutoFit/>
          </a:bodyPr>
          <a:lstStyle/>
          <a:p>
            <a:pPr algn="ctr"/>
            <a:r>
              <a:rPr lang="en-US" altLang="ja-JP" sz="1100" dirty="0">
                <a:latin typeface="ＭＳ Ｐゴシック" panose="020B0600070205080204" pitchFamily="50" charset="-128"/>
                <a:ea typeface="ＭＳ Ｐゴシック" panose="020B0600070205080204" pitchFamily="50" charset="-128"/>
              </a:rPr>
              <a:t>B</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医療機関①</a:t>
            </a:r>
            <a:endParaRPr lang="en-US" altLang="ja-JP" sz="1100" dirty="0" smtClean="0">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377209" y="3445913"/>
            <a:ext cx="412292" cy="238399"/>
          </a:xfrm>
          <a:prstGeom prst="rect">
            <a:avLst/>
          </a:prstGeom>
          <a:noFill/>
        </p:spPr>
        <p:txBody>
          <a:bodyPr wrap="none" rtlCol="0">
            <a:spAutoFit/>
          </a:bodyPr>
          <a:lstStyle/>
          <a:p>
            <a:r>
              <a:rPr lang="ja-JP" altLang="en-US" sz="949" i="1" dirty="0" smtClean="0">
                <a:latin typeface="ＭＳ Ｐゴシック" panose="020B0600070205080204" pitchFamily="50" charset="-128"/>
                <a:ea typeface="ＭＳ Ｐゴシック" panose="020B0600070205080204" pitchFamily="50" charset="-128"/>
              </a:rPr>
              <a:t>４</a:t>
            </a:r>
            <a:r>
              <a:rPr lang="en-US" altLang="ja-JP" sz="949" i="1" dirty="0" smtClean="0">
                <a:latin typeface="ＭＳ Ｐゴシック" panose="020B0600070205080204" pitchFamily="50" charset="-128"/>
                <a:ea typeface="ＭＳ Ｐゴシック" panose="020B0600070205080204" pitchFamily="50" charset="-128"/>
              </a:rPr>
              <a:t>/</a:t>
            </a:r>
            <a:r>
              <a:rPr lang="ja-JP" altLang="en-US" sz="949" i="1" dirty="0" smtClean="0">
                <a:latin typeface="ＭＳ Ｐゴシック" panose="020B0600070205080204" pitchFamily="50" charset="-128"/>
                <a:ea typeface="ＭＳ Ｐゴシック" panose="020B0600070205080204" pitchFamily="50" charset="-128"/>
              </a:rPr>
              <a:t>１</a:t>
            </a:r>
            <a:endParaRPr lang="ja-JP" altLang="en-US" sz="949" i="1" dirty="0">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2458234" y="3425204"/>
            <a:ext cx="495649" cy="238399"/>
          </a:xfrm>
          <a:prstGeom prst="rect">
            <a:avLst/>
          </a:prstGeom>
          <a:noFill/>
        </p:spPr>
        <p:txBody>
          <a:bodyPr wrap="none" rtlCol="0">
            <a:spAutoFit/>
          </a:bodyPr>
          <a:lstStyle/>
          <a:p>
            <a:r>
              <a:rPr lang="ja-JP" altLang="en-US" sz="949" i="1" dirty="0" smtClean="0">
                <a:latin typeface="ＭＳ Ｐゴシック" panose="020B0600070205080204" pitchFamily="50" charset="-128"/>
                <a:ea typeface="ＭＳ Ｐゴシック" panose="020B0600070205080204" pitchFamily="50" charset="-128"/>
              </a:rPr>
              <a:t>４</a:t>
            </a:r>
            <a:r>
              <a:rPr lang="en-US" altLang="ja-JP" sz="949" i="1" dirty="0" smtClean="0">
                <a:latin typeface="ＭＳ Ｐゴシック" panose="020B0600070205080204" pitchFamily="50" charset="-128"/>
                <a:ea typeface="ＭＳ Ｐゴシック" panose="020B0600070205080204" pitchFamily="50" charset="-128"/>
              </a:rPr>
              <a:t>/</a:t>
            </a:r>
            <a:r>
              <a:rPr lang="ja-JP" altLang="en-US" sz="949" i="1" dirty="0" smtClean="0">
                <a:latin typeface="ＭＳ Ｐゴシック" panose="020B0600070205080204" pitchFamily="50" charset="-128"/>
                <a:ea typeface="ＭＳ Ｐゴシック" panose="020B0600070205080204" pitchFamily="50" charset="-128"/>
              </a:rPr>
              <a:t>３０</a:t>
            </a:r>
            <a:endParaRPr lang="ja-JP" altLang="en-US" sz="949" i="1" dirty="0">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994280" y="1632284"/>
            <a:ext cx="1226204" cy="2082369"/>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139"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139"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9" name="直線コネクタ 18"/>
          <p:cNvCxnSpPr>
            <a:stCxn id="18" idx="0"/>
          </p:cNvCxnSpPr>
          <p:nvPr/>
        </p:nvCxnSpPr>
        <p:spPr>
          <a:xfrm>
            <a:off x="1607382" y="1632284"/>
            <a:ext cx="10755" cy="198145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二等辺三角形 19"/>
          <p:cNvSpPr/>
          <p:nvPr/>
        </p:nvSpPr>
        <p:spPr>
          <a:xfrm rot="10800000">
            <a:off x="1549675" y="3624400"/>
            <a:ext cx="136695" cy="140109"/>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1" name="テキスト ボックス 20"/>
          <p:cNvSpPr txBox="1"/>
          <p:nvPr/>
        </p:nvSpPr>
        <p:spPr>
          <a:xfrm>
            <a:off x="1414337" y="3421202"/>
            <a:ext cx="389850"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転居</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23" name="スライド番号プレースホルダー 22"/>
          <p:cNvSpPr>
            <a:spLocks noGrp="1"/>
          </p:cNvSpPr>
          <p:nvPr>
            <p:ph type="sldNum" sz="quarter" idx="12"/>
          </p:nvPr>
        </p:nvSpPr>
        <p:spPr/>
        <p:txBody>
          <a:bodyPr/>
          <a:lstStyle/>
          <a:p>
            <a:fld id="{7FB7AD9B-6EE5-4113-9254-305380511510}" type="slidenum">
              <a:rPr kumimoji="1" lang="ja-JP" altLang="en-US" smtClean="0"/>
              <a:t>17</a:t>
            </a:fld>
            <a:endParaRPr kumimoji="1" lang="ja-JP" altLang="en-US"/>
          </a:p>
        </p:txBody>
      </p:sp>
      <p:sp>
        <p:nvSpPr>
          <p:cNvPr id="22" name="タイトル 1"/>
          <p:cNvSpPr txBox="1">
            <a:spLocks/>
          </p:cNvSpPr>
          <p:nvPr/>
        </p:nvSpPr>
        <p:spPr>
          <a:xfrm>
            <a:off x="471487" y="5344496"/>
            <a:ext cx="6262687" cy="242616"/>
          </a:xfrm>
          <a:prstGeom prst="rect">
            <a:avLst/>
          </a:prstGeom>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Case</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１</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４</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：複数医療機関に入院し、それぞれで基準額を超えた場合（保険者の変更なし）①</a:t>
            </a:r>
          </a:p>
        </p:txBody>
      </p:sp>
      <p:cxnSp>
        <p:nvCxnSpPr>
          <p:cNvPr id="24" name="直線コネクタ 23"/>
          <p:cNvCxnSpPr/>
          <p:nvPr/>
        </p:nvCxnSpPr>
        <p:spPr>
          <a:xfrm flipV="1">
            <a:off x="681628" y="8617918"/>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V="1">
            <a:off x="2846290" y="8617918"/>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V="1">
            <a:off x="1482539" y="8617920"/>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628665" y="8166656"/>
            <a:ext cx="0" cy="874"/>
          </a:xfrm>
          <a:prstGeom prst="line">
            <a:avLst/>
          </a:prstGeom>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831558" y="8805708"/>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入院</a:t>
            </a:r>
          </a:p>
        </p:txBody>
      </p:sp>
      <p:sp>
        <p:nvSpPr>
          <p:cNvPr id="29" name="テキスト ボックス 28"/>
          <p:cNvSpPr txBox="1"/>
          <p:nvPr/>
        </p:nvSpPr>
        <p:spPr>
          <a:xfrm>
            <a:off x="1228118" y="8805708"/>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退院</a:t>
            </a:r>
          </a:p>
        </p:txBody>
      </p:sp>
      <p:sp>
        <p:nvSpPr>
          <p:cNvPr id="30" name="テキスト ボックス 29"/>
          <p:cNvSpPr txBox="1"/>
          <p:nvPr/>
        </p:nvSpPr>
        <p:spPr>
          <a:xfrm>
            <a:off x="1760481" y="8813058"/>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再入院</a:t>
            </a:r>
          </a:p>
        </p:txBody>
      </p:sp>
      <p:sp>
        <p:nvSpPr>
          <p:cNvPr id="31" name="テキスト ボックス 30"/>
          <p:cNvSpPr txBox="1"/>
          <p:nvPr/>
        </p:nvSpPr>
        <p:spPr>
          <a:xfrm>
            <a:off x="2121943" y="8813058"/>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再退院</a:t>
            </a:r>
          </a:p>
        </p:txBody>
      </p:sp>
      <p:sp>
        <p:nvSpPr>
          <p:cNvPr id="33" name="テキスト ボックス 32"/>
          <p:cNvSpPr txBox="1"/>
          <p:nvPr/>
        </p:nvSpPr>
        <p:spPr>
          <a:xfrm>
            <a:off x="2491626" y="6885834"/>
            <a:ext cx="916123"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cxnSp>
        <p:nvCxnSpPr>
          <p:cNvPr id="34" name="直線コネクタ 33"/>
          <p:cNvCxnSpPr/>
          <p:nvPr/>
        </p:nvCxnSpPr>
        <p:spPr>
          <a:xfrm flipV="1">
            <a:off x="330579" y="8683256"/>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615169" y="6051423"/>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a:t>
            </a:r>
            <a:r>
              <a:rPr lang="ja-JP" altLang="en-US" sz="1100" dirty="0">
                <a:latin typeface="ＭＳ Ｐゴシック" panose="020B0600070205080204" pitchFamily="50" charset="-128"/>
                <a:ea typeface="ＭＳ Ｐゴシック" panose="020B0600070205080204" pitchFamily="50" charset="-128"/>
              </a:rPr>
              <a:t>①</a:t>
            </a:r>
            <a:endParaRPr lang="en-US" altLang="ja-JP" sz="1100" dirty="0">
              <a:latin typeface="ＭＳ Ｐゴシック" panose="020B0600070205080204" pitchFamily="50" charset="-128"/>
              <a:ea typeface="ＭＳ Ｐゴシック" panose="020B0600070205080204" pitchFamily="50" charset="-128"/>
            </a:endParaRPr>
          </a:p>
        </p:txBody>
      </p:sp>
      <p:sp>
        <p:nvSpPr>
          <p:cNvPr id="36" name="テキスト ボックス 35"/>
          <p:cNvSpPr txBox="1"/>
          <p:nvPr/>
        </p:nvSpPr>
        <p:spPr>
          <a:xfrm>
            <a:off x="1591330" y="6045504"/>
            <a:ext cx="1212478" cy="430887"/>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1100" dirty="0" smtClean="0">
                <a:latin typeface="ＭＳ Ｐゴシック" panose="020B0600070205080204" pitchFamily="50" charset="-128"/>
                <a:ea typeface="ＭＳ Ｐゴシック" panose="020B0600070205080204" pitchFamily="50" charset="-128"/>
              </a:rPr>
              <a:t>医療機関②</a:t>
            </a:r>
            <a:endParaRPr lang="en-US" altLang="ja-JP" sz="1100" dirty="0">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476383" y="8345360"/>
            <a:ext cx="377026"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１</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38" name="テキスト ボックス 37"/>
          <p:cNvSpPr txBox="1"/>
          <p:nvPr/>
        </p:nvSpPr>
        <p:spPr>
          <a:xfrm>
            <a:off x="2644682" y="8386363"/>
            <a:ext cx="447558"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３０</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1026900" y="6751313"/>
            <a:ext cx="355497" cy="1924593"/>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1990888" y="6751313"/>
            <a:ext cx="341339" cy="1931943"/>
          </a:xfrm>
          <a:prstGeom prst="rect">
            <a:avLst/>
          </a:prstGeom>
          <a:solidFill>
            <a:schemeClr val="bg1">
              <a:lumMod val="85000"/>
            </a:schemeClr>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139"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139" dirty="0">
              <a:solidFill>
                <a:schemeClr val="tx1"/>
              </a:solidFill>
              <a:latin typeface="ＭＳ Ｐゴシック" panose="020B0600070205080204" pitchFamily="50" charset="-128"/>
              <a:ea typeface="ＭＳ Ｐゴシック" panose="020B0600070205080204" pitchFamily="50" charset="-128"/>
            </a:endParaRPr>
          </a:p>
        </p:txBody>
      </p:sp>
      <p:cxnSp>
        <p:nvCxnSpPr>
          <p:cNvPr id="32" name="直線コネクタ 31"/>
          <p:cNvCxnSpPr/>
          <p:nvPr/>
        </p:nvCxnSpPr>
        <p:spPr>
          <a:xfrm>
            <a:off x="628665" y="7085889"/>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43" name="テキスト ボックス 2"/>
          <p:cNvSpPr txBox="1">
            <a:spLocks noChangeArrowheads="1"/>
          </p:cNvSpPr>
          <p:nvPr/>
        </p:nvSpPr>
        <p:spPr bwMode="auto">
          <a:xfrm>
            <a:off x="3429000" y="6077119"/>
            <a:ext cx="3151094" cy="1602646"/>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indent="-152400" algn="just">
              <a:lnSpc>
                <a:spcPts val="1800"/>
              </a:lnSpc>
              <a:spcAft>
                <a:spcPts val="0"/>
              </a:spcAft>
            </a:pPr>
            <a:r>
              <a:rPr lang="ja-JP" altLang="en-US"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医療機関ごとに自己負担額が高額療養費算定基準額を超えた場合に医療費の助成を行うことになる。</a:t>
            </a:r>
            <a:endParaRPr lang="en-US" altLang="ja-JP" sz="1200" kern="100" dirty="0" smtClean="0">
              <a:latin typeface="游明朝" panose="02020400000000000000" pitchFamily="18" charset="-128"/>
              <a:ea typeface="ＭＳ ゴシック" panose="020B0609070205080204" pitchFamily="49" charset="-128"/>
              <a:cs typeface="Times New Roman" panose="02020603050405020304" pitchFamily="18" charset="0"/>
            </a:endParaRPr>
          </a:p>
          <a:p>
            <a:pPr marL="152400" indent="-152400" algn="just">
              <a:lnSpc>
                <a:spcPts val="1800"/>
              </a:lnSpc>
              <a:spcAft>
                <a:spcPts val="0"/>
              </a:spcAft>
            </a:pP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・医療機関①と</a:t>
            </a:r>
            <a:r>
              <a:rPr lang="ja-JP"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医療</a:t>
            </a: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機関②</a:t>
            </a:r>
            <a:r>
              <a:rPr lang="ja-JP"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の</a:t>
            </a:r>
            <a:r>
              <a:rPr lang="ja-JP" altLang="en-US"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それぞれの</a:t>
            </a:r>
            <a:r>
              <a:rPr lang="ja-JP"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医療費</a:t>
            </a:r>
            <a:r>
              <a:rPr lang="ja-JP" altLang="en-US"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の助成をＡ県が</a:t>
            </a:r>
            <a:r>
              <a:rPr lang="ja-JP"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行う。</a:t>
            </a:r>
            <a:endParaRPr lang="en-US" altLang="ja-JP"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endParaRPr>
          </a:p>
          <a:p>
            <a:pPr marL="152400" indent="-152400" algn="just">
              <a:lnSpc>
                <a:spcPts val="1800"/>
              </a:lnSpc>
              <a:spcAft>
                <a:spcPts val="0"/>
              </a:spcAft>
            </a:pP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sz="1200" kern="100" dirty="0">
                <a:effectLst/>
                <a:latin typeface="游明朝" panose="02020400000000000000" pitchFamily="18" charset="-128"/>
                <a:ea typeface="ＭＳ ゴシック" panose="020B0609070205080204" pitchFamily="49" charset="-128"/>
                <a:cs typeface="Times New Roman" panose="02020603050405020304" pitchFamily="18" charset="0"/>
              </a:rPr>
              <a:t>患者</a:t>
            </a:r>
            <a:r>
              <a:rPr lang="ja-JP" sz="12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負担２万円）</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756535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2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22" name="タイトル 1"/>
          <p:cNvSpPr txBox="1">
            <a:spLocks/>
          </p:cNvSpPr>
          <p:nvPr/>
        </p:nvSpPr>
        <p:spPr>
          <a:xfrm>
            <a:off x="469803" y="5314214"/>
            <a:ext cx="6386512" cy="242616"/>
          </a:xfrm>
          <a:prstGeom prst="rect">
            <a:avLst/>
          </a:prstGeom>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Case</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１</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６</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：保険者の変更がある場合①</a:t>
            </a:r>
          </a:p>
        </p:txBody>
      </p:sp>
      <p:cxnSp>
        <p:nvCxnSpPr>
          <p:cNvPr id="24" name="直線コネクタ 23"/>
          <p:cNvCxnSpPr/>
          <p:nvPr/>
        </p:nvCxnSpPr>
        <p:spPr>
          <a:xfrm flipV="1">
            <a:off x="681628" y="8617918"/>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V="1">
            <a:off x="2846290" y="8617918"/>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V="1">
            <a:off x="1482539" y="8617920"/>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628665" y="8166656"/>
            <a:ext cx="0" cy="874"/>
          </a:xfrm>
          <a:prstGeom prst="line">
            <a:avLst/>
          </a:prstGeom>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831558" y="8805708"/>
            <a:ext cx="389850"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a:t>
            </a:r>
          </a:p>
        </p:txBody>
      </p:sp>
      <p:sp>
        <p:nvSpPr>
          <p:cNvPr id="29" name="テキスト ボックス 28"/>
          <p:cNvSpPr txBox="1"/>
          <p:nvPr/>
        </p:nvSpPr>
        <p:spPr>
          <a:xfrm>
            <a:off x="1228118" y="8805708"/>
            <a:ext cx="389850"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退院</a:t>
            </a:r>
          </a:p>
        </p:txBody>
      </p:sp>
      <p:sp>
        <p:nvSpPr>
          <p:cNvPr id="30" name="テキスト ボックス 29"/>
          <p:cNvSpPr txBox="1"/>
          <p:nvPr/>
        </p:nvSpPr>
        <p:spPr>
          <a:xfrm>
            <a:off x="1760481" y="8813058"/>
            <a:ext cx="492443"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再入院</a:t>
            </a:r>
          </a:p>
        </p:txBody>
      </p:sp>
      <p:sp>
        <p:nvSpPr>
          <p:cNvPr id="31" name="テキスト ボックス 30"/>
          <p:cNvSpPr txBox="1"/>
          <p:nvPr/>
        </p:nvSpPr>
        <p:spPr>
          <a:xfrm>
            <a:off x="2121943" y="8813058"/>
            <a:ext cx="492443"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再退院</a:t>
            </a:r>
          </a:p>
        </p:txBody>
      </p:sp>
      <p:sp>
        <p:nvSpPr>
          <p:cNvPr id="33" name="テキスト ボックス 32"/>
          <p:cNvSpPr txBox="1"/>
          <p:nvPr/>
        </p:nvSpPr>
        <p:spPr>
          <a:xfrm>
            <a:off x="2491626" y="6885834"/>
            <a:ext cx="91612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高額療養費</a:t>
            </a:r>
            <a:endParaRPr kumimoji="0"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のライン</a:t>
            </a:r>
          </a:p>
        </p:txBody>
      </p:sp>
      <p:cxnSp>
        <p:nvCxnSpPr>
          <p:cNvPr id="34" name="直線コネクタ 33"/>
          <p:cNvCxnSpPr/>
          <p:nvPr/>
        </p:nvCxnSpPr>
        <p:spPr>
          <a:xfrm flipV="1">
            <a:off x="330579" y="8683256"/>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615169" y="6051423"/>
            <a:ext cx="1212478" cy="5386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a:t>
            </a:r>
            <a:r>
              <a:rPr kumimoji="0"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県</a:t>
            </a:r>
            <a:endParaRPr kumimoji="0"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医療機関①</a:t>
            </a:r>
            <a:endParaRPr kumimoji="0"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国保（</a:t>
            </a:r>
            <a:r>
              <a:rPr kumimoji="0"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0"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歳未満）</a:t>
            </a:r>
            <a:endParaRPr kumimoji="0"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テキスト ボックス 35"/>
          <p:cNvSpPr txBox="1"/>
          <p:nvPr/>
        </p:nvSpPr>
        <p:spPr>
          <a:xfrm>
            <a:off x="1591330" y="6045504"/>
            <a:ext cx="1212478" cy="5386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a:t>
            </a:r>
            <a:r>
              <a:rPr kumimoji="0"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県</a:t>
            </a:r>
            <a:endParaRPr kumimoji="0"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医療機関①</a:t>
            </a:r>
            <a:endParaRPr kumimoji="0"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組合健保（</a:t>
            </a:r>
            <a:r>
              <a:rPr kumimoji="0"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0"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歳未満）</a:t>
            </a:r>
            <a:endParaRPr kumimoji="0"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テキスト ボックス 36"/>
          <p:cNvSpPr txBox="1"/>
          <p:nvPr/>
        </p:nvSpPr>
        <p:spPr>
          <a:xfrm>
            <a:off x="476383" y="8345360"/>
            <a:ext cx="377026"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a:t>
            </a:r>
            <a:r>
              <a:rPr kumimoji="0" lang="en-US" altLang="ja-JP"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a:t>
            </a:r>
            <a:endParaRPr kumimoji="0" lang="ja-JP" altLang="en-US" sz="8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8" name="テキスト ボックス 37"/>
          <p:cNvSpPr txBox="1"/>
          <p:nvPr/>
        </p:nvSpPr>
        <p:spPr>
          <a:xfrm>
            <a:off x="2644682" y="8386363"/>
            <a:ext cx="44755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a:t>
            </a:r>
            <a:r>
              <a:rPr kumimoji="0" lang="en-US" altLang="ja-JP"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３０</a:t>
            </a:r>
            <a:endParaRPr kumimoji="0" lang="ja-JP" altLang="en-US" sz="8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9" name="正方形/長方形 38"/>
          <p:cNvSpPr/>
          <p:nvPr/>
        </p:nvSpPr>
        <p:spPr>
          <a:xfrm>
            <a:off x="1026900" y="6751313"/>
            <a:ext cx="355497" cy="1924593"/>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入院関係医療</a:t>
            </a:r>
            <a:endPar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0" name="正方形/長方形 39"/>
          <p:cNvSpPr/>
          <p:nvPr/>
        </p:nvSpPr>
        <p:spPr>
          <a:xfrm>
            <a:off x="1990888" y="6751313"/>
            <a:ext cx="341339" cy="1931943"/>
          </a:xfrm>
          <a:prstGeom prst="rect">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139"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入院関係医療</a:t>
            </a:r>
            <a:endParaRPr kumimoji="0" lang="ja-JP" altLang="en-US" sz="113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32" name="直線コネクタ 31"/>
          <p:cNvCxnSpPr/>
          <p:nvPr/>
        </p:nvCxnSpPr>
        <p:spPr>
          <a:xfrm>
            <a:off x="628665" y="7085889"/>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43" name="テキスト ボックス 2"/>
          <p:cNvSpPr txBox="1">
            <a:spLocks noChangeArrowheads="1"/>
          </p:cNvSpPr>
          <p:nvPr/>
        </p:nvSpPr>
        <p:spPr bwMode="auto">
          <a:xfrm>
            <a:off x="3428999" y="6063037"/>
            <a:ext cx="3219451" cy="2554882"/>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marR="0" lvl="0" indent="-15240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レセプトは保険</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者別に</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作成されるので２枚となる。</a:t>
            </a:r>
          </a:p>
          <a:p>
            <a:pPr marL="152400" marR="0" lvl="0" indent="-15240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・多数回該当の概念のある所得区分なので、特定疾病給付対象療養としての</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カウント</a:t>
            </a:r>
            <a:r>
              <a:rPr kumimoji="0" lang="en-US" altLang="ja-JP"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多数回</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該当の</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カウント</a:t>
            </a:r>
            <a:r>
              <a:rPr kumimoji="0" lang="en-US" altLang="ja-JP"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は</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リセット</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される。</a:t>
            </a:r>
            <a:endPar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endParaRPr>
          </a:p>
          <a:p>
            <a:pPr marL="152400" marR="0" lvl="0" indent="-15240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・保険者</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ごとに自己負担額が高額療養費算定基準額を超えた場合に医療費の助成を行うことに</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なるので１回目</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、２回目それぞれの入院で現物給付可能。（患者</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負担２万円）</a:t>
            </a:r>
            <a:endPar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42" name="タイトル 1"/>
          <p:cNvSpPr txBox="1">
            <a:spLocks/>
          </p:cNvSpPr>
          <p:nvPr/>
        </p:nvSpPr>
        <p:spPr>
          <a:xfrm>
            <a:off x="471488" y="545132"/>
            <a:ext cx="6310312" cy="242616"/>
          </a:xfrm>
          <a:prstGeom prst="rect">
            <a:avLst/>
          </a:prstGeom>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Case</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１</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５</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：複数医療機関に入院、それぞれで基準額を超えた場合（保険者の変更なし）②</a:t>
            </a:r>
          </a:p>
        </p:txBody>
      </p:sp>
      <p:cxnSp>
        <p:nvCxnSpPr>
          <p:cNvPr id="44" name="直線コネクタ 43"/>
          <p:cNvCxnSpPr/>
          <p:nvPr/>
        </p:nvCxnSpPr>
        <p:spPr>
          <a:xfrm flipV="1">
            <a:off x="681628" y="3669030"/>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flipV="1">
            <a:off x="2846290" y="3669030"/>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flipV="1">
            <a:off x="1558686" y="3678156"/>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flipV="1">
            <a:off x="628665" y="3217768"/>
            <a:ext cx="0" cy="874"/>
          </a:xfrm>
          <a:prstGeom prst="line">
            <a:avLst/>
          </a:prstGeom>
        </p:spPr>
        <p:style>
          <a:lnRef idx="1">
            <a:schemeClr val="dk1"/>
          </a:lnRef>
          <a:fillRef idx="0">
            <a:schemeClr val="dk1"/>
          </a:fillRef>
          <a:effectRef idx="0">
            <a:schemeClr val="dk1"/>
          </a:effectRef>
          <a:fontRef idx="minor">
            <a:schemeClr val="tx1"/>
          </a:fontRef>
        </p:style>
      </p:cxnSp>
      <p:sp>
        <p:nvSpPr>
          <p:cNvPr id="48" name="テキスト ボックス 47"/>
          <p:cNvSpPr txBox="1"/>
          <p:nvPr/>
        </p:nvSpPr>
        <p:spPr>
          <a:xfrm>
            <a:off x="831558" y="3856820"/>
            <a:ext cx="389850"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a:t>
            </a:r>
          </a:p>
        </p:txBody>
      </p:sp>
      <p:sp>
        <p:nvSpPr>
          <p:cNvPr id="49" name="テキスト ボックス 48"/>
          <p:cNvSpPr txBox="1"/>
          <p:nvPr/>
        </p:nvSpPr>
        <p:spPr>
          <a:xfrm>
            <a:off x="1228118" y="3856820"/>
            <a:ext cx="389850"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退院</a:t>
            </a:r>
          </a:p>
        </p:txBody>
      </p:sp>
      <p:sp>
        <p:nvSpPr>
          <p:cNvPr id="50" name="テキスト ボックス 49"/>
          <p:cNvSpPr txBox="1"/>
          <p:nvPr/>
        </p:nvSpPr>
        <p:spPr>
          <a:xfrm>
            <a:off x="1760481" y="3864170"/>
            <a:ext cx="492443"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再入院</a:t>
            </a:r>
          </a:p>
        </p:txBody>
      </p:sp>
      <p:sp>
        <p:nvSpPr>
          <p:cNvPr id="51" name="テキスト ボックス 50"/>
          <p:cNvSpPr txBox="1"/>
          <p:nvPr/>
        </p:nvSpPr>
        <p:spPr>
          <a:xfrm>
            <a:off x="2121943" y="3864170"/>
            <a:ext cx="492443"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再退院</a:t>
            </a:r>
          </a:p>
        </p:txBody>
      </p:sp>
      <p:sp>
        <p:nvSpPr>
          <p:cNvPr id="52" name="テキスト ボックス 51"/>
          <p:cNvSpPr txBox="1"/>
          <p:nvPr/>
        </p:nvSpPr>
        <p:spPr>
          <a:xfrm>
            <a:off x="2491626" y="1936946"/>
            <a:ext cx="91612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高額療養費</a:t>
            </a:r>
            <a:endParaRPr kumimoji="0"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のライン</a:t>
            </a:r>
          </a:p>
        </p:txBody>
      </p:sp>
      <p:cxnSp>
        <p:nvCxnSpPr>
          <p:cNvPr id="53" name="直線コネクタ 52"/>
          <p:cNvCxnSpPr/>
          <p:nvPr/>
        </p:nvCxnSpPr>
        <p:spPr>
          <a:xfrm flipV="1">
            <a:off x="330579" y="3734368"/>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54" name="テキスト ボックス 53"/>
          <p:cNvSpPr txBox="1"/>
          <p:nvPr/>
        </p:nvSpPr>
        <p:spPr>
          <a:xfrm>
            <a:off x="615169" y="1102535"/>
            <a:ext cx="1212478"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a:t>
            </a:r>
            <a:r>
              <a:rPr kumimoji="0"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県</a:t>
            </a:r>
            <a:endParaRPr kumimoji="0"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医療機関</a:t>
            </a: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5" name="テキスト ボックス 54"/>
          <p:cNvSpPr txBox="1"/>
          <p:nvPr/>
        </p:nvSpPr>
        <p:spPr>
          <a:xfrm>
            <a:off x="1591330" y="1096616"/>
            <a:ext cx="1212478"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a:t>
            </a:r>
            <a:r>
              <a:rPr kumimoji="0"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県</a:t>
            </a:r>
            <a:endParaRPr kumimoji="0"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医療機関②</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6" name="テキスト ボックス 55"/>
          <p:cNvSpPr txBox="1"/>
          <p:nvPr/>
        </p:nvSpPr>
        <p:spPr>
          <a:xfrm>
            <a:off x="476383" y="3396472"/>
            <a:ext cx="377026"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a:t>
            </a:r>
            <a:r>
              <a:rPr kumimoji="0" lang="en-US" altLang="ja-JP"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a:t>
            </a:r>
            <a:endParaRPr kumimoji="0" lang="ja-JP" altLang="en-US" sz="8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7" name="テキスト ボックス 56"/>
          <p:cNvSpPr txBox="1"/>
          <p:nvPr/>
        </p:nvSpPr>
        <p:spPr>
          <a:xfrm>
            <a:off x="2644682" y="3437475"/>
            <a:ext cx="44755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a:t>
            </a:r>
            <a:r>
              <a:rPr kumimoji="0" lang="en-US" altLang="ja-JP"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３０</a:t>
            </a:r>
            <a:endParaRPr kumimoji="0" lang="ja-JP" altLang="en-US" sz="8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 name="正方形/長方形 57"/>
          <p:cNvSpPr/>
          <p:nvPr/>
        </p:nvSpPr>
        <p:spPr>
          <a:xfrm>
            <a:off x="1026900" y="1802425"/>
            <a:ext cx="355497" cy="1924593"/>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入院関係医療</a:t>
            </a:r>
            <a:endPar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9" name="正方形/長方形 58"/>
          <p:cNvSpPr/>
          <p:nvPr/>
        </p:nvSpPr>
        <p:spPr>
          <a:xfrm>
            <a:off x="1990888" y="1802425"/>
            <a:ext cx="341339" cy="1931943"/>
          </a:xfrm>
          <a:prstGeom prst="rect">
            <a:avLst/>
          </a:prstGeom>
          <a:solidFill>
            <a:schemeClr val="bg1">
              <a:lumMod val="85000"/>
            </a:schemeClr>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139"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入院関係医療</a:t>
            </a:r>
            <a:endParaRPr kumimoji="0" lang="ja-JP" altLang="en-US" sz="1139"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60" name="直線コネクタ 59"/>
          <p:cNvCxnSpPr/>
          <p:nvPr/>
        </p:nvCxnSpPr>
        <p:spPr>
          <a:xfrm>
            <a:off x="628665" y="2137001"/>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61" name="テキスト ボックス 2"/>
          <p:cNvSpPr txBox="1">
            <a:spLocks noChangeArrowheads="1"/>
          </p:cNvSpPr>
          <p:nvPr/>
        </p:nvSpPr>
        <p:spPr bwMode="auto">
          <a:xfrm>
            <a:off x="3429000" y="1096616"/>
            <a:ext cx="3151094" cy="1634261"/>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marR="0" lvl="0" indent="-15240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・医療機関ごとに自己負担額が高額療養費算定基準額を超えた場合に医療費の助成を行うことになる。</a:t>
            </a:r>
            <a:endParaRPr kumimoji="0" lang="en-US" altLang="ja-JP"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endParaRPr>
          </a:p>
          <a:p>
            <a:pPr marL="152400" marR="0" lvl="0" indent="-15240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・医療機関①の医療費の助成はＡ県が行い、医療</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機関②</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の医療費の助成はＢ県が行う</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。（患者</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ゴシック" panose="020B0609070205080204" pitchFamily="49" charset="-128"/>
                <a:cs typeface="Times New Roman" panose="02020603050405020304" pitchFamily="18" charset="0"/>
              </a:rPr>
              <a:t>負担２万円）</a:t>
            </a:r>
            <a:endPar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63" name="直線コネクタ 62"/>
          <p:cNvCxnSpPr/>
          <p:nvPr/>
        </p:nvCxnSpPr>
        <p:spPr>
          <a:xfrm flipV="1">
            <a:off x="1451437" y="3663419"/>
            <a:ext cx="0" cy="874"/>
          </a:xfrm>
          <a:prstGeom prst="line">
            <a:avLst/>
          </a:prstGeom>
        </p:spPr>
        <p:style>
          <a:lnRef idx="1">
            <a:schemeClr val="dk1"/>
          </a:lnRef>
          <a:fillRef idx="0">
            <a:schemeClr val="dk1"/>
          </a:fillRef>
          <a:effectRef idx="0">
            <a:schemeClr val="dk1"/>
          </a:effectRef>
          <a:fontRef idx="minor">
            <a:schemeClr val="tx1"/>
          </a:fontRef>
        </p:style>
      </p:cxnSp>
      <p:sp>
        <p:nvSpPr>
          <p:cNvPr id="64" name="二等辺三角形 63"/>
          <p:cNvSpPr/>
          <p:nvPr/>
        </p:nvSpPr>
        <p:spPr>
          <a:xfrm rot="10800000">
            <a:off x="1625822" y="3633524"/>
            <a:ext cx="136695" cy="140109"/>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5" name="テキスト ボックス 64"/>
          <p:cNvSpPr txBox="1"/>
          <p:nvPr/>
        </p:nvSpPr>
        <p:spPr>
          <a:xfrm>
            <a:off x="1490484" y="3430326"/>
            <a:ext cx="389850"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転居</a:t>
            </a:r>
            <a:endParaRPr kumimoji="0" lang="ja-JP" altLang="en-US" sz="8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山形 40"/>
          <p:cNvSpPr/>
          <p:nvPr/>
        </p:nvSpPr>
        <p:spPr>
          <a:xfrm rot="5400000">
            <a:off x="1581187" y="8583839"/>
            <a:ext cx="207792" cy="97548"/>
          </a:xfrm>
          <a:prstGeom prst="chevron">
            <a:avLst>
              <a:gd name="adj" fmla="val 66820"/>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6" name="テキスト ボックス 65"/>
          <p:cNvSpPr txBox="1"/>
          <p:nvPr/>
        </p:nvSpPr>
        <p:spPr>
          <a:xfrm>
            <a:off x="1382397" y="8320765"/>
            <a:ext cx="595035"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1"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保険</a:t>
            </a:r>
            <a:r>
              <a:rPr kumimoji="0" lang="ja-JP" altLang="en-US" sz="800" b="0" i="1"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変更</a:t>
            </a:r>
          </a:p>
        </p:txBody>
      </p:sp>
    </p:spTree>
    <p:extLst>
      <p:ext uri="{BB962C8B-B14F-4D97-AF65-F5344CB8AC3E}">
        <p14:creationId xmlns:p14="http://schemas.microsoft.com/office/powerpoint/2010/main" val="1224391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5355" y="650208"/>
            <a:ext cx="5451154" cy="569512"/>
          </a:xfrm>
        </p:spPr>
        <p:txBody>
          <a:bodyPr>
            <a:noAutofit/>
          </a:bodyPr>
          <a:lstStyle/>
          <a:p>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○まず、肝がんや重度肝硬変の入院・通院患者さんがいらっしゃいましたら、</a:t>
            </a:r>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
            </a:r>
            <a:b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b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　</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医療費</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の助成を受けることができる制度がある旨を伝えてください</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a:t>
            </a:r>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
            </a:r>
            <a:b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b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　伝えて</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いただくことは次のとおりです。</a:t>
            </a:r>
            <a:endPar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4" name="テキスト プレースホルダー 2"/>
          <p:cNvSpPr>
            <a:spLocks noGrp="1"/>
          </p:cNvSpPr>
          <p:nvPr>
            <p:ph type="body" idx="1"/>
          </p:nvPr>
        </p:nvSpPr>
        <p:spPr>
          <a:xfrm>
            <a:off x="942976" y="1231546"/>
            <a:ext cx="5443533" cy="1921750"/>
          </a:xfrm>
          <a:ln w="12700">
            <a:solidFill>
              <a:schemeClr val="tx1"/>
            </a:solidFill>
            <a:prstDash val="dash"/>
          </a:ln>
        </p:spPr>
        <p:txBody>
          <a:bodyPr>
            <a:noAutofit/>
          </a:bodyPr>
          <a:lstStyle/>
          <a:p>
            <a:pPr marL="92075" indent="-92075">
              <a:lnSpc>
                <a:spcPts val="1500"/>
              </a:lnSpc>
              <a:spcBef>
                <a:spcPts val="0"/>
              </a:spcBef>
              <a:buNone/>
            </a:pPr>
            <a:r>
              <a:rPr lang="ja-JP" altLang="en-US" sz="1200" kern="100" dirty="0" smtClean="0">
                <a:solidFill>
                  <a:schemeClr val="accent1"/>
                </a:solidFill>
                <a:latin typeface="ＭＳ Ｐゴシック" panose="020B0600070205080204" pitchFamily="50" charset="-128"/>
                <a:ea typeface="ＭＳ Ｐゴシック" panose="020B0600070205080204" pitchFamily="50" charset="-128"/>
              </a:rPr>
              <a:t>①肝</a:t>
            </a:r>
            <a:r>
              <a:rPr lang="ja-JP" altLang="en-US" sz="1200" kern="100" dirty="0">
                <a:solidFill>
                  <a:schemeClr val="accent1"/>
                </a:solidFill>
                <a:latin typeface="ＭＳ Ｐゴシック" panose="020B0600070205080204" pitchFamily="50" charset="-128"/>
                <a:ea typeface="ＭＳ Ｐゴシック" panose="020B0600070205080204" pitchFamily="50" charset="-128"/>
              </a:rPr>
              <a:t>がん・重度肝硬変の入院治療又は肝がんの通院治療</a:t>
            </a:r>
            <a:r>
              <a:rPr lang="ja-JP" altLang="en-US" sz="800" kern="100" dirty="0">
                <a:solidFill>
                  <a:schemeClr val="accent1"/>
                </a:solidFill>
                <a:latin typeface="ＭＳ Ｐゴシック" panose="020B0600070205080204" pitchFamily="50" charset="-128"/>
                <a:ea typeface="ＭＳ Ｐゴシック" panose="020B0600070205080204" pitchFamily="50" charset="-128"/>
              </a:rPr>
              <a:t>（</a:t>
            </a:r>
            <a:r>
              <a:rPr lang="en-US" altLang="ja-JP" sz="800" kern="100" dirty="0">
                <a:solidFill>
                  <a:schemeClr val="accent1"/>
                </a:solidFill>
                <a:latin typeface="ＭＳ Ｐゴシック" panose="020B0600070205080204" pitchFamily="50" charset="-128"/>
                <a:ea typeface="ＭＳ Ｐゴシック" panose="020B0600070205080204" pitchFamily="50" charset="-128"/>
              </a:rPr>
              <a:t>※</a:t>
            </a:r>
            <a:r>
              <a:rPr lang="ja-JP" altLang="en-US" sz="800" kern="100" dirty="0">
                <a:solidFill>
                  <a:schemeClr val="accent1"/>
                </a:solidFill>
                <a:latin typeface="ＭＳ Ｐゴシック" panose="020B0600070205080204" pitchFamily="50" charset="-128"/>
                <a:ea typeface="ＭＳ Ｐゴシック" panose="020B0600070205080204" pitchFamily="50" charset="-128"/>
              </a:rPr>
              <a:t>１）</a:t>
            </a:r>
            <a:r>
              <a:rPr lang="ja-JP" altLang="en-US" sz="1200" kern="100" dirty="0">
                <a:solidFill>
                  <a:schemeClr val="accent1"/>
                </a:solidFill>
                <a:latin typeface="ＭＳ Ｐゴシック" panose="020B0600070205080204" pitchFamily="50" charset="-128"/>
                <a:ea typeface="ＭＳ Ｐゴシック" panose="020B0600070205080204" pitchFamily="50" charset="-128"/>
              </a:rPr>
              <a:t>に係る</a:t>
            </a:r>
            <a:r>
              <a:rPr lang="ja-JP" altLang="en-US" sz="1200" kern="100" dirty="0" smtClean="0">
                <a:solidFill>
                  <a:schemeClr val="accent1"/>
                </a:solidFill>
                <a:latin typeface="ＭＳ Ｐゴシック" panose="020B0600070205080204" pitchFamily="50" charset="-128"/>
                <a:ea typeface="ＭＳ Ｐゴシック" panose="020B0600070205080204" pitchFamily="50" charset="-128"/>
              </a:rPr>
              <a:t>医療費が</a:t>
            </a:r>
            <a:r>
              <a:rPr lang="ja-JP" altLang="en-US" sz="1200" kern="100" dirty="0">
                <a:solidFill>
                  <a:schemeClr val="accent1"/>
                </a:solidFill>
                <a:latin typeface="ＭＳ Ｐゴシック" panose="020B0600070205080204" pitchFamily="50" charset="-128"/>
                <a:ea typeface="ＭＳ Ｐゴシック" panose="020B0600070205080204" pitchFamily="50" charset="-128"/>
              </a:rPr>
              <a:t>助成対象となる月を含み過去１年間で３月</a:t>
            </a:r>
            <a:r>
              <a:rPr lang="ja-JP" altLang="en-US" sz="1200" kern="100" dirty="0" smtClean="0">
                <a:solidFill>
                  <a:schemeClr val="accent1"/>
                </a:solidFill>
                <a:latin typeface="ＭＳ Ｐゴシック" panose="020B0600070205080204" pitchFamily="50" charset="-128"/>
                <a:ea typeface="ＭＳ Ｐゴシック" panose="020B0600070205080204" pitchFamily="50" charset="-128"/>
              </a:rPr>
              <a:t>以上</a:t>
            </a:r>
            <a:r>
              <a:rPr lang="ja-JP" altLang="en-US" sz="800" kern="100" dirty="0" smtClean="0">
                <a:solidFill>
                  <a:schemeClr val="accent1"/>
                </a:solidFill>
                <a:latin typeface="ＭＳ Ｐゴシック" panose="020B0600070205080204" pitchFamily="50" charset="-128"/>
                <a:ea typeface="ＭＳ Ｐゴシック" panose="020B0600070205080204" pitchFamily="50" charset="-128"/>
              </a:rPr>
              <a:t>（</a:t>
            </a:r>
            <a:r>
              <a:rPr lang="en-US" altLang="ja-JP" sz="800" kern="100" dirty="0" smtClean="0">
                <a:solidFill>
                  <a:schemeClr val="accent1"/>
                </a:solidFill>
                <a:latin typeface="ＭＳ Ｐゴシック" panose="020B0600070205080204" pitchFamily="50" charset="-128"/>
                <a:ea typeface="ＭＳ Ｐゴシック" panose="020B0600070205080204" pitchFamily="50" charset="-128"/>
              </a:rPr>
              <a:t>※</a:t>
            </a:r>
            <a:r>
              <a:rPr lang="ja-JP" altLang="en-US" sz="800" kern="100" dirty="0" smtClean="0">
                <a:solidFill>
                  <a:schemeClr val="accent1"/>
                </a:solidFill>
                <a:latin typeface="ＭＳ Ｐゴシック" panose="020B0600070205080204" pitchFamily="50" charset="-128"/>
                <a:ea typeface="ＭＳ Ｐゴシック" panose="020B0600070205080204" pitchFamily="50" charset="-128"/>
              </a:rPr>
              <a:t>２）</a:t>
            </a:r>
            <a:r>
              <a:rPr lang="ja-JP" altLang="en-US" sz="1200" kern="100" dirty="0" smtClean="0">
                <a:solidFill>
                  <a:schemeClr val="accent1"/>
                </a:solidFill>
                <a:latin typeface="ＭＳ Ｐゴシック" panose="020B0600070205080204" pitchFamily="50" charset="-128"/>
                <a:ea typeface="ＭＳ Ｐゴシック" panose="020B0600070205080204" pitchFamily="50" charset="-128"/>
              </a:rPr>
              <a:t>高額</a:t>
            </a:r>
            <a:r>
              <a:rPr lang="ja-JP" altLang="en-US" sz="1200" kern="100" dirty="0">
                <a:solidFill>
                  <a:schemeClr val="accent1"/>
                </a:solidFill>
                <a:latin typeface="ＭＳ Ｐゴシック" panose="020B0600070205080204" pitchFamily="50" charset="-128"/>
                <a:ea typeface="ＭＳ Ｐゴシック" panose="020B0600070205080204" pitchFamily="50" charset="-128"/>
              </a:rPr>
              <a:t>療養費算定基準額を超えた場合に、高額療養費算定基準額を超えた３月目</a:t>
            </a:r>
            <a:r>
              <a:rPr lang="ja-JP" altLang="en-US" sz="1200" kern="100" dirty="0" smtClean="0">
                <a:solidFill>
                  <a:schemeClr val="accent1"/>
                </a:solidFill>
                <a:latin typeface="ＭＳ Ｐゴシック" panose="020B0600070205080204" pitchFamily="50" charset="-128"/>
                <a:ea typeface="ＭＳ Ｐゴシック" panose="020B0600070205080204" pitchFamily="50" charset="-128"/>
              </a:rPr>
              <a:t>以降の</a:t>
            </a:r>
            <a:r>
              <a:rPr lang="ja-JP" altLang="en-US" sz="1200" kern="100" dirty="0">
                <a:solidFill>
                  <a:schemeClr val="accent1"/>
                </a:solidFill>
                <a:latin typeface="ＭＳ Ｐゴシック" panose="020B0600070205080204" pitchFamily="50" charset="-128"/>
                <a:ea typeface="ＭＳ Ｐゴシック" panose="020B0600070205080204" pitchFamily="50" charset="-128"/>
              </a:rPr>
              <a:t>医療費について、患者の自己負担額が１万円と</a:t>
            </a:r>
            <a:r>
              <a:rPr lang="ja-JP" altLang="en-US" sz="1200" kern="100" dirty="0" smtClean="0">
                <a:solidFill>
                  <a:schemeClr val="accent1"/>
                </a:solidFill>
                <a:latin typeface="ＭＳ Ｐゴシック" panose="020B0600070205080204" pitchFamily="50" charset="-128"/>
                <a:ea typeface="ＭＳ Ｐゴシック" panose="020B0600070205080204" pitchFamily="50" charset="-128"/>
              </a:rPr>
              <a:t>なる。</a:t>
            </a:r>
            <a:endParaRPr lang="en-US" altLang="ja-JP" sz="1200" kern="100" dirty="0" smtClean="0">
              <a:solidFill>
                <a:schemeClr val="accent1"/>
              </a:solidFill>
              <a:latin typeface="ＭＳ Ｐゴシック" panose="020B0600070205080204" pitchFamily="50" charset="-128"/>
              <a:ea typeface="ＭＳ Ｐゴシック" panose="020B0600070205080204" pitchFamily="50" charset="-128"/>
            </a:endParaRPr>
          </a:p>
          <a:p>
            <a:pPr marL="92075" indent="-92075">
              <a:lnSpc>
                <a:spcPts val="1500"/>
              </a:lnSpc>
              <a:spcBef>
                <a:spcPts val="0"/>
              </a:spcBef>
              <a:buNone/>
            </a:pP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②ただし、世帯</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の収入が約</a:t>
            </a:r>
            <a:r>
              <a:rPr lang="en-US" altLang="ja-JP" sz="1200" kern="100" dirty="0">
                <a:solidFill>
                  <a:srgbClr val="000000"/>
                </a:solidFill>
                <a:latin typeface="ＭＳ Ｐゴシック" panose="020B0600070205080204" pitchFamily="50" charset="-128"/>
                <a:ea typeface="ＭＳ Ｐゴシック" panose="020B0600070205080204" pitchFamily="50" charset="-128"/>
              </a:rPr>
              <a:t>370</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万円以下であることなど</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、助成を受けるにはいくつ</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かの</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条件がある。</a:t>
            </a:r>
            <a:endParaRPr lang="en-US" altLang="ja-JP" sz="1200" kern="100" dirty="0" smtClean="0">
              <a:solidFill>
                <a:srgbClr val="000000"/>
              </a:solidFill>
              <a:latin typeface="ＭＳ Ｐゴシック" panose="020B0600070205080204" pitchFamily="50" charset="-128"/>
              <a:ea typeface="ＭＳ Ｐゴシック" panose="020B0600070205080204" pitchFamily="50" charset="-128"/>
            </a:endParaRPr>
          </a:p>
          <a:p>
            <a:pPr marL="92075" indent="-92075">
              <a:lnSpc>
                <a:spcPts val="1500"/>
              </a:lnSpc>
              <a:spcBef>
                <a:spcPts val="0"/>
              </a:spcBef>
              <a:buNone/>
            </a:pP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③助成</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を受けるためには、お住いの都道府県</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に参加者証の申請をする</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必要がある</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a:t>
            </a:r>
            <a:endParaRPr lang="en-US" altLang="ja-JP" sz="1200" kern="100" dirty="0">
              <a:solidFill>
                <a:srgbClr val="000000"/>
              </a:solidFill>
              <a:latin typeface="ＭＳ Ｐゴシック" panose="020B0600070205080204" pitchFamily="50" charset="-128"/>
              <a:ea typeface="ＭＳ Ｐゴシック" panose="020B0600070205080204" pitchFamily="50" charset="-128"/>
            </a:endParaRPr>
          </a:p>
          <a:p>
            <a:pPr marL="92075" indent="-92075">
              <a:lnSpc>
                <a:spcPts val="1500"/>
              </a:lnSpc>
              <a:spcBef>
                <a:spcPts val="0"/>
              </a:spcBef>
              <a:buNone/>
            </a:pPr>
            <a:r>
              <a:rPr lang="ja-JP" altLang="en-US" sz="1200" kern="100" dirty="0">
                <a:solidFill>
                  <a:srgbClr val="000000"/>
                </a:solidFill>
                <a:latin typeface="ＭＳ Ｐゴシック" panose="020B0600070205080204" pitchFamily="50" charset="-128"/>
                <a:ea typeface="ＭＳ Ｐゴシック" panose="020B0600070205080204" pitchFamily="50" charset="-128"/>
              </a:rPr>
              <a:t>④</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都道府県に参加者証の申請をするには、医療費が高額療養費算定基準額を超えていること等を証明</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するため</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の「</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医療記録票</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」が必要となるが、当院</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でお渡し</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できる。</a:t>
            </a:r>
            <a:endParaRPr lang="en-US" altLang="ja-JP" sz="1200" kern="100"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a:xfrm>
            <a:off x="651961" y="4195889"/>
            <a:ext cx="1648787" cy="252552"/>
          </a:xfrm>
          <a:prstGeom prst="rect">
            <a:avLst/>
          </a:prstGeom>
          <a:ln>
            <a:solidFill>
              <a:schemeClr val="tx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２．制度の詳細の説明</a:t>
            </a:r>
          </a:p>
        </p:txBody>
      </p:sp>
      <p:sp>
        <p:nvSpPr>
          <p:cNvPr id="8" name="タイトル 1"/>
          <p:cNvSpPr txBox="1">
            <a:spLocks/>
          </p:cNvSpPr>
          <p:nvPr/>
        </p:nvSpPr>
        <p:spPr>
          <a:xfrm>
            <a:off x="982312" y="5365782"/>
            <a:ext cx="5396576" cy="4176462"/>
          </a:xfrm>
          <a:prstGeom prst="rect">
            <a:avLst/>
          </a:prstGeom>
          <a:ln w="12700">
            <a:solidFill>
              <a:schemeClr val="tx1"/>
            </a:solidFill>
            <a:prstDash val="dash"/>
          </a:ln>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92075" marR="0" lvl="0" indent="-92075" algn="l" defTabSz="6858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＜助成を受けるための条件について＞</a:t>
            </a:r>
            <a:endParaRPr kumimoji="1" lang="en-US" altLang="ja-JP" sz="1200" b="1"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92075" marR="0" lvl="0" indent="-92075" algn="l" defTabSz="6858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①助成</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を受けるためには所得制限がある。被保険者証を確認してほしい</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endPar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92075" marR="0" lvl="0" indent="-92075" algn="l" defTabSz="685800" rtl="0" eaLnBrk="1" fontAlgn="auto" latinLnBrk="0" hangingPunct="1">
              <a:lnSpc>
                <a:spcPct val="100000"/>
              </a:lnSpc>
              <a:spcBef>
                <a:spcPct val="0"/>
              </a:spcBef>
              <a:spcAft>
                <a:spcPts val="0"/>
              </a:spcAft>
              <a:buClrTx/>
              <a:buSzTx/>
              <a:buFontTx/>
              <a:buNone/>
              <a:tabLst/>
              <a:defRPr/>
            </a:pPr>
            <a:r>
              <a:rPr kumimoji="1" lang="ja-JP" altLang="en-US" sz="9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9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70</a:t>
            </a:r>
            <a:r>
              <a:rPr kumimoji="1" lang="ja-JP" altLang="en-US" sz="9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歳未満→加入保険の所得区分「エ」または「オ」</a:t>
            </a:r>
          </a:p>
          <a:p>
            <a:pPr marL="92075" marR="0" lvl="0" indent="-92075" algn="l" defTabSz="685800" rtl="0" eaLnBrk="1" fontAlgn="auto" latinLnBrk="0" hangingPunct="1">
              <a:lnSpc>
                <a:spcPct val="100000"/>
              </a:lnSpc>
              <a:spcBef>
                <a:spcPct val="0"/>
              </a:spcBef>
              <a:spcAft>
                <a:spcPts val="0"/>
              </a:spcAft>
              <a:buClrTx/>
              <a:buSzTx/>
              <a:buFontTx/>
              <a:buNone/>
              <a:tabLst/>
              <a:defRPr/>
            </a:pPr>
            <a:r>
              <a:rPr kumimoji="1" lang="ja-JP" altLang="en-US" sz="9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9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70</a:t>
            </a:r>
            <a:r>
              <a:rPr kumimoji="1" lang="ja-JP" altLang="en-US" sz="9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歳以上→加入保険の所得区分「一般」または「</a:t>
            </a:r>
            <a:r>
              <a:rPr kumimoji="1" lang="ja-JP" altLang="en-US"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低所得」  （自己負担割合が２割か１割）</a:t>
            </a:r>
          </a:p>
          <a:p>
            <a:pPr marL="92075" marR="0" lvl="0" indent="-92075" algn="l" defTabSz="6858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②助成を受けるためには「</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研究事業への同意</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」が必要になる。</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診断書に</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似た</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「臨床調査個人票」と「同意書」</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が</a:t>
            </a:r>
            <a:r>
              <a:rPr kumimoji="1" lang="ja-JP" altLang="en-US" sz="1200" b="0" i="0" u="none" strike="noStrike" kern="100" cap="none" spc="0" normalizeH="0" baseline="0" noProof="0" dirty="0" smtClean="0">
                <a:ln>
                  <a:noFill/>
                </a:ln>
                <a:solidFill>
                  <a:schemeClr val="accent1"/>
                </a:solidFill>
                <a:effectLst/>
                <a:uLnTx/>
                <a:uFillTx/>
                <a:latin typeface="ＭＳ Ｐゴシック" panose="020B0600070205080204" pitchFamily="50" charset="-128"/>
                <a:ea typeface="ＭＳ Ｐゴシック" panose="020B0600070205080204" pitchFamily="50" charset="-128"/>
                <a:cs typeface="+mj-cs"/>
              </a:rPr>
              <a:t>１</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枚</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になっている</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ものを記載いただくことになる。</a:t>
            </a:r>
            <a:endParaRPr kumimoji="1"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92075" marR="0" lvl="0" indent="-92075" algn="l" defTabSz="685800" rtl="0" eaLnBrk="1" fontAlgn="auto" latinLnBrk="0" hangingPunct="1">
              <a:lnSpc>
                <a:spcPct val="100000"/>
              </a:lnSpc>
              <a:spcBef>
                <a:spcPct val="0"/>
              </a:spcBef>
              <a:spcAft>
                <a:spcPts val="0"/>
              </a:spcAft>
              <a:buClrTx/>
              <a:buSzTx/>
              <a:buFontTx/>
              <a:buNone/>
              <a:tabLst/>
              <a:defRPr/>
            </a:pPr>
            <a:endParaRPr kumimoji="1" lang="en-US"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92075" marR="0" lvl="0" indent="-92075" algn="l" defTabSz="6858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＜助成を受けるための手続について＞</a:t>
            </a:r>
            <a:endParaRPr kumimoji="1" lang="en-US" altLang="ja-JP" sz="1200" b="1"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92075" marR="0" lvl="0" indent="-92075" algn="l" defTabSz="6858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（参加者証の申請方法）</a:t>
            </a:r>
            <a:endParaRPr kumimoji="1"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92075" marR="0" lvl="0" indent="-92075" algn="l" defTabSz="6858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①</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助成を受けるために</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は、都道府県に</a:t>
            </a:r>
            <a:r>
              <a:rPr kumimoji="1" lang="ja-JP" altLang="en-US" sz="1200" b="1"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申請書</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と</a:t>
            </a:r>
            <a:r>
              <a:rPr kumimoji="1" lang="ja-JP" altLang="en-US" sz="1200" b="1"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添付書類</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を提出し</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、参加者証</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を発行してもらう必要が</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ある。</a:t>
            </a:r>
            <a:endParaRPr kumimoji="1"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6858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②</a:t>
            </a:r>
            <a:r>
              <a:rPr kumimoji="1" lang="ja-JP" altLang="en-US" sz="1200" b="1"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申</a:t>
            </a:r>
            <a:r>
              <a:rPr kumimoji="1" lang="ja-JP" altLang="en-US" sz="1200" b="1"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請書</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は</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当院でお渡しできる。</a:t>
            </a:r>
            <a:r>
              <a:rPr kumimoji="1" lang="ja-JP" altLang="en-US"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9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都道府県の担当課から受け取っておいてください。</a:t>
            </a:r>
            <a:r>
              <a:rPr kumimoji="1" lang="ja-JP" altLang="en-US"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endParaRPr kumimoji="1" lang="en-US" altLang="ja-JP"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92075" marR="0" lvl="0" indent="-92075" algn="l" defTabSz="6858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③</a:t>
            </a:r>
            <a:r>
              <a:rPr kumimoji="1" lang="ja-JP" altLang="en-US" sz="1200" b="1"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添付</a:t>
            </a:r>
            <a:r>
              <a:rPr kumimoji="1" lang="ja-JP" altLang="en-US" sz="1200" b="1"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書類</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として、 </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研究事業への同意」に関するもの</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のほか、</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必要な書類が</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いくつ</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か</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あり、年齢</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と加入して</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いる医療保険</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に</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よって異なる</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。申請することに</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なったら聞いてほしい。</a:t>
            </a:r>
            <a:endParaRPr kumimoji="1"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685800" rtl="0" eaLnBrk="1" fontAlgn="auto" latinLnBrk="0" hangingPunct="1">
              <a:lnSpc>
                <a:spcPct val="100000"/>
              </a:lnSpc>
              <a:spcBef>
                <a:spcPct val="0"/>
              </a:spcBef>
              <a:spcAft>
                <a:spcPts val="0"/>
              </a:spcAft>
              <a:buClrTx/>
              <a:buSzTx/>
              <a:buFontTx/>
              <a:buNone/>
              <a:tabLst/>
              <a:defRPr/>
            </a:pPr>
            <a:r>
              <a:rPr kumimoji="1"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a:r>
            <a:br>
              <a:rPr kumimoji="1"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b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（公費の請求方法）</a:t>
            </a:r>
            <a:endPar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182563" marR="0" lvl="0" indent="-182563" algn="l" defTabSz="6858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①入院治療と通院治療で公費の請求方法が異なる。</a:t>
            </a:r>
            <a:endParaRPr kumimoji="1" lang="en-US"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182563" marR="0" lvl="0" indent="-182563" algn="l" defTabSz="6858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⑴：入院治療（高額療養費算定基準額を超えるもの）の場合</a:t>
            </a:r>
            <a:r>
              <a:rPr kumimoji="1" lang="en-US" altLang="ja-JP"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br>
              <a:rPr kumimoji="1" lang="en-US" altLang="ja-JP"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br>
            <a:r>
              <a:rPr kumimoji="1" lang="ja-JP" altLang="en-US"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医療機関が都道府県に対して公費を請求するため、患者さんの医療機関窓口におけ</a:t>
            </a:r>
            <a:r>
              <a:rPr kumimoji="1" lang="ja-JP" altLang="en-US" sz="9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る</a:t>
            </a:r>
            <a:r>
              <a:rPr kumimoji="1" lang="ja-JP" altLang="en-US"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自己負担は１万円となる。</a:t>
            </a:r>
            <a:endParaRPr kumimoji="1" lang="en-US" altLang="ja-JP"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182563" marR="0" lvl="0" indent="-182563" algn="l" defTabSz="685800" rtl="0" eaLnBrk="1" fontAlgn="auto" latinLnBrk="0" hangingPunct="1">
              <a:lnSpc>
                <a:spcPct val="100000"/>
              </a:lnSpc>
              <a:spcBef>
                <a:spcPct val="0"/>
              </a:spcBef>
              <a:spcAft>
                <a:spcPts val="0"/>
              </a:spcAft>
              <a:buClrTx/>
              <a:buSzTx/>
              <a:buFontTx/>
              <a:buNone/>
              <a:tabLst/>
              <a:defRPr/>
            </a:pPr>
            <a:r>
              <a:rPr kumimoji="1" lang="ja-JP" altLang="en-US" sz="9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⑵：</a:t>
            </a:r>
            <a:r>
              <a:rPr kumimoji="1" lang="ja-JP" altLang="en-US" sz="9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⑴</a:t>
            </a:r>
            <a:r>
              <a:rPr kumimoji="1" lang="ja-JP" altLang="en-US"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以外の入院治療及び通院治療の場合</a:t>
            </a:r>
            <a:r>
              <a:rPr kumimoji="1" lang="en-US" altLang="ja-JP"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p>
          <a:p>
            <a:pPr marL="182563" marR="0" lvl="0" indent="-182563" algn="l" defTabSz="685800" rtl="0" eaLnBrk="1" fontAlgn="auto" latinLnBrk="0" hangingPunct="1">
              <a:lnSpc>
                <a:spcPct val="100000"/>
              </a:lnSpc>
              <a:spcBef>
                <a:spcPct val="0"/>
              </a:spcBef>
              <a:spcAft>
                <a:spcPts val="0"/>
              </a:spcAft>
              <a:buClrTx/>
              <a:buSzTx/>
              <a:buFontTx/>
              <a:buNone/>
              <a:tabLst/>
              <a:defRPr/>
            </a:pPr>
            <a:r>
              <a:rPr kumimoji="1" lang="ja-JP" altLang="en-US" sz="9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医療</a:t>
            </a:r>
            <a:r>
              <a:rPr kumimoji="1" lang="ja-JP" altLang="en-US" sz="9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機関の窓口</a:t>
            </a:r>
            <a:r>
              <a:rPr kumimoji="1" lang="ja-JP" altLang="en-US"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では一旦、自己負担額（３割等）を支払い、都道府県に償還</a:t>
            </a:r>
            <a:r>
              <a:rPr kumimoji="1" lang="ja-JP" altLang="en-US" sz="9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払</a:t>
            </a:r>
            <a:r>
              <a:rPr kumimoji="1" lang="ja-JP" altLang="en-US"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いの請求を行うことで１万円との差額が償還される。</a:t>
            </a:r>
            <a:endParaRPr kumimoji="1" lang="en-US" altLang="ja-JP" sz="9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9" name="タイトル 1"/>
          <p:cNvSpPr txBox="1">
            <a:spLocks/>
          </p:cNvSpPr>
          <p:nvPr/>
        </p:nvSpPr>
        <p:spPr>
          <a:xfrm>
            <a:off x="471484" y="106753"/>
            <a:ext cx="5915025" cy="29899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en-US" altLang="ja-JP" sz="1200" b="1"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200" b="1"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資料集１</a:t>
            </a:r>
            <a:r>
              <a:rPr kumimoji="1" lang="en-US" altLang="ja-JP" sz="1200" b="1"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200" b="1"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肝がんや重度肝硬変患者への制度の説明フロー</a:t>
            </a:r>
          </a:p>
        </p:txBody>
      </p:sp>
      <p:sp>
        <p:nvSpPr>
          <p:cNvPr id="10" name="タイトル 1"/>
          <p:cNvSpPr txBox="1">
            <a:spLocks/>
          </p:cNvSpPr>
          <p:nvPr/>
        </p:nvSpPr>
        <p:spPr>
          <a:xfrm>
            <a:off x="651961" y="413397"/>
            <a:ext cx="1884505" cy="208671"/>
          </a:xfrm>
          <a:prstGeom prst="rect">
            <a:avLst/>
          </a:prstGeom>
          <a:ln>
            <a:solidFill>
              <a:schemeClr val="tx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１．制度があることの説明</a:t>
            </a:r>
          </a:p>
        </p:txBody>
      </p:sp>
      <p:sp>
        <p:nvSpPr>
          <p:cNvPr id="11" name="下矢印 10"/>
          <p:cNvSpPr/>
          <p:nvPr/>
        </p:nvSpPr>
        <p:spPr>
          <a:xfrm>
            <a:off x="671679" y="693900"/>
            <a:ext cx="179704" cy="3440538"/>
          </a:xfrm>
          <a:prstGeom prst="downArrow">
            <a:avLst>
              <a:gd name="adj1" fmla="val 50000"/>
              <a:gd name="adj2" fmla="val 122500"/>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下矢印 11"/>
          <p:cNvSpPr/>
          <p:nvPr/>
        </p:nvSpPr>
        <p:spPr>
          <a:xfrm>
            <a:off x="671679" y="4900417"/>
            <a:ext cx="179704" cy="4473209"/>
          </a:xfrm>
          <a:prstGeom prst="downArrow">
            <a:avLst>
              <a:gd name="adj1" fmla="val 50000"/>
              <a:gd name="adj2" fmla="val 122500"/>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13" name="タイトル 1"/>
          <p:cNvSpPr txBox="1">
            <a:spLocks/>
          </p:cNvSpPr>
          <p:nvPr/>
        </p:nvSpPr>
        <p:spPr>
          <a:xfrm>
            <a:off x="982312" y="4460397"/>
            <a:ext cx="5396576" cy="416779"/>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85725" marR="0" lvl="0" indent="-85725" algn="l" defTabSz="685800" rtl="0" eaLnBrk="1" fontAlgn="auto" latinLnBrk="0" hangingPunct="1">
              <a:lnSpc>
                <a:spcPct val="90000"/>
              </a:lnSpc>
              <a:spcBef>
                <a:spcPct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○患者さんが制度の詳細について聞きたいといってきた場合や、</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過去</a:t>
            </a:r>
            <a:r>
              <a:rPr kumimoji="1" lang="ja-JP" altLang="en-US" sz="1200" b="0" i="0" u="none" strike="noStrike" kern="100" cap="none" spc="0" normalizeH="0" baseline="0" noProof="0" dirty="0" smtClean="0">
                <a:ln>
                  <a:noFill/>
                </a:ln>
                <a:solidFill>
                  <a:schemeClr val="accent1"/>
                </a:solidFill>
                <a:effectLst/>
                <a:uLnTx/>
                <a:uFillTx/>
                <a:latin typeface="ＭＳ Ｐゴシック" panose="020B0600070205080204" pitchFamily="50" charset="-128"/>
                <a:ea typeface="ＭＳ Ｐゴシック" panose="020B0600070205080204" pitchFamily="50" charset="-128"/>
                <a:cs typeface="+mj-cs"/>
              </a:rPr>
              <a:t>１</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年</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で既</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に</a:t>
            </a:r>
            <a:r>
              <a:rPr kumimoji="1" lang="ja-JP" altLang="en-US" sz="1200" b="0" i="0" u="none" strike="noStrike" kern="100" cap="none" spc="0" normalizeH="0" baseline="0" noProof="0" dirty="0" smtClean="0">
                <a:ln>
                  <a:noFill/>
                </a:ln>
                <a:solidFill>
                  <a:schemeClr val="accent1"/>
                </a:solidFill>
                <a:effectLst/>
                <a:uLnTx/>
                <a:uFillTx/>
                <a:latin typeface="ＭＳ Ｐゴシック" panose="020B0600070205080204" pitchFamily="50" charset="-128"/>
                <a:ea typeface="ＭＳ Ｐゴシック" panose="020B0600070205080204" pitchFamily="50" charset="-128"/>
                <a:cs typeface="+mj-cs"/>
              </a:rPr>
              <a:t>２</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月</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入院又は通院しており</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、今後助成を受けること</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が可能と思われる場合に</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、上記１に記載の内容のほか、次</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の内容を説明してください。</a:t>
            </a:r>
          </a:p>
          <a:p>
            <a:pPr marL="85725" marR="0" lvl="0" indent="-85725" algn="l" defTabSz="685800" rtl="0" eaLnBrk="1" fontAlgn="auto" latinLnBrk="0" hangingPunct="1">
              <a:lnSpc>
                <a:spcPct val="9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○また、助成を受ける</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ことが可能と思われる場合には、都道府県の担当部署を紹介してください。</a:t>
            </a:r>
          </a:p>
        </p:txBody>
      </p:sp>
      <p:sp>
        <p:nvSpPr>
          <p:cNvPr id="5" name="正方形/長方形 4"/>
          <p:cNvSpPr/>
          <p:nvPr/>
        </p:nvSpPr>
        <p:spPr>
          <a:xfrm>
            <a:off x="958834" y="3133878"/>
            <a:ext cx="5404196" cy="1054135"/>
          </a:xfrm>
          <a:prstGeom prst="rect">
            <a:avLst/>
          </a:prstGeom>
        </p:spPr>
        <p:txBody>
          <a:bodyPr wrap="square">
            <a:spAutoFit/>
          </a:bodyPr>
          <a:lstStyle/>
          <a:p>
            <a:pPr marL="266700" marR="0" lvl="0" indent="-266700" algn="l" defTabSz="457200" rtl="0" eaLnBrk="1" fontAlgn="auto" latinLnBrk="0" hangingPunct="1">
              <a:lnSpc>
                <a:spcPts val="15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schemeClr val="accent1"/>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000" b="0" i="0" u="none" strike="noStrike" kern="1200" cap="none" spc="0" normalizeH="0" baseline="0" noProof="0" dirty="0" smtClean="0">
                <a:ln>
                  <a:noFill/>
                </a:ln>
                <a:solidFill>
                  <a:schemeClr val="accent1"/>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000" b="0" i="0" u="none" strike="noStrike" kern="1200" cap="none" spc="0" normalizeH="0" baseline="0" noProof="0" dirty="0">
                <a:ln>
                  <a:noFill/>
                </a:ln>
                <a:solidFill>
                  <a:schemeClr val="accent1"/>
                </a:solidFill>
                <a:effectLst/>
                <a:uLnTx/>
                <a:uFillTx/>
                <a:latin typeface="ＭＳ Ｐゴシック" panose="020B0600070205080204" pitchFamily="50" charset="-128"/>
                <a:ea typeface="ＭＳ Ｐゴシック" panose="020B0600070205080204" pitchFamily="50" charset="-128"/>
                <a:cs typeface="+mn-cs"/>
              </a:rPr>
              <a:t>１）通院治療は、「分子標的薬を用いた化学療法</a:t>
            </a:r>
            <a:r>
              <a:rPr kumimoji="0" lang="ja-JP" altLang="en-US" sz="1000" b="0" i="0" u="none" strike="noStrike" kern="1200" cap="none" spc="0" normalizeH="0" baseline="0" noProof="0" dirty="0" smtClean="0">
                <a:ln>
                  <a:noFill/>
                </a:ln>
                <a:solidFill>
                  <a:schemeClr val="accent1"/>
                </a:solidFill>
                <a:effectLst/>
                <a:uLnTx/>
                <a:uFillTx/>
                <a:latin typeface="ＭＳ Ｐゴシック" panose="020B0600070205080204" pitchFamily="50" charset="-128"/>
                <a:ea typeface="ＭＳ Ｐゴシック" panose="020B0600070205080204" pitchFamily="50" charset="-128"/>
                <a:cs typeface="+mn-cs"/>
              </a:rPr>
              <a:t>」又は「</a:t>
            </a:r>
            <a:r>
              <a:rPr kumimoji="0" lang="ja-JP" altLang="en-US" sz="1000" b="0" i="0" u="none" strike="noStrike" kern="1200" cap="none" spc="0" normalizeH="0" baseline="0" noProof="0" dirty="0">
                <a:ln>
                  <a:noFill/>
                </a:ln>
                <a:solidFill>
                  <a:schemeClr val="accent1"/>
                </a:solidFill>
                <a:effectLst/>
                <a:uLnTx/>
                <a:uFillTx/>
                <a:latin typeface="ＭＳ Ｐゴシック" panose="020B0600070205080204" pitchFamily="50" charset="-128"/>
                <a:ea typeface="ＭＳ Ｐゴシック" panose="020B0600070205080204" pitchFamily="50" charset="-128"/>
                <a:cs typeface="+mn-cs"/>
              </a:rPr>
              <a:t>肝動注化学療法</a:t>
            </a:r>
            <a:r>
              <a:rPr kumimoji="0" lang="ja-JP" altLang="en-US" sz="1000" b="0" i="0" u="none" strike="noStrike" kern="1200" cap="none" spc="0" normalizeH="0" baseline="0" noProof="0" dirty="0" smtClean="0">
                <a:ln>
                  <a:noFill/>
                </a:ln>
                <a:solidFill>
                  <a:schemeClr val="accent1"/>
                </a:solidFill>
                <a:effectLst/>
                <a:uLnTx/>
                <a:uFillTx/>
                <a:latin typeface="ＭＳ Ｐゴシック" panose="020B0600070205080204" pitchFamily="50" charset="-128"/>
                <a:ea typeface="ＭＳ Ｐゴシック" panose="020B0600070205080204" pitchFamily="50" charset="-128"/>
                <a:cs typeface="+mn-cs"/>
              </a:rPr>
              <a:t>」に係るものに</a:t>
            </a:r>
            <a:r>
              <a:rPr kumimoji="0" lang="ja-JP" altLang="en-US" sz="1000" b="0" i="0" u="none" strike="noStrike" kern="1200" cap="none" spc="0" normalizeH="0" baseline="0" noProof="0" dirty="0">
                <a:ln>
                  <a:noFill/>
                </a:ln>
                <a:solidFill>
                  <a:schemeClr val="accent1"/>
                </a:solidFill>
                <a:effectLst/>
                <a:uLnTx/>
                <a:uFillTx/>
                <a:latin typeface="ＭＳ Ｐゴシック" panose="020B0600070205080204" pitchFamily="50" charset="-128"/>
                <a:ea typeface="ＭＳ Ｐゴシック" panose="020B0600070205080204" pitchFamily="50" charset="-128"/>
                <a:cs typeface="+mn-cs"/>
              </a:rPr>
              <a:t>限ります</a:t>
            </a:r>
            <a:r>
              <a:rPr kumimoji="0" lang="ja-JP" altLang="en-US" sz="1000" b="0" i="0" u="none" strike="noStrike" kern="1200" cap="none" spc="0" normalizeH="0" baseline="0" noProof="0" dirty="0" smtClean="0">
                <a:ln>
                  <a:noFill/>
                </a:ln>
                <a:solidFill>
                  <a:schemeClr val="accent1"/>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000" b="0" i="0" u="none" strike="noStrike" kern="1200" cap="none" spc="0" normalizeH="0" baseline="0" noProof="0" dirty="0" smtClean="0">
              <a:ln>
                <a:noFill/>
              </a:ln>
              <a:solidFill>
                <a:schemeClr val="accent1"/>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457200" rtl="0" eaLnBrk="1" fontAlgn="auto" latinLnBrk="0" hangingPunct="1">
              <a:lnSpc>
                <a:spcPts val="1500"/>
              </a:lnSpc>
              <a:spcBef>
                <a:spcPts val="0"/>
              </a:spcBef>
              <a:spcAft>
                <a:spcPts val="0"/>
              </a:spcAft>
              <a:buClrTx/>
              <a:buSzTx/>
              <a:buFontTx/>
              <a:buNone/>
              <a:tabLst/>
              <a:defRPr/>
            </a:pP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連続</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する「３月」で</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なくても可</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457200" rtl="0" eaLnBrk="1" fontAlgn="auto" latinLnBrk="0" hangingPunct="1">
              <a:lnSpc>
                <a:spcPts val="15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なお、</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通院治療は</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令和３年</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４月以降に高額</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療養費算定基準額を超えたもの</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から「３月」にカウント</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できます。</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カウント方法については</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資料集６</a:t>
            </a:r>
            <a:r>
              <a:rPr kumimoji="0"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を参照してください。</a:t>
            </a:r>
            <a:endParaRPr kumimoji="0"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大かっこ 14"/>
          <p:cNvSpPr/>
          <p:nvPr/>
        </p:nvSpPr>
        <p:spPr>
          <a:xfrm>
            <a:off x="1089660" y="5797116"/>
            <a:ext cx="4480560" cy="2258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大かっこ 18"/>
          <p:cNvSpPr/>
          <p:nvPr/>
        </p:nvSpPr>
        <p:spPr>
          <a:xfrm>
            <a:off x="1066800" y="8666738"/>
            <a:ext cx="5242560" cy="8049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36113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22"/>
          <p:cNvSpPr>
            <a:spLocks noGrp="1"/>
          </p:cNvSpPr>
          <p:nvPr>
            <p:ph type="sldNum" sz="quarter" idx="12"/>
          </p:nvPr>
        </p:nvSpPr>
        <p:spPr/>
        <p:txBody>
          <a:bodyPr/>
          <a:lstStyle/>
          <a:p>
            <a:fld id="{7FB7AD9B-6EE5-4113-9254-305380511510}" type="slidenum">
              <a:rPr kumimoji="1" lang="ja-JP" altLang="en-US" smtClean="0"/>
              <a:t>19</a:t>
            </a:fld>
            <a:endParaRPr kumimoji="1" lang="ja-JP" altLang="en-US"/>
          </a:p>
        </p:txBody>
      </p:sp>
      <p:sp>
        <p:nvSpPr>
          <p:cNvPr id="22" name="タイトル 1"/>
          <p:cNvSpPr txBox="1">
            <a:spLocks/>
          </p:cNvSpPr>
          <p:nvPr/>
        </p:nvSpPr>
        <p:spPr>
          <a:xfrm>
            <a:off x="469803" y="5314214"/>
            <a:ext cx="6386512" cy="242616"/>
          </a:xfrm>
          <a:prstGeom prst="rect">
            <a:avLst/>
          </a:prstGeom>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Case</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１</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８</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：保険者の変更がある場合③</a:t>
            </a:r>
          </a:p>
        </p:txBody>
      </p:sp>
      <p:cxnSp>
        <p:nvCxnSpPr>
          <p:cNvPr id="24" name="直線コネクタ 23"/>
          <p:cNvCxnSpPr/>
          <p:nvPr/>
        </p:nvCxnSpPr>
        <p:spPr>
          <a:xfrm flipV="1">
            <a:off x="681628" y="8617918"/>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V="1">
            <a:off x="2846290" y="8617918"/>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V="1">
            <a:off x="1482539" y="8617920"/>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628665" y="8166656"/>
            <a:ext cx="0" cy="874"/>
          </a:xfrm>
          <a:prstGeom prst="line">
            <a:avLst/>
          </a:prstGeom>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831558" y="8805708"/>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入院</a:t>
            </a:r>
          </a:p>
        </p:txBody>
      </p:sp>
      <p:sp>
        <p:nvSpPr>
          <p:cNvPr id="29" name="テキスト ボックス 28"/>
          <p:cNvSpPr txBox="1"/>
          <p:nvPr/>
        </p:nvSpPr>
        <p:spPr>
          <a:xfrm>
            <a:off x="2224946" y="8816972"/>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退院</a:t>
            </a:r>
          </a:p>
        </p:txBody>
      </p:sp>
      <p:sp>
        <p:nvSpPr>
          <p:cNvPr id="33" name="テキスト ボックス 32"/>
          <p:cNvSpPr txBox="1"/>
          <p:nvPr/>
        </p:nvSpPr>
        <p:spPr>
          <a:xfrm>
            <a:off x="2491626" y="6885834"/>
            <a:ext cx="916123"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cxnSp>
        <p:nvCxnSpPr>
          <p:cNvPr id="34" name="直線コネクタ 33"/>
          <p:cNvCxnSpPr/>
          <p:nvPr/>
        </p:nvCxnSpPr>
        <p:spPr>
          <a:xfrm flipV="1">
            <a:off x="330579" y="8683256"/>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714023" y="6102079"/>
            <a:ext cx="1212478" cy="538609"/>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医療機関①</a:t>
            </a:r>
            <a:endParaRPr lang="en-US" altLang="ja-JP" sz="9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組合</a:t>
            </a:r>
            <a:r>
              <a:rPr lang="ja-JP" altLang="en-US" sz="900" dirty="0">
                <a:latin typeface="ＭＳ Ｐゴシック" panose="020B0600070205080204" pitchFamily="50" charset="-128"/>
                <a:ea typeface="ＭＳ Ｐゴシック" panose="020B0600070205080204" pitchFamily="50" charset="-128"/>
              </a:rPr>
              <a:t>健保</a:t>
            </a:r>
            <a:r>
              <a:rPr lang="ja-JP" altLang="en-US" sz="900" dirty="0" smtClean="0">
                <a:latin typeface="ＭＳ Ｐゴシック" panose="020B0600070205080204" pitchFamily="50" charset="-128"/>
                <a:ea typeface="ＭＳ Ｐゴシック" panose="020B0600070205080204" pitchFamily="50" charset="-128"/>
              </a:rPr>
              <a:t>（</a:t>
            </a:r>
            <a:r>
              <a:rPr lang="en-US" altLang="ja-JP" sz="900" dirty="0" smtClean="0">
                <a:latin typeface="ＭＳ Ｐゴシック" panose="020B0600070205080204" pitchFamily="50" charset="-128"/>
                <a:ea typeface="ＭＳ Ｐゴシック" panose="020B0600070205080204" pitchFamily="50" charset="-128"/>
              </a:rPr>
              <a:t>70</a:t>
            </a:r>
            <a:r>
              <a:rPr lang="ja-JP" altLang="en-US" sz="900" dirty="0" smtClean="0">
                <a:latin typeface="ＭＳ Ｐゴシック" panose="020B0600070205080204" pitchFamily="50" charset="-128"/>
                <a:ea typeface="ＭＳ Ｐゴシック" panose="020B0600070205080204" pitchFamily="50" charset="-128"/>
              </a:rPr>
              <a:t>歳未満）</a:t>
            </a:r>
            <a:endParaRPr lang="en-US" altLang="ja-JP" sz="900" dirty="0">
              <a:latin typeface="ＭＳ Ｐゴシック" panose="020B0600070205080204" pitchFamily="50" charset="-128"/>
              <a:ea typeface="ＭＳ Ｐゴシック" panose="020B0600070205080204" pitchFamily="50" charset="-128"/>
            </a:endParaRPr>
          </a:p>
        </p:txBody>
      </p:sp>
      <p:sp>
        <p:nvSpPr>
          <p:cNvPr id="36" name="テキスト ボックス 35"/>
          <p:cNvSpPr txBox="1"/>
          <p:nvPr/>
        </p:nvSpPr>
        <p:spPr>
          <a:xfrm>
            <a:off x="1710328" y="6266584"/>
            <a:ext cx="1026733" cy="538609"/>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医療機関</a:t>
            </a:r>
            <a:r>
              <a:rPr lang="ja-JP" altLang="en-US" sz="900" dirty="0">
                <a:latin typeface="ＭＳ Ｐゴシック" panose="020B0600070205080204" pitchFamily="50" charset="-128"/>
                <a:ea typeface="ＭＳ Ｐゴシック" panose="020B0600070205080204" pitchFamily="50" charset="-128"/>
              </a:rPr>
              <a:t>①</a:t>
            </a:r>
            <a:endParaRPr lang="en-US" altLang="ja-JP" sz="9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国保（</a:t>
            </a:r>
            <a:r>
              <a:rPr lang="en-US" altLang="ja-JP" sz="900" dirty="0" smtClean="0">
                <a:latin typeface="ＭＳ Ｐゴシック" panose="020B0600070205080204" pitchFamily="50" charset="-128"/>
                <a:ea typeface="ＭＳ Ｐゴシック" panose="020B0600070205080204" pitchFamily="50" charset="-128"/>
              </a:rPr>
              <a:t>70</a:t>
            </a:r>
            <a:r>
              <a:rPr lang="ja-JP" altLang="en-US" sz="900" dirty="0" smtClean="0">
                <a:latin typeface="ＭＳ Ｐゴシック" panose="020B0600070205080204" pitchFamily="50" charset="-128"/>
                <a:ea typeface="ＭＳ Ｐゴシック" panose="020B0600070205080204" pitchFamily="50" charset="-128"/>
              </a:rPr>
              <a:t>歳未満）</a:t>
            </a:r>
            <a:endParaRPr lang="en-US" altLang="ja-JP" sz="900" dirty="0">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476383" y="8345360"/>
            <a:ext cx="377026"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１</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38" name="テキスト ボックス 37"/>
          <p:cNvSpPr txBox="1"/>
          <p:nvPr/>
        </p:nvSpPr>
        <p:spPr>
          <a:xfrm>
            <a:off x="2644682" y="8386363"/>
            <a:ext cx="447558"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３０</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1026901" y="6751313"/>
            <a:ext cx="1373400" cy="1924593"/>
          </a:xfrm>
          <a:custGeom>
            <a:avLst/>
            <a:gdLst>
              <a:gd name="connsiteX0" fmla="*/ 0 w 355497"/>
              <a:gd name="connsiteY0" fmla="*/ 0 h 1924593"/>
              <a:gd name="connsiteX1" fmla="*/ 355497 w 355497"/>
              <a:gd name="connsiteY1" fmla="*/ 0 h 1924593"/>
              <a:gd name="connsiteX2" fmla="*/ 355497 w 355497"/>
              <a:gd name="connsiteY2" fmla="*/ 1924593 h 1924593"/>
              <a:gd name="connsiteX3" fmla="*/ 0 w 355497"/>
              <a:gd name="connsiteY3" fmla="*/ 1924593 h 1924593"/>
              <a:gd name="connsiteX4" fmla="*/ 0 w 355497"/>
              <a:gd name="connsiteY4" fmla="*/ 0 h 1924593"/>
              <a:gd name="connsiteX0" fmla="*/ 0 w 1322601"/>
              <a:gd name="connsiteY0" fmla="*/ 0 h 1924593"/>
              <a:gd name="connsiteX1" fmla="*/ 355497 w 1322601"/>
              <a:gd name="connsiteY1" fmla="*/ 0 h 1924593"/>
              <a:gd name="connsiteX2" fmla="*/ 1322600 w 1322601"/>
              <a:gd name="connsiteY2" fmla="*/ 303537 h 1924593"/>
              <a:gd name="connsiteX3" fmla="*/ 355497 w 1322601"/>
              <a:gd name="connsiteY3" fmla="*/ 1924593 h 1924593"/>
              <a:gd name="connsiteX4" fmla="*/ 0 w 1322601"/>
              <a:gd name="connsiteY4" fmla="*/ 1924593 h 1924593"/>
              <a:gd name="connsiteX5" fmla="*/ 0 w 1322601"/>
              <a:gd name="connsiteY5" fmla="*/ 0 h 1924593"/>
              <a:gd name="connsiteX0" fmla="*/ 0 w 1389646"/>
              <a:gd name="connsiteY0" fmla="*/ 0 h 1924593"/>
              <a:gd name="connsiteX1" fmla="*/ 355497 w 1389646"/>
              <a:gd name="connsiteY1" fmla="*/ 0 h 1924593"/>
              <a:gd name="connsiteX2" fmla="*/ 1322600 w 1389646"/>
              <a:gd name="connsiteY2" fmla="*/ 303537 h 1924593"/>
              <a:gd name="connsiteX3" fmla="*/ 1373400 w 1389646"/>
              <a:gd name="connsiteY3" fmla="*/ 1922787 h 1924593"/>
              <a:gd name="connsiteX4" fmla="*/ 355497 w 1389646"/>
              <a:gd name="connsiteY4" fmla="*/ 1924593 h 1924593"/>
              <a:gd name="connsiteX5" fmla="*/ 0 w 1389646"/>
              <a:gd name="connsiteY5" fmla="*/ 1924593 h 1924593"/>
              <a:gd name="connsiteX6" fmla="*/ 0 w 1389646"/>
              <a:gd name="connsiteY6" fmla="*/ 0 h 1924593"/>
              <a:gd name="connsiteX0" fmla="*/ 0 w 1373400"/>
              <a:gd name="connsiteY0" fmla="*/ 0 h 1924593"/>
              <a:gd name="connsiteX1" fmla="*/ 355497 w 1373400"/>
              <a:gd name="connsiteY1" fmla="*/ 0 h 1924593"/>
              <a:gd name="connsiteX2" fmla="*/ 1322600 w 1373400"/>
              <a:gd name="connsiteY2" fmla="*/ 303537 h 1924593"/>
              <a:gd name="connsiteX3" fmla="*/ 1373400 w 1373400"/>
              <a:gd name="connsiteY3" fmla="*/ 1922787 h 1924593"/>
              <a:gd name="connsiteX4" fmla="*/ 355497 w 1373400"/>
              <a:gd name="connsiteY4" fmla="*/ 1924593 h 1924593"/>
              <a:gd name="connsiteX5" fmla="*/ 0 w 1373400"/>
              <a:gd name="connsiteY5" fmla="*/ 1924593 h 1924593"/>
              <a:gd name="connsiteX6" fmla="*/ 0 w 1373400"/>
              <a:gd name="connsiteY6" fmla="*/ 0 h 1924593"/>
              <a:gd name="connsiteX0" fmla="*/ 0 w 1373400"/>
              <a:gd name="connsiteY0" fmla="*/ 0 h 1924593"/>
              <a:gd name="connsiteX1" fmla="*/ 355497 w 1373400"/>
              <a:gd name="connsiteY1" fmla="*/ 0 h 1924593"/>
              <a:gd name="connsiteX2" fmla="*/ 401849 w 1373400"/>
              <a:gd name="connsiteY2" fmla="*/ 271787 h 1924593"/>
              <a:gd name="connsiteX3" fmla="*/ 1322600 w 1373400"/>
              <a:gd name="connsiteY3" fmla="*/ 303537 h 1924593"/>
              <a:gd name="connsiteX4" fmla="*/ 1373400 w 1373400"/>
              <a:gd name="connsiteY4" fmla="*/ 1922787 h 1924593"/>
              <a:gd name="connsiteX5" fmla="*/ 355497 w 1373400"/>
              <a:gd name="connsiteY5" fmla="*/ 1924593 h 1924593"/>
              <a:gd name="connsiteX6" fmla="*/ 0 w 1373400"/>
              <a:gd name="connsiteY6" fmla="*/ 1924593 h 1924593"/>
              <a:gd name="connsiteX7" fmla="*/ 0 w 1373400"/>
              <a:gd name="connsiteY7" fmla="*/ 0 h 1924593"/>
              <a:gd name="connsiteX0" fmla="*/ 0 w 1373400"/>
              <a:gd name="connsiteY0" fmla="*/ 0 h 1924593"/>
              <a:gd name="connsiteX1" fmla="*/ 355497 w 1373400"/>
              <a:gd name="connsiteY1" fmla="*/ 0 h 1924593"/>
              <a:gd name="connsiteX2" fmla="*/ 401849 w 1373400"/>
              <a:gd name="connsiteY2" fmla="*/ 271787 h 1924593"/>
              <a:gd name="connsiteX3" fmla="*/ 1322600 w 1373400"/>
              <a:gd name="connsiteY3" fmla="*/ 303537 h 1924593"/>
              <a:gd name="connsiteX4" fmla="*/ 1373400 w 1373400"/>
              <a:gd name="connsiteY4" fmla="*/ 1922787 h 1924593"/>
              <a:gd name="connsiteX5" fmla="*/ 355497 w 1373400"/>
              <a:gd name="connsiteY5" fmla="*/ 1924593 h 1924593"/>
              <a:gd name="connsiteX6" fmla="*/ 0 w 1373400"/>
              <a:gd name="connsiteY6" fmla="*/ 1924593 h 1924593"/>
              <a:gd name="connsiteX7" fmla="*/ 0 w 1373400"/>
              <a:gd name="connsiteY7" fmla="*/ 0 h 1924593"/>
              <a:gd name="connsiteX0" fmla="*/ 0 w 1373400"/>
              <a:gd name="connsiteY0" fmla="*/ 0 h 1924593"/>
              <a:gd name="connsiteX1" fmla="*/ 355497 w 1373400"/>
              <a:gd name="connsiteY1" fmla="*/ 0 h 1924593"/>
              <a:gd name="connsiteX2" fmla="*/ 401849 w 1373400"/>
              <a:gd name="connsiteY2" fmla="*/ 271787 h 1924593"/>
              <a:gd name="connsiteX3" fmla="*/ 1322600 w 1373400"/>
              <a:gd name="connsiteY3" fmla="*/ 303537 h 1924593"/>
              <a:gd name="connsiteX4" fmla="*/ 1373400 w 1373400"/>
              <a:gd name="connsiteY4" fmla="*/ 1922787 h 1924593"/>
              <a:gd name="connsiteX5" fmla="*/ 355497 w 1373400"/>
              <a:gd name="connsiteY5" fmla="*/ 1924593 h 1924593"/>
              <a:gd name="connsiteX6" fmla="*/ 0 w 1373400"/>
              <a:gd name="connsiteY6" fmla="*/ 1924593 h 1924593"/>
              <a:gd name="connsiteX7" fmla="*/ 0 w 1373400"/>
              <a:gd name="connsiteY7" fmla="*/ 0 h 1924593"/>
              <a:gd name="connsiteX0" fmla="*/ 0 w 1373400"/>
              <a:gd name="connsiteY0" fmla="*/ 0 h 1924593"/>
              <a:gd name="connsiteX1" fmla="*/ 683043 w 1373400"/>
              <a:gd name="connsiteY1" fmla="*/ 0 h 1924593"/>
              <a:gd name="connsiteX2" fmla="*/ 401849 w 1373400"/>
              <a:gd name="connsiteY2" fmla="*/ 271787 h 1924593"/>
              <a:gd name="connsiteX3" fmla="*/ 1322600 w 1373400"/>
              <a:gd name="connsiteY3" fmla="*/ 303537 h 1924593"/>
              <a:gd name="connsiteX4" fmla="*/ 1373400 w 1373400"/>
              <a:gd name="connsiteY4" fmla="*/ 1922787 h 1924593"/>
              <a:gd name="connsiteX5" fmla="*/ 355497 w 1373400"/>
              <a:gd name="connsiteY5" fmla="*/ 1924593 h 1924593"/>
              <a:gd name="connsiteX6" fmla="*/ 0 w 1373400"/>
              <a:gd name="connsiteY6" fmla="*/ 1924593 h 1924593"/>
              <a:gd name="connsiteX7" fmla="*/ 0 w 1373400"/>
              <a:gd name="connsiteY7" fmla="*/ 0 h 1924593"/>
              <a:gd name="connsiteX0" fmla="*/ 0 w 1373400"/>
              <a:gd name="connsiteY0" fmla="*/ 0 h 1924593"/>
              <a:gd name="connsiteX1" fmla="*/ 683043 w 1373400"/>
              <a:gd name="connsiteY1" fmla="*/ 0 h 1924593"/>
              <a:gd name="connsiteX2" fmla="*/ 683903 w 1373400"/>
              <a:gd name="connsiteY2" fmla="*/ 303631 h 1924593"/>
              <a:gd name="connsiteX3" fmla="*/ 1322600 w 1373400"/>
              <a:gd name="connsiteY3" fmla="*/ 303537 h 1924593"/>
              <a:gd name="connsiteX4" fmla="*/ 1373400 w 1373400"/>
              <a:gd name="connsiteY4" fmla="*/ 1922787 h 1924593"/>
              <a:gd name="connsiteX5" fmla="*/ 355497 w 1373400"/>
              <a:gd name="connsiteY5" fmla="*/ 1924593 h 1924593"/>
              <a:gd name="connsiteX6" fmla="*/ 0 w 1373400"/>
              <a:gd name="connsiteY6" fmla="*/ 1924593 h 1924593"/>
              <a:gd name="connsiteX7" fmla="*/ 0 w 1373400"/>
              <a:gd name="connsiteY7" fmla="*/ 0 h 1924593"/>
              <a:gd name="connsiteX0" fmla="*/ 0 w 1373400"/>
              <a:gd name="connsiteY0" fmla="*/ 0 h 1924593"/>
              <a:gd name="connsiteX1" fmla="*/ 683043 w 1373400"/>
              <a:gd name="connsiteY1" fmla="*/ 0 h 1924593"/>
              <a:gd name="connsiteX2" fmla="*/ 683903 w 1373400"/>
              <a:gd name="connsiteY2" fmla="*/ 303631 h 1924593"/>
              <a:gd name="connsiteX3" fmla="*/ 1363544 w 1373400"/>
              <a:gd name="connsiteY3" fmla="*/ 208003 h 1924593"/>
              <a:gd name="connsiteX4" fmla="*/ 1373400 w 1373400"/>
              <a:gd name="connsiteY4" fmla="*/ 1922787 h 1924593"/>
              <a:gd name="connsiteX5" fmla="*/ 355497 w 1373400"/>
              <a:gd name="connsiteY5" fmla="*/ 1924593 h 1924593"/>
              <a:gd name="connsiteX6" fmla="*/ 0 w 1373400"/>
              <a:gd name="connsiteY6" fmla="*/ 1924593 h 1924593"/>
              <a:gd name="connsiteX7" fmla="*/ 0 w 1373400"/>
              <a:gd name="connsiteY7" fmla="*/ 0 h 1924593"/>
              <a:gd name="connsiteX0" fmla="*/ 0 w 1386665"/>
              <a:gd name="connsiteY0" fmla="*/ 0 h 1924593"/>
              <a:gd name="connsiteX1" fmla="*/ 683043 w 1386665"/>
              <a:gd name="connsiteY1" fmla="*/ 0 h 1924593"/>
              <a:gd name="connsiteX2" fmla="*/ 683903 w 1386665"/>
              <a:gd name="connsiteY2" fmla="*/ 303631 h 1924593"/>
              <a:gd name="connsiteX3" fmla="*/ 1386290 w 1386665"/>
              <a:gd name="connsiteY3" fmla="*/ 208003 h 1924593"/>
              <a:gd name="connsiteX4" fmla="*/ 1373400 w 1386665"/>
              <a:gd name="connsiteY4" fmla="*/ 1922787 h 1924593"/>
              <a:gd name="connsiteX5" fmla="*/ 355497 w 1386665"/>
              <a:gd name="connsiteY5" fmla="*/ 1924593 h 1924593"/>
              <a:gd name="connsiteX6" fmla="*/ 0 w 1386665"/>
              <a:gd name="connsiteY6" fmla="*/ 1924593 h 1924593"/>
              <a:gd name="connsiteX7" fmla="*/ 0 w 1386665"/>
              <a:gd name="connsiteY7" fmla="*/ 0 h 1924593"/>
              <a:gd name="connsiteX0" fmla="*/ 0 w 1373687"/>
              <a:gd name="connsiteY0" fmla="*/ 0 h 1924593"/>
              <a:gd name="connsiteX1" fmla="*/ 683043 w 1373687"/>
              <a:gd name="connsiteY1" fmla="*/ 0 h 1924593"/>
              <a:gd name="connsiteX2" fmla="*/ 683903 w 1373687"/>
              <a:gd name="connsiteY2" fmla="*/ 303631 h 1924593"/>
              <a:gd name="connsiteX3" fmla="*/ 1372643 w 1373687"/>
              <a:gd name="connsiteY3" fmla="*/ 208003 h 1924593"/>
              <a:gd name="connsiteX4" fmla="*/ 1373400 w 1373687"/>
              <a:gd name="connsiteY4" fmla="*/ 1922787 h 1924593"/>
              <a:gd name="connsiteX5" fmla="*/ 355497 w 1373687"/>
              <a:gd name="connsiteY5" fmla="*/ 1924593 h 1924593"/>
              <a:gd name="connsiteX6" fmla="*/ 0 w 1373687"/>
              <a:gd name="connsiteY6" fmla="*/ 1924593 h 1924593"/>
              <a:gd name="connsiteX7" fmla="*/ 0 w 1373687"/>
              <a:gd name="connsiteY7" fmla="*/ 0 h 1924593"/>
              <a:gd name="connsiteX0" fmla="*/ 0 w 1373400"/>
              <a:gd name="connsiteY0" fmla="*/ 0 h 1924593"/>
              <a:gd name="connsiteX1" fmla="*/ 683043 w 1373400"/>
              <a:gd name="connsiteY1" fmla="*/ 0 h 1924593"/>
              <a:gd name="connsiteX2" fmla="*/ 683903 w 1373400"/>
              <a:gd name="connsiteY2" fmla="*/ 303631 h 1924593"/>
              <a:gd name="connsiteX3" fmla="*/ 1358995 w 1373400"/>
              <a:gd name="connsiteY3" fmla="*/ 203453 h 1924593"/>
              <a:gd name="connsiteX4" fmla="*/ 1373400 w 1373400"/>
              <a:gd name="connsiteY4" fmla="*/ 1922787 h 1924593"/>
              <a:gd name="connsiteX5" fmla="*/ 355497 w 1373400"/>
              <a:gd name="connsiteY5" fmla="*/ 1924593 h 1924593"/>
              <a:gd name="connsiteX6" fmla="*/ 0 w 1373400"/>
              <a:gd name="connsiteY6" fmla="*/ 1924593 h 1924593"/>
              <a:gd name="connsiteX7" fmla="*/ 0 w 1373400"/>
              <a:gd name="connsiteY7" fmla="*/ 0 h 1924593"/>
              <a:gd name="connsiteX0" fmla="*/ 0 w 1377844"/>
              <a:gd name="connsiteY0" fmla="*/ 0 h 1924593"/>
              <a:gd name="connsiteX1" fmla="*/ 683043 w 1377844"/>
              <a:gd name="connsiteY1" fmla="*/ 0 h 1924593"/>
              <a:gd name="connsiteX2" fmla="*/ 683903 w 1377844"/>
              <a:gd name="connsiteY2" fmla="*/ 303631 h 1924593"/>
              <a:gd name="connsiteX3" fmla="*/ 1377192 w 1377844"/>
              <a:gd name="connsiteY3" fmla="*/ 203453 h 1924593"/>
              <a:gd name="connsiteX4" fmla="*/ 1373400 w 1377844"/>
              <a:gd name="connsiteY4" fmla="*/ 1922787 h 1924593"/>
              <a:gd name="connsiteX5" fmla="*/ 355497 w 1377844"/>
              <a:gd name="connsiteY5" fmla="*/ 1924593 h 1924593"/>
              <a:gd name="connsiteX6" fmla="*/ 0 w 1377844"/>
              <a:gd name="connsiteY6" fmla="*/ 1924593 h 1924593"/>
              <a:gd name="connsiteX7" fmla="*/ 0 w 1377844"/>
              <a:gd name="connsiteY7" fmla="*/ 0 h 1924593"/>
              <a:gd name="connsiteX0" fmla="*/ 0 w 1377844"/>
              <a:gd name="connsiteY0" fmla="*/ 0 h 1924593"/>
              <a:gd name="connsiteX1" fmla="*/ 683043 w 1377844"/>
              <a:gd name="connsiteY1" fmla="*/ 0 h 1924593"/>
              <a:gd name="connsiteX2" fmla="*/ 674805 w 1377844"/>
              <a:gd name="connsiteY2" fmla="*/ 212646 h 1924593"/>
              <a:gd name="connsiteX3" fmla="*/ 1377192 w 1377844"/>
              <a:gd name="connsiteY3" fmla="*/ 203453 h 1924593"/>
              <a:gd name="connsiteX4" fmla="*/ 1373400 w 1377844"/>
              <a:gd name="connsiteY4" fmla="*/ 1922787 h 1924593"/>
              <a:gd name="connsiteX5" fmla="*/ 355497 w 1377844"/>
              <a:gd name="connsiteY5" fmla="*/ 1924593 h 1924593"/>
              <a:gd name="connsiteX6" fmla="*/ 0 w 1377844"/>
              <a:gd name="connsiteY6" fmla="*/ 1924593 h 1924593"/>
              <a:gd name="connsiteX7" fmla="*/ 0 w 1377844"/>
              <a:gd name="connsiteY7" fmla="*/ 0 h 1924593"/>
              <a:gd name="connsiteX0" fmla="*/ 0 w 1377844"/>
              <a:gd name="connsiteY0" fmla="*/ 0 h 1924593"/>
              <a:gd name="connsiteX1" fmla="*/ 683043 w 1377844"/>
              <a:gd name="connsiteY1" fmla="*/ 0 h 1924593"/>
              <a:gd name="connsiteX2" fmla="*/ 683903 w 1377844"/>
              <a:gd name="connsiteY2" fmla="*/ 212646 h 1924593"/>
              <a:gd name="connsiteX3" fmla="*/ 1377192 w 1377844"/>
              <a:gd name="connsiteY3" fmla="*/ 203453 h 1924593"/>
              <a:gd name="connsiteX4" fmla="*/ 1373400 w 1377844"/>
              <a:gd name="connsiteY4" fmla="*/ 1922787 h 1924593"/>
              <a:gd name="connsiteX5" fmla="*/ 355497 w 1377844"/>
              <a:gd name="connsiteY5" fmla="*/ 1924593 h 1924593"/>
              <a:gd name="connsiteX6" fmla="*/ 0 w 1377844"/>
              <a:gd name="connsiteY6" fmla="*/ 1924593 h 1924593"/>
              <a:gd name="connsiteX7" fmla="*/ 0 w 1377844"/>
              <a:gd name="connsiteY7" fmla="*/ 0 h 1924593"/>
              <a:gd name="connsiteX0" fmla="*/ 0 w 1377844"/>
              <a:gd name="connsiteY0" fmla="*/ 0 h 1924593"/>
              <a:gd name="connsiteX1" fmla="*/ 683043 w 1377844"/>
              <a:gd name="connsiteY1" fmla="*/ 0 h 1924593"/>
              <a:gd name="connsiteX2" fmla="*/ 683903 w 1377844"/>
              <a:gd name="connsiteY2" fmla="*/ 212646 h 1924593"/>
              <a:gd name="connsiteX3" fmla="*/ 1377192 w 1377844"/>
              <a:gd name="connsiteY3" fmla="*/ 217575 h 1924593"/>
              <a:gd name="connsiteX4" fmla="*/ 1373400 w 1377844"/>
              <a:gd name="connsiteY4" fmla="*/ 1922787 h 1924593"/>
              <a:gd name="connsiteX5" fmla="*/ 355497 w 1377844"/>
              <a:gd name="connsiteY5" fmla="*/ 1924593 h 1924593"/>
              <a:gd name="connsiteX6" fmla="*/ 0 w 1377844"/>
              <a:gd name="connsiteY6" fmla="*/ 1924593 h 1924593"/>
              <a:gd name="connsiteX7" fmla="*/ 0 w 1377844"/>
              <a:gd name="connsiteY7" fmla="*/ 0 h 1924593"/>
              <a:gd name="connsiteX0" fmla="*/ 0 w 1373400"/>
              <a:gd name="connsiteY0" fmla="*/ 0 h 1924593"/>
              <a:gd name="connsiteX1" fmla="*/ 683043 w 1373400"/>
              <a:gd name="connsiteY1" fmla="*/ 0 h 1924593"/>
              <a:gd name="connsiteX2" fmla="*/ 683903 w 1373400"/>
              <a:gd name="connsiteY2" fmla="*/ 212646 h 1924593"/>
              <a:gd name="connsiteX3" fmla="*/ 1370131 w 1373400"/>
              <a:gd name="connsiteY3" fmla="*/ 210514 h 1924593"/>
              <a:gd name="connsiteX4" fmla="*/ 1373400 w 1373400"/>
              <a:gd name="connsiteY4" fmla="*/ 1922787 h 1924593"/>
              <a:gd name="connsiteX5" fmla="*/ 355497 w 1373400"/>
              <a:gd name="connsiteY5" fmla="*/ 1924593 h 1924593"/>
              <a:gd name="connsiteX6" fmla="*/ 0 w 1373400"/>
              <a:gd name="connsiteY6" fmla="*/ 1924593 h 1924593"/>
              <a:gd name="connsiteX7" fmla="*/ 0 w 1373400"/>
              <a:gd name="connsiteY7" fmla="*/ 0 h 192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3400" h="1924593">
                <a:moveTo>
                  <a:pt x="0" y="0"/>
                </a:moveTo>
                <a:lnTo>
                  <a:pt x="683043" y="0"/>
                </a:lnTo>
                <a:cubicBezTo>
                  <a:pt x="683330" y="101210"/>
                  <a:pt x="683616" y="111436"/>
                  <a:pt x="683903" y="212646"/>
                </a:cubicBezTo>
                <a:lnTo>
                  <a:pt x="1370131" y="210514"/>
                </a:lnTo>
                <a:cubicBezTo>
                  <a:pt x="1373416" y="782109"/>
                  <a:pt x="1370115" y="1351192"/>
                  <a:pt x="1373400" y="1922787"/>
                </a:cubicBezTo>
                <a:lnTo>
                  <a:pt x="355497" y="1924593"/>
                </a:lnTo>
                <a:lnTo>
                  <a:pt x="0" y="1924593"/>
                </a:lnTo>
                <a:lnTo>
                  <a:pt x="0" y="0"/>
                </a:lnTo>
                <a:close/>
              </a:path>
            </a:pathLst>
          </a:cu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ctr">
              <a:lnSpc>
                <a:spcPts val="300"/>
              </a:lnSpc>
            </a:pPr>
            <a:endParaRPr lang="en-US" altLang="zh-TW" sz="1050" dirty="0">
              <a:solidFill>
                <a:schemeClr val="tx1"/>
              </a:solidFill>
              <a:latin typeface="ＭＳ Ｐゴシック" panose="020B0600070205080204" pitchFamily="50" charset="-128"/>
              <a:ea typeface="ＭＳ Ｐゴシック" panose="020B0600070205080204" pitchFamily="50" charset="-128"/>
            </a:endParaRPr>
          </a:p>
          <a:p>
            <a:pPr algn="ctr"/>
            <a:endParaRPr lang="en-US" altLang="zh-TW" sz="1050" dirty="0" smtClean="0">
              <a:solidFill>
                <a:schemeClr val="tx1"/>
              </a:solidFill>
              <a:latin typeface="ＭＳ Ｐゴシック" panose="020B0600070205080204" pitchFamily="50" charset="-128"/>
              <a:ea typeface="ＭＳ Ｐゴシック" panose="020B0600070205080204" pitchFamily="50" charset="-128"/>
            </a:endParaRPr>
          </a:p>
          <a:p>
            <a:pPr algn="ctr"/>
            <a:endParaRPr lang="en-US" altLang="zh-TW" sz="1050" dirty="0">
              <a:solidFill>
                <a:schemeClr val="tx1"/>
              </a:solidFill>
              <a:latin typeface="ＭＳ Ｐゴシック" panose="020B0600070205080204" pitchFamily="50" charset="-128"/>
              <a:ea typeface="ＭＳ Ｐゴシック" panose="020B0600070205080204" pitchFamily="50" charset="-128"/>
            </a:endParaRPr>
          </a:p>
          <a:p>
            <a:pPr algn="ctr"/>
            <a:endParaRPr lang="en-US" altLang="zh-TW" sz="1050" dirty="0" smtClean="0">
              <a:solidFill>
                <a:schemeClr val="tx1"/>
              </a:solidFill>
              <a:latin typeface="ＭＳ Ｐゴシック" panose="020B0600070205080204" pitchFamily="50" charset="-128"/>
              <a:ea typeface="ＭＳ Ｐゴシック" panose="020B0600070205080204" pitchFamily="50" charset="-128"/>
            </a:endParaRPr>
          </a:p>
          <a:p>
            <a:pPr algn="ct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32" name="直線コネクタ 31"/>
          <p:cNvCxnSpPr/>
          <p:nvPr/>
        </p:nvCxnSpPr>
        <p:spPr>
          <a:xfrm>
            <a:off x="628665" y="7085889"/>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43" name="テキスト ボックス 2"/>
          <p:cNvSpPr txBox="1">
            <a:spLocks noChangeArrowheads="1"/>
          </p:cNvSpPr>
          <p:nvPr/>
        </p:nvSpPr>
        <p:spPr bwMode="auto">
          <a:xfrm>
            <a:off x="3429000" y="6102080"/>
            <a:ext cx="3151094" cy="1909036"/>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indent="-152400" algn="just">
              <a:lnSpc>
                <a:spcPts val="1800"/>
              </a:lnSpc>
              <a:spcAft>
                <a:spcPts val="0"/>
              </a:spcAft>
            </a:pP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・１回の入院だが、レセプト</a:t>
            </a: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は保険者別に作成されるので２枚となる。</a:t>
            </a:r>
          </a:p>
          <a:p>
            <a:pPr marL="152400" indent="-152400" algn="just">
              <a:lnSpc>
                <a:spcPts val="1800"/>
              </a:lnSpc>
              <a:spcAft>
                <a:spcPts val="0"/>
              </a:spcAft>
            </a:pP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・保険者</a:t>
            </a: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ごとに自己負担額が高額療養費算定基準額を超えた場合に医療費の助成を行うことに</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なるので、保険変更前・変更後のそれぞれの入院関係医療について現物給付が可能</a:t>
            </a: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。（患者</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負担２万円）</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2" name="タイトル 1"/>
          <p:cNvSpPr txBox="1">
            <a:spLocks/>
          </p:cNvSpPr>
          <p:nvPr/>
        </p:nvSpPr>
        <p:spPr>
          <a:xfrm>
            <a:off x="471488" y="545132"/>
            <a:ext cx="6310312" cy="242616"/>
          </a:xfrm>
          <a:prstGeom prst="rect">
            <a:avLst/>
          </a:prstGeom>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Case</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１７：保険者の変更がある場合②</a:t>
            </a:r>
          </a:p>
        </p:txBody>
      </p:sp>
      <p:cxnSp>
        <p:nvCxnSpPr>
          <p:cNvPr id="44" name="直線コネクタ 43"/>
          <p:cNvCxnSpPr/>
          <p:nvPr/>
        </p:nvCxnSpPr>
        <p:spPr>
          <a:xfrm flipV="1">
            <a:off x="681628" y="3669030"/>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flipV="1">
            <a:off x="2846290" y="3669030"/>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flipV="1">
            <a:off x="1482539" y="3669032"/>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flipV="1">
            <a:off x="628665" y="3217768"/>
            <a:ext cx="0" cy="874"/>
          </a:xfrm>
          <a:prstGeom prst="line">
            <a:avLst/>
          </a:prstGeom>
        </p:spPr>
        <p:style>
          <a:lnRef idx="1">
            <a:schemeClr val="dk1"/>
          </a:lnRef>
          <a:fillRef idx="0">
            <a:schemeClr val="dk1"/>
          </a:fillRef>
          <a:effectRef idx="0">
            <a:schemeClr val="dk1"/>
          </a:effectRef>
          <a:fontRef idx="minor">
            <a:schemeClr val="tx1"/>
          </a:fontRef>
        </p:style>
      </p:cxnSp>
      <p:sp>
        <p:nvSpPr>
          <p:cNvPr id="48" name="テキスト ボックス 47"/>
          <p:cNvSpPr txBox="1"/>
          <p:nvPr/>
        </p:nvSpPr>
        <p:spPr>
          <a:xfrm>
            <a:off x="831558" y="3856820"/>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入院</a:t>
            </a:r>
          </a:p>
        </p:txBody>
      </p:sp>
      <p:sp>
        <p:nvSpPr>
          <p:cNvPr id="49" name="テキスト ボックス 48"/>
          <p:cNvSpPr txBox="1"/>
          <p:nvPr/>
        </p:nvSpPr>
        <p:spPr>
          <a:xfrm>
            <a:off x="1228118" y="3856820"/>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退院</a:t>
            </a:r>
          </a:p>
        </p:txBody>
      </p:sp>
      <p:sp>
        <p:nvSpPr>
          <p:cNvPr id="50" name="テキスト ボックス 49"/>
          <p:cNvSpPr txBox="1"/>
          <p:nvPr/>
        </p:nvSpPr>
        <p:spPr>
          <a:xfrm>
            <a:off x="1760481" y="3864170"/>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再入院</a:t>
            </a:r>
          </a:p>
        </p:txBody>
      </p:sp>
      <p:sp>
        <p:nvSpPr>
          <p:cNvPr id="51" name="テキスト ボックス 50"/>
          <p:cNvSpPr txBox="1"/>
          <p:nvPr/>
        </p:nvSpPr>
        <p:spPr>
          <a:xfrm>
            <a:off x="2121943" y="3864170"/>
            <a:ext cx="492443"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再退院</a:t>
            </a:r>
          </a:p>
        </p:txBody>
      </p:sp>
      <p:sp>
        <p:nvSpPr>
          <p:cNvPr id="52" name="テキスト ボックス 51"/>
          <p:cNvSpPr txBox="1"/>
          <p:nvPr/>
        </p:nvSpPr>
        <p:spPr>
          <a:xfrm>
            <a:off x="2491626" y="1936946"/>
            <a:ext cx="916123"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cxnSp>
        <p:nvCxnSpPr>
          <p:cNvPr id="53" name="直線コネクタ 52"/>
          <p:cNvCxnSpPr/>
          <p:nvPr/>
        </p:nvCxnSpPr>
        <p:spPr>
          <a:xfrm flipV="1">
            <a:off x="330579" y="3734368"/>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54" name="テキスト ボックス 53"/>
          <p:cNvSpPr txBox="1"/>
          <p:nvPr/>
        </p:nvSpPr>
        <p:spPr>
          <a:xfrm>
            <a:off x="615169" y="1102535"/>
            <a:ext cx="1212478" cy="677108"/>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医療機関①</a:t>
            </a:r>
            <a:endParaRPr lang="en-US" altLang="ja-JP" sz="9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国保</a:t>
            </a:r>
            <a:r>
              <a:rPr lang="en-US" altLang="ja-JP" sz="900" dirty="0" smtClean="0">
                <a:latin typeface="ＭＳ Ｐゴシック" panose="020B0600070205080204" pitchFamily="50" charset="-128"/>
                <a:ea typeface="ＭＳ Ｐゴシック" panose="020B0600070205080204" pitchFamily="50" charset="-128"/>
              </a:rPr>
              <a:t>A</a:t>
            </a:r>
          </a:p>
          <a:p>
            <a:pPr algn="ctr"/>
            <a:r>
              <a:rPr lang="ja-JP" altLang="en-US" sz="900" dirty="0" smtClean="0">
                <a:latin typeface="ＭＳ Ｐゴシック" panose="020B0600070205080204" pitchFamily="50" charset="-128"/>
                <a:ea typeface="ＭＳ Ｐゴシック" panose="020B0600070205080204" pitchFamily="50" charset="-128"/>
              </a:rPr>
              <a:t>（</a:t>
            </a:r>
            <a:r>
              <a:rPr lang="en-US" altLang="ja-JP" sz="900" dirty="0" smtClean="0">
                <a:latin typeface="ＭＳ Ｐゴシック" panose="020B0600070205080204" pitchFamily="50" charset="-128"/>
                <a:ea typeface="ＭＳ Ｐゴシック" panose="020B0600070205080204" pitchFamily="50" charset="-128"/>
              </a:rPr>
              <a:t>70</a:t>
            </a:r>
            <a:r>
              <a:rPr lang="ja-JP" altLang="en-US" sz="900" dirty="0" smtClean="0">
                <a:latin typeface="ＭＳ Ｐゴシック" panose="020B0600070205080204" pitchFamily="50" charset="-128"/>
                <a:ea typeface="ＭＳ Ｐゴシック" panose="020B0600070205080204" pitchFamily="50" charset="-128"/>
              </a:rPr>
              <a:t>歳以上・低所得）</a:t>
            </a:r>
            <a:endParaRPr lang="en-US" altLang="ja-JP" sz="900" dirty="0">
              <a:latin typeface="ＭＳ Ｐゴシック" panose="020B0600070205080204" pitchFamily="50" charset="-128"/>
              <a:ea typeface="ＭＳ Ｐゴシック" panose="020B0600070205080204" pitchFamily="50" charset="-128"/>
            </a:endParaRPr>
          </a:p>
        </p:txBody>
      </p:sp>
      <p:sp>
        <p:nvSpPr>
          <p:cNvPr id="55" name="テキスト ボックス 54"/>
          <p:cNvSpPr txBox="1"/>
          <p:nvPr/>
        </p:nvSpPr>
        <p:spPr>
          <a:xfrm>
            <a:off x="1591330" y="1096616"/>
            <a:ext cx="1212478" cy="677108"/>
          </a:xfrm>
          <a:prstGeom prst="rect">
            <a:avLst/>
          </a:prstGeom>
          <a:noFill/>
        </p:spPr>
        <p:txBody>
          <a:bodyPr wrap="square" rtlCol="0">
            <a:spAutoFit/>
          </a:bodyPr>
          <a:lstStyle/>
          <a:p>
            <a:pPr algn="ctr"/>
            <a:r>
              <a:rPr lang="en-US" altLang="ja-JP" sz="1100" dirty="0">
                <a:latin typeface="ＭＳ Ｐゴシック" panose="020B0600070205080204" pitchFamily="50" charset="-128"/>
                <a:ea typeface="ＭＳ Ｐゴシック" panose="020B0600070205080204" pitchFamily="50" charset="-128"/>
              </a:rPr>
              <a:t>B</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医療機関②</a:t>
            </a:r>
            <a:endParaRPr lang="en-US" altLang="ja-JP" sz="9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国保</a:t>
            </a:r>
            <a:r>
              <a:rPr lang="en-US" altLang="ja-JP" sz="900" dirty="0" smtClean="0">
                <a:latin typeface="ＭＳ Ｐゴシック" panose="020B0600070205080204" pitchFamily="50" charset="-128"/>
                <a:ea typeface="ＭＳ Ｐゴシック" panose="020B0600070205080204" pitchFamily="50" charset="-128"/>
              </a:rPr>
              <a:t>B</a:t>
            </a:r>
          </a:p>
          <a:p>
            <a:pPr algn="ctr"/>
            <a:r>
              <a:rPr lang="ja-JP" altLang="en-US" sz="900" dirty="0" smtClean="0">
                <a:latin typeface="ＭＳ Ｐゴシック" panose="020B0600070205080204" pitchFamily="50" charset="-128"/>
                <a:ea typeface="ＭＳ Ｐゴシック" panose="020B0600070205080204" pitchFamily="50" charset="-128"/>
              </a:rPr>
              <a:t>（</a:t>
            </a:r>
            <a:r>
              <a:rPr lang="en-US" altLang="ja-JP" sz="900" dirty="0" smtClean="0">
                <a:latin typeface="ＭＳ Ｐゴシック" panose="020B0600070205080204" pitchFamily="50" charset="-128"/>
                <a:ea typeface="ＭＳ Ｐゴシック" panose="020B0600070205080204" pitchFamily="50" charset="-128"/>
              </a:rPr>
              <a:t>70</a:t>
            </a:r>
            <a:r>
              <a:rPr lang="ja-JP" altLang="en-US" sz="900" dirty="0" smtClean="0">
                <a:latin typeface="ＭＳ Ｐゴシック" panose="020B0600070205080204" pitchFamily="50" charset="-128"/>
                <a:ea typeface="ＭＳ Ｐゴシック" panose="020B0600070205080204" pitchFamily="50" charset="-128"/>
              </a:rPr>
              <a:t>歳以上・低所得）</a:t>
            </a:r>
            <a:endParaRPr lang="en-US" altLang="ja-JP" sz="900" dirty="0">
              <a:latin typeface="ＭＳ Ｐゴシック" panose="020B0600070205080204" pitchFamily="50" charset="-128"/>
              <a:ea typeface="ＭＳ Ｐゴシック" panose="020B0600070205080204" pitchFamily="50" charset="-128"/>
            </a:endParaRPr>
          </a:p>
        </p:txBody>
      </p:sp>
      <p:sp>
        <p:nvSpPr>
          <p:cNvPr id="56" name="テキスト ボックス 55"/>
          <p:cNvSpPr txBox="1"/>
          <p:nvPr/>
        </p:nvSpPr>
        <p:spPr>
          <a:xfrm>
            <a:off x="476383" y="3396472"/>
            <a:ext cx="377026"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１</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57" name="テキスト ボックス 56"/>
          <p:cNvSpPr txBox="1"/>
          <p:nvPr/>
        </p:nvSpPr>
        <p:spPr>
          <a:xfrm>
            <a:off x="2644682" y="3437475"/>
            <a:ext cx="447558"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３０</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58" name="正方形/長方形 57"/>
          <p:cNvSpPr/>
          <p:nvPr/>
        </p:nvSpPr>
        <p:spPr>
          <a:xfrm>
            <a:off x="1026900" y="1802425"/>
            <a:ext cx="355497" cy="1924593"/>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59" name="正方形/長方形 58"/>
          <p:cNvSpPr/>
          <p:nvPr/>
        </p:nvSpPr>
        <p:spPr>
          <a:xfrm>
            <a:off x="1990888" y="1802425"/>
            <a:ext cx="341339" cy="1931943"/>
          </a:xfrm>
          <a:prstGeom prst="rect">
            <a:avLst/>
          </a:prstGeom>
          <a:solidFill>
            <a:schemeClr val="bg1">
              <a:lumMod val="85000"/>
            </a:schemeClr>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139"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139" dirty="0">
              <a:solidFill>
                <a:schemeClr val="tx1"/>
              </a:solidFill>
              <a:latin typeface="ＭＳ Ｐゴシック" panose="020B0600070205080204" pitchFamily="50" charset="-128"/>
              <a:ea typeface="ＭＳ Ｐゴシック" panose="020B0600070205080204" pitchFamily="50" charset="-128"/>
            </a:endParaRPr>
          </a:p>
        </p:txBody>
      </p:sp>
      <p:cxnSp>
        <p:nvCxnSpPr>
          <p:cNvPr id="60" name="直線コネクタ 59"/>
          <p:cNvCxnSpPr/>
          <p:nvPr/>
        </p:nvCxnSpPr>
        <p:spPr>
          <a:xfrm>
            <a:off x="628665" y="2137001"/>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61" name="テキスト ボックス 2"/>
          <p:cNvSpPr txBox="1">
            <a:spLocks noChangeArrowheads="1"/>
          </p:cNvSpPr>
          <p:nvPr/>
        </p:nvSpPr>
        <p:spPr bwMode="auto">
          <a:xfrm>
            <a:off x="3429000" y="1096616"/>
            <a:ext cx="3151094" cy="2767554"/>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indent="-152400" algn="just">
              <a:lnSpc>
                <a:spcPts val="1800"/>
              </a:lnSpc>
              <a:spcAft>
                <a:spcPts val="0"/>
              </a:spcAft>
            </a:pP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・レセプトは</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保険者別・医療機関別に</a:t>
            </a: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作成されるので２枚となる。</a:t>
            </a:r>
          </a:p>
          <a:p>
            <a:pPr marL="152400" indent="-152400" algn="just">
              <a:lnSpc>
                <a:spcPts val="1800"/>
              </a:lnSpc>
              <a:spcAft>
                <a:spcPts val="0"/>
              </a:spcAft>
            </a:pP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・多数回該当の概念のない所得</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区分。</a:t>
            </a:r>
            <a:endPar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endParaRPr>
          </a:p>
          <a:p>
            <a:pPr marL="152400" indent="-152400" algn="just">
              <a:lnSpc>
                <a:spcPts val="1800"/>
              </a:lnSpc>
              <a:spcAft>
                <a:spcPts val="0"/>
              </a:spcAft>
            </a:pP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・保険者ごとに自己負担額が高額療養費算定基準額を超えた場合に医療費の助成を行うことになる</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ので、医療</a:t>
            </a: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機関①の医療費について</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はＡ県</a:t>
            </a: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が、医療機関②の医療費について</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はＢ県が、それぞれ助成</a:t>
            </a: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を行う</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a:t>
            </a:r>
            <a:endParaRPr lang="en-US" altLang="ja-JP" sz="1200" kern="100" dirty="0" smtClean="0">
              <a:latin typeface="游明朝" panose="02020400000000000000" pitchFamily="18" charset="-128"/>
              <a:ea typeface="ＭＳ ゴシック" panose="020B0609070205080204" pitchFamily="49" charset="-128"/>
              <a:cs typeface="Times New Roman" panose="02020603050405020304" pitchFamily="18" charset="0"/>
            </a:endParaRPr>
          </a:p>
          <a:p>
            <a:pPr marL="152400" indent="-152400" algn="just">
              <a:lnSpc>
                <a:spcPts val="1800"/>
              </a:lnSpc>
              <a:spcAft>
                <a:spcPts val="0"/>
              </a:spcAft>
            </a:pP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a:t>
            </a: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患者負担２万円）</a:t>
            </a:r>
          </a:p>
        </p:txBody>
      </p:sp>
      <p:cxnSp>
        <p:nvCxnSpPr>
          <p:cNvPr id="41" name="直線コネクタ 40"/>
          <p:cNvCxnSpPr/>
          <p:nvPr/>
        </p:nvCxnSpPr>
        <p:spPr>
          <a:xfrm flipV="1">
            <a:off x="1489267" y="3666168"/>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p:cNvCxnSpPr/>
          <p:nvPr/>
        </p:nvCxnSpPr>
        <p:spPr>
          <a:xfrm flipV="1">
            <a:off x="1545027" y="3677393"/>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a:xfrm flipV="1">
            <a:off x="1437778" y="3662656"/>
            <a:ext cx="0" cy="874"/>
          </a:xfrm>
          <a:prstGeom prst="line">
            <a:avLst/>
          </a:prstGeom>
        </p:spPr>
        <p:style>
          <a:lnRef idx="1">
            <a:schemeClr val="dk1"/>
          </a:lnRef>
          <a:fillRef idx="0">
            <a:schemeClr val="dk1"/>
          </a:fillRef>
          <a:effectRef idx="0">
            <a:schemeClr val="dk1"/>
          </a:effectRef>
          <a:fontRef idx="minor">
            <a:schemeClr val="tx1"/>
          </a:fontRef>
        </p:style>
      </p:cxnSp>
      <p:sp>
        <p:nvSpPr>
          <p:cNvPr id="66" name="二等辺三角形 65"/>
          <p:cNvSpPr/>
          <p:nvPr/>
        </p:nvSpPr>
        <p:spPr>
          <a:xfrm rot="10800000">
            <a:off x="1612163" y="3632761"/>
            <a:ext cx="136695" cy="140109"/>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3" name="直線コネクタ 2"/>
          <p:cNvCxnSpPr/>
          <p:nvPr/>
        </p:nvCxnSpPr>
        <p:spPr>
          <a:xfrm>
            <a:off x="1710328" y="6981466"/>
            <a:ext cx="5241" cy="169444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1476825" y="3429563"/>
            <a:ext cx="389850"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転居</a:t>
            </a:r>
            <a:endParaRPr lang="ja-JP" altLang="en-US" sz="800" i="1" dirty="0">
              <a:latin typeface="ＭＳ Ｐゴシック" panose="020B0600070205080204" pitchFamily="50" charset="-128"/>
              <a:ea typeface="ＭＳ Ｐゴシック" panose="020B0600070205080204" pitchFamily="50" charset="-128"/>
            </a:endParaRPr>
          </a:p>
        </p:txBody>
      </p:sp>
      <p:cxnSp>
        <p:nvCxnSpPr>
          <p:cNvPr id="68" name="直線コネクタ 67"/>
          <p:cNvCxnSpPr/>
          <p:nvPr/>
        </p:nvCxnSpPr>
        <p:spPr>
          <a:xfrm flipV="1">
            <a:off x="1512952" y="8596491"/>
            <a:ext cx="0" cy="874"/>
          </a:xfrm>
          <a:prstGeom prst="line">
            <a:avLst/>
          </a:prstGeom>
        </p:spPr>
        <p:style>
          <a:lnRef idx="1">
            <a:schemeClr val="dk1"/>
          </a:lnRef>
          <a:fillRef idx="0">
            <a:schemeClr val="dk1"/>
          </a:fillRef>
          <a:effectRef idx="0">
            <a:schemeClr val="dk1"/>
          </a:effectRef>
          <a:fontRef idx="minor">
            <a:schemeClr val="tx1"/>
          </a:fontRef>
        </p:style>
      </p:cxnSp>
      <p:sp>
        <p:nvSpPr>
          <p:cNvPr id="69" name="山形 68"/>
          <p:cNvSpPr/>
          <p:nvPr/>
        </p:nvSpPr>
        <p:spPr>
          <a:xfrm rot="5400000">
            <a:off x="1611600" y="8562410"/>
            <a:ext cx="207792" cy="97548"/>
          </a:xfrm>
          <a:prstGeom prst="chevron">
            <a:avLst>
              <a:gd name="adj" fmla="val 6682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70" name="テキスト ボックス 69"/>
          <p:cNvSpPr txBox="1"/>
          <p:nvPr/>
        </p:nvSpPr>
        <p:spPr>
          <a:xfrm>
            <a:off x="1412810" y="8299336"/>
            <a:ext cx="595035"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保険</a:t>
            </a:r>
            <a:r>
              <a:rPr lang="ja-JP" altLang="en-US" sz="800" i="1" dirty="0">
                <a:latin typeface="ＭＳ Ｐゴシック" panose="020B0600070205080204" pitchFamily="50" charset="-128"/>
                <a:ea typeface="ＭＳ Ｐゴシック" panose="020B0600070205080204" pitchFamily="50" charset="-128"/>
              </a:rPr>
              <a:t>変更</a:t>
            </a:r>
          </a:p>
        </p:txBody>
      </p:sp>
    </p:spTree>
    <p:extLst>
      <p:ext uri="{BB962C8B-B14F-4D97-AF65-F5344CB8AC3E}">
        <p14:creationId xmlns:p14="http://schemas.microsoft.com/office/powerpoint/2010/main" val="282026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22"/>
          <p:cNvSpPr>
            <a:spLocks noGrp="1"/>
          </p:cNvSpPr>
          <p:nvPr>
            <p:ph type="sldNum" sz="quarter" idx="12"/>
          </p:nvPr>
        </p:nvSpPr>
        <p:spPr/>
        <p:txBody>
          <a:bodyPr/>
          <a:lstStyle/>
          <a:p>
            <a:fld id="{7FB7AD9B-6EE5-4113-9254-305380511510}" type="slidenum">
              <a:rPr kumimoji="1" lang="ja-JP" altLang="en-US" smtClean="0"/>
              <a:t>20</a:t>
            </a:fld>
            <a:endParaRPr kumimoji="1" lang="ja-JP" altLang="en-US"/>
          </a:p>
        </p:txBody>
      </p:sp>
      <p:sp>
        <p:nvSpPr>
          <p:cNvPr id="42" name="タイトル 1"/>
          <p:cNvSpPr txBox="1">
            <a:spLocks/>
          </p:cNvSpPr>
          <p:nvPr/>
        </p:nvSpPr>
        <p:spPr>
          <a:xfrm>
            <a:off x="471488" y="545132"/>
            <a:ext cx="6310312" cy="242616"/>
          </a:xfrm>
          <a:prstGeom prst="rect">
            <a:avLst/>
          </a:prstGeom>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Case</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１</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９</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：保険者の変更がある場合④</a:t>
            </a:r>
          </a:p>
        </p:txBody>
      </p:sp>
      <p:cxnSp>
        <p:nvCxnSpPr>
          <p:cNvPr id="44" name="直線コネクタ 43"/>
          <p:cNvCxnSpPr/>
          <p:nvPr/>
        </p:nvCxnSpPr>
        <p:spPr>
          <a:xfrm flipV="1">
            <a:off x="681628" y="3669030"/>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flipV="1">
            <a:off x="2846290" y="3669030"/>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flipV="1">
            <a:off x="1482539" y="3669032"/>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flipV="1">
            <a:off x="628665" y="3217768"/>
            <a:ext cx="0" cy="874"/>
          </a:xfrm>
          <a:prstGeom prst="line">
            <a:avLst/>
          </a:prstGeom>
        </p:spPr>
        <p:style>
          <a:lnRef idx="1">
            <a:schemeClr val="dk1"/>
          </a:lnRef>
          <a:fillRef idx="0">
            <a:schemeClr val="dk1"/>
          </a:fillRef>
          <a:effectRef idx="0">
            <a:schemeClr val="dk1"/>
          </a:effectRef>
          <a:fontRef idx="minor">
            <a:schemeClr val="tx1"/>
          </a:fontRef>
        </p:style>
      </p:cxnSp>
      <p:sp>
        <p:nvSpPr>
          <p:cNvPr id="48" name="テキスト ボックス 47"/>
          <p:cNvSpPr txBox="1"/>
          <p:nvPr/>
        </p:nvSpPr>
        <p:spPr>
          <a:xfrm>
            <a:off x="831558" y="3856820"/>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入院</a:t>
            </a:r>
          </a:p>
        </p:txBody>
      </p:sp>
      <p:sp>
        <p:nvSpPr>
          <p:cNvPr id="49" name="テキスト ボックス 48"/>
          <p:cNvSpPr txBox="1"/>
          <p:nvPr/>
        </p:nvSpPr>
        <p:spPr>
          <a:xfrm>
            <a:off x="2225014" y="3856820"/>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退院</a:t>
            </a:r>
          </a:p>
        </p:txBody>
      </p:sp>
      <p:sp>
        <p:nvSpPr>
          <p:cNvPr id="52" name="テキスト ボックス 51"/>
          <p:cNvSpPr txBox="1"/>
          <p:nvPr/>
        </p:nvSpPr>
        <p:spPr>
          <a:xfrm>
            <a:off x="2491626" y="1936946"/>
            <a:ext cx="916123"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cxnSp>
        <p:nvCxnSpPr>
          <p:cNvPr id="53" name="直線コネクタ 52"/>
          <p:cNvCxnSpPr/>
          <p:nvPr/>
        </p:nvCxnSpPr>
        <p:spPr>
          <a:xfrm flipV="1">
            <a:off x="330579" y="3734368"/>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54" name="テキスト ボックス 53"/>
          <p:cNvSpPr txBox="1"/>
          <p:nvPr/>
        </p:nvSpPr>
        <p:spPr>
          <a:xfrm>
            <a:off x="624670" y="1084593"/>
            <a:ext cx="1212478" cy="677108"/>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医療機関①</a:t>
            </a:r>
            <a:endParaRPr lang="en-US" altLang="ja-JP" sz="9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国保</a:t>
            </a:r>
            <a:endParaRPr lang="en-US" altLang="ja-JP" sz="9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a:t>
            </a:r>
            <a:r>
              <a:rPr lang="en-US" altLang="ja-JP" sz="900" dirty="0" smtClean="0">
                <a:latin typeface="ＭＳ Ｐゴシック" panose="020B0600070205080204" pitchFamily="50" charset="-128"/>
                <a:ea typeface="ＭＳ Ｐゴシック" panose="020B0600070205080204" pitchFamily="50" charset="-128"/>
              </a:rPr>
              <a:t>74</a:t>
            </a:r>
            <a:r>
              <a:rPr lang="ja-JP" altLang="en-US" sz="900" dirty="0" smtClean="0">
                <a:latin typeface="ＭＳ Ｐゴシック" panose="020B0600070205080204" pitchFamily="50" charset="-128"/>
                <a:ea typeface="ＭＳ Ｐゴシック" panose="020B0600070205080204" pitchFamily="50" charset="-128"/>
              </a:rPr>
              <a:t>歳・低所得</a:t>
            </a:r>
            <a:r>
              <a:rPr lang="en-US" altLang="ja-JP" sz="900" dirty="0" smtClean="0">
                <a:latin typeface="ＭＳ Ｐゴシック" panose="020B0600070205080204" pitchFamily="50" charset="-128"/>
                <a:ea typeface="ＭＳ Ｐゴシック" panose="020B0600070205080204" pitchFamily="50" charset="-128"/>
              </a:rPr>
              <a:t>Ⅰ</a:t>
            </a:r>
            <a:r>
              <a:rPr lang="ja-JP" altLang="en-US" sz="900" dirty="0" smtClean="0">
                <a:latin typeface="ＭＳ Ｐゴシック" panose="020B0600070205080204" pitchFamily="50" charset="-128"/>
                <a:ea typeface="ＭＳ Ｐゴシック" panose="020B0600070205080204" pitchFamily="50" charset="-128"/>
              </a:rPr>
              <a:t>）</a:t>
            </a:r>
            <a:endParaRPr lang="en-US" altLang="ja-JP" sz="900" dirty="0">
              <a:latin typeface="ＭＳ Ｐゴシック" panose="020B0600070205080204" pitchFamily="50" charset="-128"/>
              <a:ea typeface="ＭＳ Ｐゴシック" panose="020B0600070205080204" pitchFamily="50" charset="-128"/>
            </a:endParaRPr>
          </a:p>
        </p:txBody>
      </p:sp>
      <p:sp>
        <p:nvSpPr>
          <p:cNvPr id="55" name="テキスト ボックス 54"/>
          <p:cNvSpPr txBox="1"/>
          <p:nvPr/>
        </p:nvSpPr>
        <p:spPr>
          <a:xfrm>
            <a:off x="1593320" y="1080119"/>
            <a:ext cx="1212478" cy="677108"/>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医療機関</a:t>
            </a:r>
            <a:r>
              <a:rPr lang="ja-JP" altLang="en-US" sz="900" dirty="0">
                <a:latin typeface="ＭＳ Ｐゴシック" panose="020B0600070205080204" pitchFamily="50" charset="-128"/>
                <a:ea typeface="ＭＳ Ｐゴシック" panose="020B0600070205080204" pitchFamily="50" charset="-128"/>
              </a:rPr>
              <a:t>①</a:t>
            </a:r>
            <a:endParaRPr lang="en-US" altLang="ja-JP" sz="9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後期</a:t>
            </a:r>
            <a:r>
              <a:rPr lang="ja-JP" altLang="en-US" sz="900" dirty="0">
                <a:latin typeface="ＭＳ Ｐゴシック" panose="020B0600070205080204" pitchFamily="50" charset="-128"/>
                <a:ea typeface="ＭＳ Ｐゴシック" panose="020B0600070205080204" pitchFamily="50" charset="-128"/>
              </a:rPr>
              <a:t>高齢</a:t>
            </a:r>
            <a:endParaRPr lang="en-US" altLang="ja-JP" sz="9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a:t>
            </a:r>
            <a:r>
              <a:rPr lang="en-US" altLang="ja-JP" sz="900" dirty="0" smtClean="0">
                <a:latin typeface="ＭＳ Ｐゴシック" panose="020B0600070205080204" pitchFamily="50" charset="-128"/>
                <a:ea typeface="ＭＳ Ｐゴシック" panose="020B0600070205080204" pitchFamily="50" charset="-128"/>
              </a:rPr>
              <a:t>75</a:t>
            </a:r>
            <a:r>
              <a:rPr lang="ja-JP" altLang="en-US" sz="900" dirty="0" smtClean="0">
                <a:latin typeface="ＭＳ Ｐゴシック" panose="020B0600070205080204" pitchFamily="50" charset="-128"/>
                <a:ea typeface="ＭＳ Ｐゴシック" panose="020B0600070205080204" pitchFamily="50" charset="-128"/>
              </a:rPr>
              <a:t>歳・低所得</a:t>
            </a:r>
            <a:r>
              <a:rPr lang="en-US" altLang="ja-JP" sz="900" dirty="0" smtClean="0">
                <a:latin typeface="ＭＳ Ｐゴシック" panose="020B0600070205080204" pitchFamily="50" charset="-128"/>
                <a:ea typeface="ＭＳ Ｐゴシック" panose="020B0600070205080204" pitchFamily="50" charset="-128"/>
              </a:rPr>
              <a:t>Ⅰ</a:t>
            </a:r>
            <a:r>
              <a:rPr lang="ja-JP" altLang="en-US" sz="900" dirty="0" smtClean="0">
                <a:latin typeface="ＭＳ Ｐゴシック" panose="020B0600070205080204" pitchFamily="50" charset="-128"/>
                <a:ea typeface="ＭＳ Ｐゴシック" panose="020B0600070205080204" pitchFamily="50" charset="-128"/>
              </a:rPr>
              <a:t>）</a:t>
            </a:r>
            <a:endParaRPr lang="en-US" altLang="ja-JP" sz="900" dirty="0">
              <a:latin typeface="ＭＳ Ｐゴシック" panose="020B0600070205080204" pitchFamily="50" charset="-128"/>
              <a:ea typeface="ＭＳ Ｐゴシック" panose="020B0600070205080204" pitchFamily="50" charset="-128"/>
            </a:endParaRPr>
          </a:p>
        </p:txBody>
      </p:sp>
      <p:sp>
        <p:nvSpPr>
          <p:cNvPr id="56" name="テキスト ボックス 55"/>
          <p:cNvSpPr txBox="1"/>
          <p:nvPr/>
        </p:nvSpPr>
        <p:spPr>
          <a:xfrm>
            <a:off x="476383" y="3396472"/>
            <a:ext cx="377026"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１</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57" name="テキスト ボックス 56"/>
          <p:cNvSpPr txBox="1"/>
          <p:nvPr/>
        </p:nvSpPr>
        <p:spPr>
          <a:xfrm>
            <a:off x="2644682" y="3437475"/>
            <a:ext cx="447558"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３０</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58" name="正方形/長方形 57"/>
          <p:cNvSpPr/>
          <p:nvPr/>
        </p:nvSpPr>
        <p:spPr>
          <a:xfrm>
            <a:off x="1026900" y="1802425"/>
            <a:ext cx="1393039" cy="1924593"/>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ctr"/>
            <a:endParaRPr lang="en-US" altLang="zh-TW" sz="1050" dirty="0">
              <a:solidFill>
                <a:schemeClr val="tx1"/>
              </a:solidFill>
              <a:latin typeface="ＭＳ Ｐゴシック" panose="020B0600070205080204" pitchFamily="50" charset="-128"/>
              <a:ea typeface="ＭＳ Ｐゴシック" panose="020B0600070205080204" pitchFamily="50" charset="-128"/>
            </a:endParaRPr>
          </a:p>
          <a:p>
            <a:pPr algn="ctr"/>
            <a:endParaRPr lang="en-US" altLang="zh-TW" sz="1050" dirty="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smtClean="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smtClean="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smtClean="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smtClean="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smtClean="0">
              <a:solidFill>
                <a:schemeClr val="tx1"/>
              </a:solidFill>
              <a:latin typeface="ＭＳ Ｐゴシック" panose="020B0600070205080204" pitchFamily="50" charset="-128"/>
              <a:ea typeface="ＭＳ Ｐゴシック" panose="020B0600070205080204" pitchFamily="50" charset="-128"/>
            </a:endParaRPr>
          </a:p>
          <a:p>
            <a:pPr algn="ct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60" name="直線コネクタ 59"/>
          <p:cNvCxnSpPr/>
          <p:nvPr/>
        </p:nvCxnSpPr>
        <p:spPr>
          <a:xfrm>
            <a:off x="628665" y="2137001"/>
            <a:ext cx="2073609" cy="2972"/>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61" name="テキスト ボックス 2"/>
          <p:cNvSpPr txBox="1">
            <a:spLocks noChangeArrowheads="1"/>
          </p:cNvSpPr>
          <p:nvPr/>
        </p:nvSpPr>
        <p:spPr bwMode="auto">
          <a:xfrm>
            <a:off x="3429000" y="1096615"/>
            <a:ext cx="3151094" cy="2869903"/>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indent="-152400" algn="just">
              <a:lnSpc>
                <a:spcPts val="1800"/>
              </a:lnSpc>
              <a:spcAft>
                <a:spcPts val="0"/>
              </a:spcAft>
            </a:pP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・１回の入院だがレセプトは保険者ごとに作成されるので２枚となる。</a:t>
            </a:r>
            <a:endParaRPr lang="en-US" altLang="ja-JP" sz="1200" kern="100" dirty="0" smtClean="0">
              <a:latin typeface="游明朝" panose="02020400000000000000" pitchFamily="18" charset="-128"/>
              <a:ea typeface="ＭＳ ゴシック" panose="020B0609070205080204" pitchFamily="49" charset="-128"/>
              <a:cs typeface="Times New Roman" panose="02020603050405020304" pitchFamily="18" charset="0"/>
            </a:endParaRPr>
          </a:p>
          <a:p>
            <a:pPr marL="152400" indent="-152400" algn="just">
              <a:lnSpc>
                <a:spcPts val="1800"/>
              </a:lnSpc>
              <a:spcAft>
                <a:spcPts val="0"/>
              </a:spcAft>
            </a:pP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・保険者ごとに医療費の助成を行うところだが、</a:t>
            </a:r>
            <a:r>
              <a:rPr lang="en-US" altLang="ja-JP" sz="1200" kern="100" dirty="0" smtClean="0">
                <a:latin typeface="游明朝" panose="02020400000000000000" pitchFamily="18" charset="-128"/>
                <a:ea typeface="ＭＳ ゴシック" panose="020B0609070205080204" pitchFamily="49" charset="-128"/>
                <a:cs typeface="Times New Roman" panose="02020603050405020304" pitchFamily="18" charset="0"/>
              </a:rPr>
              <a:t>75</a:t>
            </a: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歳到達月であることから、国民健康保険も後期高齢者医療保険も高額療養費算定基準額</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がとも</a:t>
            </a: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に</a:t>
            </a:r>
            <a:r>
              <a:rPr lang="en-US" altLang="ja-JP" sz="1200" kern="100" dirty="0">
                <a:latin typeface="游明朝" panose="02020400000000000000" pitchFamily="18" charset="-128"/>
                <a:ea typeface="ＭＳ ゴシック" panose="020B0609070205080204" pitchFamily="49" charset="-128"/>
                <a:cs typeface="Times New Roman" panose="02020603050405020304" pitchFamily="18" charset="0"/>
              </a:rPr>
              <a:t>7,500</a:t>
            </a: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円と</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なり、１万円</a:t>
            </a: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に</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満たないことから、</a:t>
            </a:r>
            <a:r>
              <a:rPr lang="ja-JP" altLang="en-US" sz="1200" u="sng" kern="100" dirty="0">
                <a:solidFill>
                  <a:srgbClr val="FF0000"/>
                </a:solidFill>
                <a:latin typeface="游明朝" panose="02020400000000000000" pitchFamily="18" charset="-128"/>
                <a:ea typeface="ＭＳ ゴシック" panose="020B0609070205080204" pitchFamily="49" charset="-128"/>
                <a:cs typeface="Times New Roman" panose="02020603050405020304" pitchFamily="18" charset="0"/>
              </a:rPr>
              <a:t>医療費の助成は行われない</a:t>
            </a:r>
            <a:r>
              <a:rPr lang="ja-JP" altLang="en-US" sz="1200" u="sng" kern="100" dirty="0" smtClean="0">
                <a:solidFill>
                  <a:srgbClr val="FF0000"/>
                </a:solidFill>
                <a:latin typeface="游明朝" panose="02020400000000000000" pitchFamily="18" charset="-128"/>
                <a:ea typeface="ＭＳ ゴシック" panose="020B0609070205080204" pitchFamily="49" charset="-128"/>
                <a:cs typeface="Times New Roman" panose="02020603050405020304" pitchFamily="18" charset="0"/>
              </a:rPr>
              <a:t>。</a:t>
            </a:r>
            <a:endParaRPr lang="en-US" altLang="ja-JP" sz="1200" u="sng" kern="100" dirty="0" smtClean="0">
              <a:solidFill>
                <a:srgbClr val="FF0000"/>
              </a:solidFill>
              <a:latin typeface="游明朝" panose="02020400000000000000" pitchFamily="18" charset="-128"/>
              <a:ea typeface="ＭＳ ゴシック" panose="020B0609070205080204" pitchFamily="49" charset="-128"/>
              <a:cs typeface="Times New Roman" panose="02020603050405020304" pitchFamily="18" charset="0"/>
            </a:endParaRPr>
          </a:p>
          <a:p>
            <a:pPr marL="152400" indent="-152400" algn="just">
              <a:lnSpc>
                <a:spcPts val="1800"/>
              </a:lnSpc>
              <a:spcAft>
                <a:spcPts val="0"/>
              </a:spcAft>
            </a:pP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・入院関係医療の自己負担額が高額療養費算定基準額を超えているので、国保のレセプト作成時点で</a:t>
            </a: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入院関係医療のカウントが可能。</a:t>
            </a:r>
            <a:endPar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endParaRPr>
          </a:p>
        </p:txBody>
      </p:sp>
      <p:cxnSp>
        <p:nvCxnSpPr>
          <p:cNvPr id="41" name="直線コネクタ 40"/>
          <p:cNvCxnSpPr/>
          <p:nvPr/>
        </p:nvCxnSpPr>
        <p:spPr>
          <a:xfrm flipV="1">
            <a:off x="1489267" y="3666168"/>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p:cNvCxnSpPr/>
          <p:nvPr/>
        </p:nvCxnSpPr>
        <p:spPr>
          <a:xfrm flipV="1">
            <a:off x="1545027" y="3677393"/>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a:xfrm flipV="1">
            <a:off x="1437778" y="3662656"/>
            <a:ext cx="0" cy="874"/>
          </a:xfrm>
          <a:prstGeom prst="line">
            <a:avLst/>
          </a:prstGeom>
        </p:spPr>
        <p:style>
          <a:lnRef idx="1">
            <a:schemeClr val="dk1"/>
          </a:lnRef>
          <a:fillRef idx="0">
            <a:schemeClr val="dk1"/>
          </a:fillRef>
          <a:effectRef idx="0">
            <a:schemeClr val="dk1"/>
          </a:effectRef>
          <a:fontRef idx="minor">
            <a:schemeClr val="tx1"/>
          </a:fontRef>
        </p:style>
      </p:cxnSp>
      <p:sp>
        <p:nvSpPr>
          <p:cNvPr id="2" name="ホームベース 1"/>
          <p:cNvSpPr/>
          <p:nvPr/>
        </p:nvSpPr>
        <p:spPr>
          <a:xfrm rot="5400000">
            <a:off x="1600042" y="3651764"/>
            <a:ext cx="231074" cy="76731"/>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2" name="テキスト ボックス 61"/>
          <p:cNvSpPr txBox="1"/>
          <p:nvPr/>
        </p:nvSpPr>
        <p:spPr>
          <a:xfrm>
            <a:off x="1323309" y="3368252"/>
            <a:ext cx="800219" cy="215444"/>
          </a:xfrm>
          <a:prstGeom prst="rect">
            <a:avLst/>
          </a:prstGeom>
          <a:noFill/>
        </p:spPr>
        <p:txBody>
          <a:bodyPr wrap="none" rtlCol="0">
            <a:spAutoFit/>
          </a:bodyPr>
          <a:lstStyle/>
          <a:p>
            <a:r>
              <a:rPr lang="en-US" altLang="ja-JP" sz="800" i="1" dirty="0" smtClean="0">
                <a:latin typeface="ＭＳ Ｐゴシック" panose="020B0600070205080204" pitchFamily="50" charset="-128"/>
                <a:ea typeface="ＭＳ Ｐゴシック" panose="020B0600070205080204" pitchFamily="50" charset="-128"/>
              </a:rPr>
              <a:t>75</a:t>
            </a:r>
            <a:r>
              <a:rPr lang="ja-JP" altLang="en-US" sz="800" i="1" dirty="0" smtClean="0">
                <a:latin typeface="ＭＳ Ｐゴシック" panose="020B0600070205080204" pitchFamily="50" charset="-128"/>
                <a:ea typeface="ＭＳ Ｐゴシック" panose="020B0600070205080204" pitchFamily="50" charset="-128"/>
              </a:rPr>
              <a:t>歳の誕生日</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63" name="タイトル 1"/>
          <p:cNvSpPr txBox="1">
            <a:spLocks/>
          </p:cNvSpPr>
          <p:nvPr/>
        </p:nvSpPr>
        <p:spPr>
          <a:xfrm>
            <a:off x="471488" y="5400062"/>
            <a:ext cx="6310312" cy="242616"/>
          </a:xfrm>
          <a:prstGeom prst="rect">
            <a:avLst/>
          </a:prstGeom>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Case</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２</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０</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：保険者の変更がある場合⑤</a:t>
            </a:r>
          </a:p>
        </p:txBody>
      </p:sp>
      <p:cxnSp>
        <p:nvCxnSpPr>
          <p:cNvPr id="71" name="直線コネクタ 70"/>
          <p:cNvCxnSpPr/>
          <p:nvPr/>
        </p:nvCxnSpPr>
        <p:spPr>
          <a:xfrm flipV="1">
            <a:off x="681628" y="8523960"/>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72" name="直線コネクタ 71"/>
          <p:cNvCxnSpPr/>
          <p:nvPr/>
        </p:nvCxnSpPr>
        <p:spPr>
          <a:xfrm flipV="1">
            <a:off x="2846290" y="8523960"/>
            <a:ext cx="0" cy="136637"/>
          </a:xfrm>
          <a:prstGeom prst="line">
            <a:avLst/>
          </a:prstGeom>
        </p:spPr>
        <p:style>
          <a:lnRef idx="1">
            <a:schemeClr val="dk1"/>
          </a:lnRef>
          <a:fillRef idx="0">
            <a:schemeClr val="dk1"/>
          </a:fillRef>
          <a:effectRef idx="0">
            <a:schemeClr val="dk1"/>
          </a:effectRef>
          <a:fontRef idx="minor">
            <a:schemeClr val="tx1"/>
          </a:fontRef>
        </p:style>
      </p:cxnSp>
      <p:cxnSp>
        <p:nvCxnSpPr>
          <p:cNvPr id="73" name="直線コネクタ 72"/>
          <p:cNvCxnSpPr/>
          <p:nvPr/>
        </p:nvCxnSpPr>
        <p:spPr>
          <a:xfrm flipV="1">
            <a:off x="1482539" y="8523962"/>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74" name="直線コネクタ 73"/>
          <p:cNvCxnSpPr/>
          <p:nvPr/>
        </p:nvCxnSpPr>
        <p:spPr>
          <a:xfrm flipV="1">
            <a:off x="628665" y="8072698"/>
            <a:ext cx="0" cy="874"/>
          </a:xfrm>
          <a:prstGeom prst="line">
            <a:avLst/>
          </a:prstGeom>
        </p:spPr>
        <p:style>
          <a:lnRef idx="1">
            <a:schemeClr val="dk1"/>
          </a:lnRef>
          <a:fillRef idx="0">
            <a:schemeClr val="dk1"/>
          </a:fillRef>
          <a:effectRef idx="0">
            <a:schemeClr val="dk1"/>
          </a:effectRef>
          <a:fontRef idx="minor">
            <a:schemeClr val="tx1"/>
          </a:fontRef>
        </p:style>
      </p:cxnSp>
      <p:sp>
        <p:nvSpPr>
          <p:cNvPr id="75" name="テキスト ボックス 74"/>
          <p:cNvSpPr txBox="1"/>
          <p:nvPr/>
        </p:nvSpPr>
        <p:spPr>
          <a:xfrm>
            <a:off x="831558" y="8711750"/>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入院</a:t>
            </a:r>
          </a:p>
        </p:txBody>
      </p:sp>
      <p:sp>
        <p:nvSpPr>
          <p:cNvPr id="76" name="テキスト ボックス 75"/>
          <p:cNvSpPr txBox="1"/>
          <p:nvPr/>
        </p:nvSpPr>
        <p:spPr>
          <a:xfrm>
            <a:off x="2225014" y="8711750"/>
            <a:ext cx="389850" cy="215444"/>
          </a:xfrm>
          <a:prstGeom prst="rect">
            <a:avLst/>
          </a:prstGeom>
          <a:noFill/>
        </p:spPr>
        <p:txBody>
          <a:bodyPr wrap="none" rtlCol="0">
            <a:spAutoFit/>
          </a:bodyPr>
          <a:lstStyle/>
          <a:p>
            <a:r>
              <a:rPr lang="ja-JP" altLang="en-US" sz="800" dirty="0">
                <a:latin typeface="ＭＳ Ｐゴシック" panose="020B0600070205080204" pitchFamily="50" charset="-128"/>
                <a:ea typeface="ＭＳ Ｐゴシック" panose="020B0600070205080204" pitchFamily="50" charset="-128"/>
              </a:rPr>
              <a:t>退院</a:t>
            </a:r>
          </a:p>
        </p:txBody>
      </p:sp>
      <p:sp>
        <p:nvSpPr>
          <p:cNvPr id="77" name="テキスト ボックス 76"/>
          <p:cNvSpPr txBox="1"/>
          <p:nvPr/>
        </p:nvSpPr>
        <p:spPr>
          <a:xfrm>
            <a:off x="2453149" y="6676522"/>
            <a:ext cx="916123" cy="400110"/>
          </a:xfrm>
          <a:prstGeom prst="rect">
            <a:avLst/>
          </a:prstGeom>
          <a:noFill/>
        </p:spPr>
        <p:txBody>
          <a:bodyPr wrap="square" rtlCol="0">
            <a:spAutoFit/>
          </a:bodyPr>
          <a:lstStyle/>
          <a:p>
            <a:pPr algn="ctr"/>
            <a:r>
              <a:rPr lang="ja-JP" altLang="en-US" sz="1000" dirty="0">
                <a:latin typeface="ＭＳ Ｐゴシック" panose="020B0600070205080204" pitchFamily="50" charset="-128"/>
                <a:ea typeface="ＭＳ Ｐゴシック" panose="020B0600070205080204" pitchFamily="50" charset="-128"/>
              </a:rPr>
              <a:t>高額療養費</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sz="1000" dirty="0">
                <a:latin typeface="ＭＳ Ｐゴシック" panose="020B0600070205080204" pitchFamily="50" charset="-128"/>
                <a:ea typeface="ＭＳ Ｐゴシック" panose="020B0600070205080204" pitchFamily="50" charset="-128"/>
              </a:rPr>
              <a:t>のライン</a:t>
            </a:r>
          </a:p>
        </p:txBody>
      </p:sp>
      <p:cxnSp>
        <p:nvCxnSpPr>
          <p:cNvPr id="78" name="直線コネクタ 77"/>
          <p:cNvCxnSpPr/>
          <p:nvPr/>
        </p:nvCxnSpPr>
        <p:spPr>
          <a:xfrm flipV="1">
            <a:off x="330579" y="8589298"/>
            <a:ext cx="3077170" cy="2980"/>
          </a:xfrm>
          <a:prstGeom prst="line">
            <a:avLst/>
          </a:prstGeom>
        </p:spPr>
        <p:style>
          <a:lnRef idx="1">
            <a:schemeClr val="dk1"/>
          </a:lnRef>
          <a:fillRef idx="0">
            <a:schemeClr val="dk1"/>
          </a:fillRef>
          <a:effectRef idx="0">
            <a:schemeClr val="dk1"/>
          </a:effectRef>
          <a:fontRef idx="minor">
            <a:schemeClr val="tx1"/>
          </a:fontRef>
        </p:style>
      </p:cxnSp>
      <p:sp>
        <p:nvSpPr>
          <p:cNvPr id="79" name="テキスト ボックス 78"/>
          <p:cNvSpPr txBox="1"/>
          <p:nvPr/>
        </p:nvSpPr>
        <p:spPr>
          <a:xfrm>
            <a:off x="681628" y="5807081"/>
            <a:ext cx="1212478" cy="815608"/>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医療機関①</a:t>
            </a:r>
            <a:endParaRPr lang="en-US" altLang="ja-JP" sz="9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組合</a:t>
            </a:r>
            <a:r>
              <a:rPr lang="ja-JP" altLang="en-US" sz="900" dirty="0">
                <a:latin typeface="ＭＳ Ｐゴシック" panose="020B0600070205080204" pitchFamily="50" charset="-128"/>
                <a:ea typeface="ＭＳ Ｐゴシック" panose="020B0600070205080204" pitchFamily="50" charset="-128"/>
              </a:rPr>
              <a:t>健保</a:t>
            </a:r>
            <a:endParaRPr lang="en-US" altLang="ja-JP" sz="9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a:t>
            </a:r>
            <a:r>
              <a:rPr lang="en-US" altLang="ja-JP" sz="900" dirty="0" smtClean="0">
                <a:latin typeface="ＭＳ Ｐゴシック" panose="020B0600070205080204" pitchFamily="50" charset="-128"/>
                <a:ea typeface="ＭＳ Ｐゴシック" panose="020B0600070205080204" pitchFamily="50" charset="-128"/>
              </a:rPr>
              <a:t>74</a:t>
            </a:r>
            <a:r>
              <a:rPr lang="ja-JP" altLang="en-US" sz="900" dirty="0" smtClean="0">
                <a:latin typeface="ＭＳ Ｐゴシック" panose="020B0600070205080204" pitchFamily="50" charset="-128"/>
                <a:ea typeface="ＭＳ Ｐゴシック" panose="020B0600070205080204" pitchFamily="50" charset="-128"/>
              </a:rPr>
              <a:t>歳・一般）</a:t>
            </a:r>
            <a:endParaRPr lang="en-US" altLang="ja-JP" sz="900" dirty="0" smtClean="0">
              <a:latin typeface="ＭＳ Ｐゴシック" panose="020B0600070205080204" pitchFamily="50" charset="-128"/>
              <a:ea typeface="ＭＳ Ｐゴシック" panose="020B0600070205080204" pitchFamily="50" charset="-128"/>
            </a:endParaRPr>
          </a:p>
          <a:p>
            <a:pPr algn="ctr"/>
            <a:r>
              <a:rPr lang="en-US" altLang="ja-JP" sz="900" dirty="0" smtClean="0">
                <a:latin typeface="ＭＳ Ｐゴシック" panose="020B0600070205080204" pitchFamily="50" charset="-128"/>
                <a:ea typeface="ＭＳ Ｐゴシック" panose="020B0600070205080204" pitchFamily="50" charset="-128"/>
              </a:rPr>
              <a:t>※</a:t>
            </a:r>
            <a:r>
              <a:rPr lang="ja-JP" altLang="en-US" sz="900" dirty="0" smtClean="0">
                <a:latin typeface="ＭＳ Ｐゴシック" panose="020B0600070205080204" pitchFamily="50" charset="-128"/>
                <a:ea typeface="ＭＳ Ｐゴシック" panose="020B0600070205080204" pitchFamily="50" charset="-128"/>
              </a:rPr>
              <a:t>多数回該当あ</a:t>
            </a:r>
            <a:r>
              <a:rPr lang="ja-JP" altLang="en-US" sz="900" dirty="0">
                <a:latin typeface="ＭＳ Ｐゴシック" panose="020B0600070205080204" pitchFamily="50" charset="-128"/>
                <a:ea typeface="ＭＳ Ｐゴシック" panose="020B0600070205080204" pitchFamily="50" charset="-128"/>
              </a:rPr>
              <a:t>り</a:t>
            </a:r>
            <a:endParaRPr lang="en-US" altLang="ja-JP" sz="900" dirty="0">
              <a:latin typeface="ＭＳ Ｐゴシック" panose="020B0600070205080204" pitchFamily="50" charset="-128"/>
              <a:ea typeface="ＭＳ Ｐゴシック" panose="020B0600070205080204" pitchFamily="50" charset="-128"/>
            </a:endParaRPr>
          </a:p>
        </p:txBody>
      </p:sp>
      <p:sp>
        <p:nvSpPr>
          <p:cNvPr id="80" name="テキスト ボックス 79"/>
          <p:cNvSpPr txBox="1"/>
          <p:nvPr/>
        </p:nvSpPr>
        <p:spPr>
          <a:xfrm>
            <a:off x="1562080" y="5818079"/>
            <a:ext cx="1212478" cy="677108"/>
          </a:xfrm>
          <a:prstGeom prst="rect">
            <a:avLst/>
          </a:prstGeom>
          <a:noFill/>
        </p:spPr>
        <p:txBody>
          <a:bodyPr wrap="square" rtlCol="0">
            <a:spAutoFit/>
          </a:bodyPr>
          <a:lstStyle/>
          <a:p>
            <a:pPr algn="ctr"/>
            <a:r>
              <a:rPr lang="en-US" altLang="ja-JP" sz="1100" dirty="0" smtClean="0">
                <a:latin typeface="ＭＳ Ｐゴシック" panose="020B0600070205080204" pitchFamily="50" charset="-128"/>
                <a:ea typeface="ＭＳ Ｐゴシック" panose="020B0600070205080204" pitchFamily="50" charset="-128"/>
              </a:rPr>
              <a:t>A</a:t>
            </a:r>
            <a:r>
              <a:rPr lang="ja-JP" altLang="en-US" sz="1100" dirty="0" smtClean="0">
                <a:latin typeface="ＭＳ Ｐゴシック" panose="020B0600070205080204" pitchFamily="50" charset="-128"/>
                <a:ea typeface="ＭＳ Ｐゴシック" panose="020B0600070205080204" pitchFamily="50" charset="-128"/>
              </a:rPr>
              <a:t>県</a:t>
            </a:r>
            <a:endParaRPr lang="en-US" altLang="ja-JP" sz="11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医療機関</a:t>
            </a:r>
            <a:r>
              <a:rPr lang="ja-JP" altLang="en-US" sz="900" dirty="0">
                <a:latin typeface="ＭＳ Ｐゴシック" panose="020B0600070205080204" pitchFamily="50" charset="-128"/>
                <a:ea typeface="ＭＳ Ｐゴシック" panose="020B0600070205080204" pitchFamily="50" charset="-128"/>
              </a:rPr>
              <a:t>①</a:t>
            </a:r>
            <a:endParaRPr lang="en-US" altLang="ja-JP" sz="9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後期</a:t>
            </a:r>
            <a:r>
              <a:rPr lang="ja-JP" altLang="en-US" sz="900" dirty="0">
                <a:latin typeface="ＭＳ Ｐゴシック" panose="020B0600070205080204" pitchFamily="50" charset="-128"/>
                <a:ea typeface="ＭＳ Ｐゴシック" panose="020B0600070205080204" pitchFamily="50" charset="-128"/>
              </a:rPr>
              <a:t>高齢</a:t>
            </a:r>
            <a:endParaRPr lang="en-US" altLang="ja-JP" sz="900" dirty="0" smtClean="0">
              <a:latin typeface="ＭＳ Ｐゴシック" panose="020B0600070205080204" pitchFamily="50" charset="-128"/>
              <a:ea typeface="ＭＳ Ｐゴシック" panose="020B0600070205080204" pitchFamily="50" charset="-128"/>
            </a:endParaRPr>
          </a:p>
          <a:p>
            <a:pPr algn="ctr"/>
            <a:r>
              <a:rPr lang="ja-JP" altLang="en-US" sz="900" dirty="0" smtClean="0">
                <a:latin typeface="ＭＳ Ｐゴシック" panose="020B0600070205080204" pitchFamily="50" charset="-128"/>
                <a:ea typeface="ＭＳ Ｐゴシック" panose="020B0600070205080204" pitchFamily="50" charset="-128"/>
              </a:rPr>
              <a:t>（</a:t>
            </a:r>
            <a:r>
              <a:rPr lang="en-US" altLang="ja-JP" sz="900" dirty="0" smtClean="0">
                <a:latin typeface="ＭＳ Ｐゴシック" panose="020B0600070205080204" pitchFamily="50" charset="-128"/>
                <a:ea typeface="ＭＳ Ｐゴシック" panose="020B0600070205080204" pitchFamily="50" charset="-128"/>
              </a:rPr>
              <a:t>75</a:t>
            </a:r>
            <a:r>
              <a:rPr lang="ja-JP" altLang="en-US" sz="900" dirty="0" smtClean="0">
                <a:latin typeface="ＭＳ Ｐゴシック" panose="020B0600070205080204" pitchFamily="50" charset="-128"/>
                <a:ea typeface="ＭＳ Ｐゴシック" panose="020B0600070205080204" pitchFamily="50" charset="-128"/>
              </a:rPr>
              <a:t>歳・一般）</a:t>
            </a:r>
            <a:endParaRPr lang="en-US" altLang="ja-JP" sz="900" dirty="0">
              <a:latin typeface="ＭＳ Ｐゴシック" panose="020B0600070205080204" pitchFamily="50" charset="-128"/>
              <a:ea typeface="ＭＳ Ｐゴシック" panose="020B0600070205080204" pitchFamily="50" charset="-128"/>
            </a:endParaRPr>
          </a:p>
        </p:txBody>
      </p:sp>
      <p:sp>
        <p:nvSpPr>
          <p:cNvPr id="81" name="テキスト ボックス 80"/>
          <p:cNvSpPr txBox="1"/>
          <p:nvPr/>
        </p:nvSpPr>
        <p:spPr>
          <a:xfrm>
            <a:off x="476383" y="8251402"/>
            <a:ext cx="377026"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１</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82" name="テキスト ボックス 81"/>
          <p:cNvSpPr txBox="1"/>
          <p:nvPr/>
        </p:nvSpPr>
        <p:spPr>
          <a:xfrm>
            <a:off x="2644682" y="8292405"/>
            <a:ext cx="447558" cy="215444"/>
          </a:xfrm>
          <a:prstGeom prst="rect">
            <a:avLst/>
          </a:prstGeom>
          <a:noFill/>
        </p:spPr>
        <p:txBody>
          <a:bodyPr wrap="none" rtlCol="0">
            <a:spAutoFit/>
          </a:bodyPr>
          <a:lstStyle/>
          <a:p>
            <a:r>
              <a:rPr lang="ja-JP" altLang="en-US" sz="800" i="1" dirty="0" smtClean="0">
                <a:latin typeface="ＭＳ Ｐゴシック" panose="020B0600070205080204" pitchFamily="50" charset="-128"/>
                <a:ea typeface="ＭＳ Ｐゴシック" panose="020B0600070205080204" pitchFamily="50" charset="-128"/>
              </a:rPr>
              <a:t>４</a:t>
            </a:r>
            <a:r>
              <a:rPr lang="en-US" altLang="ja-JP" sz="800" i="1" dirty="0" smtClean="0">
                <a:latin typeface="ＭＳ Ｐゴシック" panose="020B0600070205080204" pitchFamily="50" charset="-128"/>
                <a:ea typeface="ＭＳ Ｐゴシック" panose="020B0600070205080204" pitchFamily="50" charset="-128"/>
              </a:rPr>
              <a:t>/</a:t>
            </a:r>
            <a:r>
              <a:rPr lang="ja-JP" altLang="en-US" sz="800" i="1" dirty="0" smtClean="0">
                <a:latin typeface="ＭＳ Ｐゴシック" panose="020B0600070205080204" pitchFamily="50" charset="-128"/>
                <a:ea typeface="ＭＳ Ｐゴシック" panose="020B0600070205080204" pitchFamily="50" charset="-128"/>
              </a:rPr>
              <a:t>３０</a:t>
            </a:r>
            <a:endParaRPr lang="ja-JP" altLang="en-US" sz="800" i="1" dirty="0">
              <a:latin typeface="ＭＳ Ｐゴシック" panose="020B0600070205080204" pitchFamily="50" charset="-128"/>
              <a:ea typeface="ＭＳ Ｐゴシック" panose="020B0600070205080204" pitchFamily="50" charset="-128"/>
            </a:endParaRPr>
          </a:p>
        </p:txBody>
      </p:sp>
      <p:sp>
        <p:nvSpPr>
          <p:cNvPr id="83" name="正方形/長方形 82"/>
          <p:cNvSpPr/>
          <p:nvPr/>
        </p:nvSpPr>
        <p:spPr>
          <a:xfrm>
            <a:off x="1026900" y="6657355"/>
            <a:ext cx="1393039" cy="1924593"/>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gn="ctr"/>
            <a:endParaRPr lang="en-US" altLang="zh-TW" sz="1050" dirty="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smtClean="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smtClean="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smtClean="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smtClean="0">
              <a:solidFill>
                <a:schemeClr val="tx1"/>
              </a:solidFill>
              <a:latin typeface="ＭＳ Ｐゴシック" panose="020B0600070205080204" pitchFamily="50" charset="-128"/>
              <a:ea typeface="ＭＳ Ｐゴシック" panose="020B0600070205080204" pitchFamily="50" charset="-128"/>
            </a:endParaRPr>
          </a:p>
          <a:p>
            <a:pPr algn="ctr">
              <a:lnSpc>
                <a:spcPts val="200"/>
              </a:lnSpc>
            </a:pPr>
            <a:endParaRPr lang="en-US" altLang="zh-TW" sz="1050" dirty="0" smtClean="0">
              <a:solidFill>
                <a:schemeClr val="tx1"/>
              </a:solidFill>
              <a:latin typeface="ＭＳ Ｐゴシック" panose="020B0600070205080204" pitchFamily="50" charset="-128"/>
              <a:ea typeface="ＭＳ Ｐゴシック" panose="020B0600070205080204" pitchFamily="50" charset="-128"/>
            </a:endParaRPr>
          </a:p>
          <a:p>
            <a:pPr algn="ctr"/>
            <a:endParaRPr lang="en-US" altLang="zh-TW" sz="1050" dirty="0">
              <a:solidFill>
                <a:schemeClr val="tx1"/>
              </a:solidFill>
              <a:latin typeface="ＭＳ Ｐゴシック" panose="020B0600070205080204" pitchFamily="50" charset="-128"/>
              <a:ea typeface="ＭＳ Ｐゴシック" panose="020B0600070205080204" pitchFamily="50" charset="-128"/>
            </a:endParaRPr>
          </a:p>
          <a:p>
            <a:pPr algn="ctr"/>
            <a:r>
              <a:rPr lang="zh-TW" altLang="en-US" sz="1050" dirty="0" smtClean="0">
                <a:solidFill>
                  <a:schemeClr val="tx1"/>
                </a:solidFill>
                <a:latin typeface="ＭＳ Ｐゴシック" panose="020B0600070205080204" pitchFamily="50" charset="-128"/>
                <a:ea typeface="ＭＳ Ｐゴシック" panose="020B0600070205080204" pitchFamily="50" charset="-128"/>
              </a:rPr>
              <a:t>入院関係医療</a:t>
            </a:r>
            <a:endParaRPr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84" name="直線コネクタ 83"/>
          <p:cNvCxnSpPr/>
          <p:nvPr/>
        </p:nvCxnSpPr>
        <p:spPr>
          <a:xfrm flipV="1">
            <a:off x="915288" y="6876577"/>
            <a:ext cx="1617782" cy="167699"/>
          </a:xfrm>
          <a:prstGeom prst="bentConnector3">
            <a:avLst>
              <a:gd name="adj1" fmla="val 50000"/>
            </a:avLst>
          </a:prstGeom>
          <a:ln w="6350">
            <a:prstDash val="dash"/>
          </a:ln>
        </p:spPr>
        <p:style>
          <a:lnRef idx="1">
            <a:schemeClr val="dk1"/>
          </a:lnRef>
          <a:fillRef idx="0">
            <a:schemeClr val="dk1"/>
          </a:fillRef>
          <a:effectRef idx="0">
            <a:schemeClr val="dk1"/>
          </a:effectRef>
          <a:fontRef idx="minor">
            <a:schemeClr val="tx1"/>
          </a:fontRef>
        </p:style>
      </p:cxnSp>
      <p:sp>
        <p:nvSpPr>
          <p:cNvPr id="85" name="テキスト ボックス 2"/>
          <p:cNvSpPr txBox="1">
            <a:spLocks noChangeArrowheads="1"/>
          </p:cNvSpPr>
          <p:nvPr/>
        </p:nvSpPr>
        <p:spPr bwMode="auto">
          <a:xfrm>
            <a:off x="3429000" y="5928917"/>
            <a:ext cx="3151094" cy="2630402"/>
          </a:xfrm>
          <a:prstGeom prst="rect">
            <a:avLst/>
          </a:prstGeom>
          <a:solidFill>
            <a:srgbClr val="FFFFFF"/>
          </a:solidFill>
          <a:ln w="9525">
            <a:solidFill>
              <a:srgbClr val="000000"/>
            </a:solidFill>
            <a:miter lim="800000"/>
            <a:headEnd/>
            <a:tailEnd/>
          </a:ln>
        </p:spPr>
        <p:txBody>
          <a:bodyPr rot="0" vert="horz" wrap="square" lIns="36000" tIns="36000" rIns="36000" bIns="36000" anchor="ctr" anchorCtr="0">
            <a:noAutofit/>
          </a:bodyPr>
          <a:lstStyle/>
          <a:p>
            <a:pPr marL="152400" indent="-152400" algn="just">
              <a:lnSpc>
                <a:spcPts val="1800"/>
              </a:lnSpc>
              <a:spcAft>
                <a:spcPts val="0"/>
              </a:spcAft>
            </a:pP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・１回の入院だがレセプトは保険者ごとに作成されるので２枚となる。</a:t>
            </a:r>
            <a:endParaRPr lang="en-US" altLang="ja-JP" sz="1200" kern="100" dirty="0" smtClean="0">
              <a:latin typeface="游明朝" panose="02020400000000000000" pitchFamily="18" charset="-128"/>
              <a:ea typeface="ＭＳ ゴシック" panose="020B0609070205080204" pitchFamily="49" charset="-128"/>
              <a:cs typeface="Times New Roman" panose="02020603050405020304" pitchFamily="18" charset="0"/>
            </a:endParaRPr>
          </a:p>
          <a:p>
            <a:pPr marL="152400" indent="-152400" algn="just">
              <a:lnSpc>
                <a:spcPts val="1800"/>
              </a:lnSpc>
              <a:spcAft>
                <a:spcPts val="0"/>
              </a:spcAft>
            </a:pP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a:t>
            </a:r>
            <a:r>
              <a:rPr lang="en-US" altLang="ja-JP" sz="1200" kern="100" dirty="0" smtClean="0">
                <a:latin typeface="游明朝" panose="02020400000000000000" pitchFamily="18" charset="-128"/>
                <a:ea typeface="ＭＳ ゴシック" panose="020B0609070205080204" pitchFamily="49" charset="-128"/>
                <a:cs typeface="Times New Roman" panose="02020603050405020304" pitchFamily="18" charset="0"/>
              </a:rPr>
              <a:t>75</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歳到達月のため、自己負担限度額は、組合健保は</a:t>
            </a:r>
            <a:r>
              <a:rPr lang="en-US" altLang="ja-JP" sz="1200" kern="100" dirty="0" smtClean="0">
                <a:latin typeface="游明朝" panose="02020400000000000000" pitchFamily="18" charset="-128"/>
                <a:ea typeface="ＭＳ ゴシック" panose="020B0609070205080204" pitchFamily="49" charset="-128"/>
                <a:cs typeface="Times New Roman" panose="02020603050405020304" pitchFamily="18" charset="0"/>
              </a:rPr>
              <a:t>22,200</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円（多数回該当の適用あり）となり、後期高齢は</a:t>
            </a:r>
            <a:r>
              <a:rPr lang="en-US" altLang="ja-JP" sz="1200" kern="100" dirty="0" smtClean="0">
                <a:latin typeface="游明朝" panose="02020400000000000000" pitchFamily="18" charset="-128"/>
                <a:ea typeface="ＭＳ ゴシック" panose="020B0609070205080204" pitchFamily="49" charset="-128"/>
                <a:cs typeface="Times New Roman" panose="02020603050405020304" pitchFamily="18" charset="0"/>
              </a:rPr>
              <a:t>28,800</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円（多数回該当はリセットされる）となる。</a:t>
            </a:r>
            <a:endParaRPr lang="en-US" altLang="ja-JP" sz="1200" kern="100" dirty="0" smtClean="0">
              <a:latin typeface="游明朝" panose="02020400000000000000" pitchFamily="18" charset="-128"/>
              <a:ea typeface="ＭＳ ゴシック" panose="020B0609070205080204" pitchFamily="49" charset="-128"/>
              <a:cs typeface="Times New Roman" panose="02020603050405020304" pitchFamily="18" charset="0"/>
            </a:endParaRPr>
          </a:p>
          <a:p>
            <a:pPr marL="152400" indent="-152400" algn="just">
              <a:lnSpc>
                <a:spcPts val="1800"/>
              </a:lnSpc>
              <a:spcAft>
                <a:spcPts val="0"/>
              </a:spcAft>
            </a:pP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・保険者ごとに自己</a:t>
            </a: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負担額が高額療養費算定基準額を超えた場合に医療費の助成を行うことになるので、保険変更前・変更後のそれぞれの入院関係医療について現物給付が可能。（患者負担２万円</a:t>
            </a:r>
            <a:r>
              <a:rPr lang="ja-JP" altLang="en-US" sz="1200" kern="100" dirty="0" smtClean="0">
                <a:latin typeface="游明朝" panose="02020400000000000000" pitchFamily="18" charset="-128"/>
                <a:ea typeface="ＭＳ ゴシック" panose="020B0609070205080204" pitchFamily="49" charset="-128"/>
                <a:cs typeface="Times New Roman" panose="02020603050405020304" pitchFamily="18" charset="0"/>
              </a:rPr>
              <a:t>）</a:t>
            </a:r>
            <a:endParaRPr lang="ja-JP" altLang="en-US" sz="1200" u="sng" kern="100" dirty="0">
              <a:solidFill>
                <a:srgbClr val="FF0000"/>
              </a:solidFill>
              <a:latin typeface="游明朝" panose="02020400000000000000" pitchFamily="18" charset="-128"/>
              <a:ea typeface="ＭＳ ゴシック" panose="020B0609070205080204" pitchFamily="49" charset="-128"/>
              <a:cs typeface="Times New Roman" panose="02020603050405020304" pitchFamily="18" charset="0"/>
            </a:endParaRPr>
          </a:p>
        </p:txBody>
      </p:sp>
      <p:cxnSp>
        <p:nvCxnSpPr>
          <p:cNvPr id="86" name="直線コネクタ 85"/>
          <p:cNvCxnSpPr/>
          <p:nvPr/>
        </p:nvCxnSpPr>
        <p:spPr>
          <a:xfrm flipV="1">
            <a:off x="1489267" y="8521098"/>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87" name="直線コネクタ 86"/>
          <p:cNvCxnSpPr/>
          <p:nvPr/>
        </p:nvCxnSpPr>
        <p:spPr>
          <a:xfrm flipV="1">
            <a:off x="1545027" y="8532323"/>
            <a:ext cx="0" cy="874"/>
          </a:xfrm>
          <a:prstGeom prst="line">
            <a:avLst/>
          </a:prstGeom>
        </p:spPr>
        <p:style>
          <a:lnRef idx="1">
            <a:schemeClr val="dk1"/>
          </a:lnRef>
          <a:fillRef idx="0">
            <a:schemeClr val="dk1"/>
          </a:fillRef>
          <a:effectRef idx="0">
            <a:schemeClr val="dk1"/>
          </a:effectRef>
          <a:fontRef idx="minor">
            <a:schemeClr val="tx1"/>
          </a:fontRef>
        </p:style>
      </p:cxnSp>
      <p:cxnSp>
        <p:nvCxnSpPr>
          <p:cNvPr id="88" name="直線コネクタ 87"/>
          <p:cNvCxnSpPr/>
          <p:nvPr/>
        </p:nvCxnSpPr>
        <p:spPr>
          <a:xfrm flipV="1">
            <a:off x="1437778" y="8517586"/>
            <a:ext cx="0" cy="874"/>
          </a:xfrm>
          <a:prstGeom prst="line">
            <a:avLst/>
          </a:prstGeom>
        </p:spPr>
        <p:style>
          <a:lnRef idx="1">
            <a:schemeClr val="dk1"/>
          </a:lnRef>
          <a:fillRef idx="0">
            <a:schemeClr val="dk1"/>
          </a:fillRef>
          <a:effectRef idx="0">
            <a:schemeClr val="dk1"/>
          </a:effectRef>
          <a:fontRef idx="minor">
            <a:schemeClr val="tx1"/>
          </a:fontRef>
        </p:style>
      </p:cxnSp>
      <p:sp>
        <p:nvSpPr>
          <p:cNvPr id="89" name="ホームベース 88"/>
          <p:cNvSpPr/>
          <p:nvPr/>
        </p:nvSpPr>
        <p:spPr>
          <a:xfrm rot="5400000">
            <a:off x="1600042" y="8506694"/>
            <a:ext cx="231074" cy="76731"/>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0" name="テキスト ボックス 89"/>
          <p:cNvSpPr txBox="1"/>
          <p:nvPr/>
        </p:nvSpPr>
        <p:spPr>
          <a:xfrm>
            <a:off x="1323309" y="8223182"/>
            <a:ext cx="800219" cy="215444"/>
          </a:xfrm>
          <a:prstGeom prst="rect">
            <a:avLst/>
          </a:prstGeom>
          <a:noFill/>
        </p:spPr>
        <p:txBody>
          <a:bodyPr wrap="none" rtlCol="0">
            <a:spAutoFit/>
          </a:bodyPr>
          <a:lstStyle/>
          <a:p>
            <a:r>
              <a:rPr lang="en-US" altLang="ja-JP" sz="800" i="1" dirty="0" smtClean="0">
                <a:latin typeface="ＭＳ Ｐゴシック" panose="020B0600070205080204" pitchFamily="50" charset="-128"/>
                <a:ea typeface="ＭＳ Ｐゴシック" panose="020B0600070205080204" pitchFamily="50" charset="-128"/>
              </a:rPr>
              <a:t>75</a:t>
            </a:r>
            <a:r>
              <a:rPr lang="ja-JP" altLang="en-US" sz="800" i="1" dirty="0" smtClean="0">
                <a:latin typeface="ＭＳ Ｐゴシック" panose="020B0600070205080204" pitchFamily="50" charset="-128"/>
                <a:ea typeface="ＭＳ Ｐゴシック" panose="020B0600070205080204" pitchFamily="50" charset="-128"/>
              </a:rPr>
              <a:t>歳の誕生日</a:t>
            </a:r>
            <a:endParaRPr lang="ja-JP" altLang="en-US" sz="800" i="1" dirty="0">
              <a:latin typeface="ＭＳ Ｐゴシック" panose="020B0600070205080204" pitchFamily="50" charset="-128"/>
              <a:ea typeface="ＭＳ Ｐゴシック" panose="020B0600070205080204" pitchFamily="50" charset="-128"/>
            </a:endParaRPr>
          </a:p>
        </p:txBody>
      </p:sp>
      <p:cxnSp>
        <p:nvCxnSpPr>
          <p:cNvPr id="50" name="直線コネクタ 49"/>
          <p:cNvCxnSpPr/>
          <p:nvPr/>
        </p:nvCxnSpPr>
        <p:spPr>
          <a:xfrm>
            <a:off x="1712958" y="1839428"/>
            <a:ext cx="5241" cy="169444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83" idx="0"/>
          </p:cNvCxnSpPr>
          <p:nvPr/>
        </p:nvCxnSpPr>
        <p:spPr>
          <a:xfrm flipH="1">
            <a:off x="1723418" y="6657355"/>
            <a:ext cx="2" cy="17606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558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8117" y="121005"/>
            <a:ext cx="3779683" cy="310796"/>
          </a:xfrm>
        </p:spPr>
        <p:txBody>
          <a:bodyPr>
            <a:normAutofit/>
          </a:bodyPr>
          <a:lstStyle/>
          <a:p>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資料集６</a:t>
            </a:r>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レセプト</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と医療記録票の記載例</a:t>
            </a:r>
            <a:endPar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7FB7AD9B-6EE5-4113-9254-305380511510}" type="slidenum">
              <a:rPr kumimoji="1" lang="ja-JP" altLang="en-US" smtClean="0"/>
              <a:t>21</a:t>
            </a:fld>
            <a:endParaRPr kumimoji="1" lang="ja-JP" altLang="en-US"/>
          </a:p>
        </p:txBody>
      </p:sp>
      <p:sp>
        <p:nvSpPr>
          <p:cNvPr id="7"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パターン１（レセプト記載例）</a:t>
            </a:r>
          </a:p>
        </p:txBody>
      </p:sp>
      <p:pic>
        <p:nvPicPr>
          <p:cNvPr id="5" name="図 4"/>
          <p:cNvPicPr>
            <a:picLocks noChangeAspect="1"/>
          </p:cNvPicPr>
          <p:nvPr/>
        </p:nvPicPr>
        <p:blipFill>
          <a:blip r:embed="rId2"/>
          <a:stretch>
            <a:fillRect/>
          </a:stretch>
        </p:blipFill>
        <p:spPr>
          <a:xfrm>
            <a:off x="217176" y="856897"/>
            <a:ext cx="6423648" cy="6575988"/>
          </a:xfrm>
          <a:prstGeom prst="rect">
            <a:avLst/>
          </a:prstGeom>
        </p:spPr>
      </p:pic>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79502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11" name="テキスト ボックス 10"/>
          <p:cNvSpPr txBox="1"/>
          <p:nvPr/>
        </p:nvSpPr>
        <p:spPr>
          <a:xfrm>
            <a:off x="279249" y="368355"/>
            <a:ext cx="6299497" cy="276999"/>
          </a:xfrm>
          <a:prstGeom prst="rect">
            <a:avLst/>
          </a:prstGeom>
          <a:noFill/>
        </p:spPr>
        <p:txBody>
          <a:bodyPr wrap="square" rtlCol="0">
            <a:spAutoFit/>
          </a:bodyPr>
          <a:lstStyle/>
          <a:p>
            <a:r>
              <a:rPr lang="ja-JP" altLang="en-US" sz="1200" kern="100" dirty="0">
                <a:solidFill>
                  <a:srgbClr val="000000"/>
                </a:solidFill>
                <a:latin typeface="ＭＳ Ｐゴシック" panose="020B0600070205080204" pitchFamily="50" charset="-128"/>
                <a:ea typeface="ＭＳ Ｐゴシック" panose="020B0600070205080204" pitchFamily="50" charset="-128"/>
              </a:rPr>
              <a:t>パターン１</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（医療記録票記載例</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p>
        </p:txBody>
      </p:sp>
      <p:sp>
        <p:nvSpPr>
          <p:cNvPr id="12" name="下矢印 11"/>
          <p:cNvSpPr/>
          <p:nvPr/>
        </p:nvSpPr>
        <p:spPr>
          <a:xfrm>
            <a:off x="3081336" y="1900338"/>
            <a:ext cx="695325" cy="313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p:cNvSpPr txBox="1"/>
          <p:nvPr/>
        </p:nvSpPr>
        <p:spPr>
          <a:xfrm>
            <a:off x="81018" y="8419946"/>
            <a:ext cx="6695964" cy="1061829"/>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○：入院が高療基準額を超え、かつ月数要件を満たして事業の助成を受けた</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現物給付の場合）</a:t>
            </a: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高療基準額（入院・外来高療基準額）を超えた場合</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（上記の場合を除く</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ある</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７０歳以上の者が外来に係る高療基準額を超えた</a:t>
            </a:r>
            <a:r>
              <a:rPr kumimoji="1" lang="ja-JP" altLang="en-US"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無い</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790700" marR="0" lvl="0" indent="-17907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肝がん事業の月数要件のカウント方法：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Ｂ欄に「○」「△」「▲」が記載されている個数をカウント。（１月に複数ある場合でもカウントは１回。）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保険診療上の多数回該当の判定方法：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か月以内の△の数をカウントし、４回目以降から多数回該当。（１月に△入＋△外のように△が２個ある場合でもカウントは１回。）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現物給付（特定疾病給付対象療養）の多数回該当の判定方法：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か月以内の○の数をカウントし、４回目以降から多数回該当。（同一の医療機関のカウントが４回目以降である必要があるため、医療機関ごとにカウントが必要。</a:t>
            </a:r>
            <a:r>
              <a:rPr kumimoji="0"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9" name="表 8"/>
          <p:cNvGraphicFramePr>
            <a:graphicFrameLocks noGrp="1"/>
          </p:cNvGraphicFramePr>
          <p:nvPr>
            <p:extLst/>
          </p:nvPr>
        </p:nvGraphicFramePr>
        <p:xfrm>
          <a:off x="510074" y="696172"/>
          <a:ext cx="6184045" cy="1005840"/>
        </p:xfrm>
        <a:graphic>
          <a:graphicData uri="http://schemas.openxmlformats.org/drawingml/2006/table">
            <a:tbl>
              <a:tblPr>
                <a:tableStyleId>{5C22544A-7EE6-4342-B048-85BDC9FD1C3A}</a:tableStyleId>
              </a:tblPr>
              <a:tblGrid>
                <a:gridCol w="1159268">
                  <a:extLst>
                    <a:ext uri="{9D8B030D-6E8A-4147-A177-3AD203B41FA5}">
                      <a16:colId xmlns:a16="http://schemas.microsoft.com/office/drawing/2014/main" val="2070572999"/>
                    </a:ext>
                  </a:extLst>
                </a:gridCol>
                <a:gridCol w="5024777">
                  <a:extLst>
                    <a:ext uri="{9D8B030D-6E8A-4147-A177-3AD203B41FA5}">
                      <a16:colId xmlns:a16="http://schemas.microsoft.com/office/drawing/2014/main" val="721539878"/>
                    </a:ext>
                  </a:extLst>
                </a:gridCol>
              </a:tblGrid>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所得区分</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歳未満で所得区分が「エ」</a:t>
                      </a:r>
                      <a:r>
                        <a:rPr kumimoji="1" lang="ja-JP" altLang="en-US" sz="1200" dirty="0" smtClean="0">
                          <a:latin typeface="ＭＳ Ｐゴシック" panose="020B0600070205080204" pitchFamily="50" charset="-128"/>
                          <a:ea typeface="ＭＳ Ｐゴシック" panose="020B0600070205080204" pitchFamily="50" charset="-128"/>
                        </a:rPr>
                        <a:t>（自己負担割合は３割）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221176"/>
                  </a:ext>
                </a:extLst>
              </a:tr>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カウント状況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・今回を含み過去１年間で３回未満（今回で１回目）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552549"/>
                  </a:ext>
                </a:extLst>
              </a:tr>
              <a:tr h="37084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医療費の状況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5725" marR="0" lvl="0" indent="-85725"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入院関係医療の自己負担額の合計額がＡ欄「①入院」の高額療養費算定基準額を超えている</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876762"/>
                  </a:ext>
                </a:extLst>
              </a:tr>
            </a:tbl>
          </a:graphicData>
        </a:graphic>
      </p:graphicFrame>
      <p:pic>
        <p:nvPicPr>
          <p:cNvPr id="3" name="図 2"/>
          <p:cNvPicPr>
            <a:picLocks noChangeAspect="1"/>
          </p:cNvPicPr>
          <p:nvPr/>
        </p:nvPicPr>
        <p:blipFill>
          <a:blip r:embed="rId2"/>
          <a:stretch>
            <a:fillRect/>
          </a:stretch>
        </p:blipFill>
        <p:spPr>
          <a:xfrm>
            <a:off x="188492" y="3865821"/>
            <a:ext cx="6505627" cy="1451166"/>
          </a:xfrm>
          <a:prstGeom prst="rect">
            <a:avLst/>
          </a:prstGeom>
        </p:spPr>
      </p:pic>
      <p:sp>
        <p:nvSpPr>
          <p:cNvPr id="13" name="角丸四角形 12"/>
          <p:cNvSpPr/>
          <p:nvPr/>
        </p:nvSpPr>
        <p:spPr>
          <a:xfrm>
            <a:off x="510074" y="2406960"/>
            <a:ext cx="6184044" cy="1265929"/>
          </a:xfrm>
          <a:prstGeom prst="roundRect">
            <a:avLst>
              <a:gd name="adj" fmla="val 11490"/>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ＭＳ 明朝" panose="02020609040205080304" pitchFamily="17" charset="-128"/>
              </a:rPr>
              <a:t>　本事例</a:t>
            </a:r>
            <a:r>
              <a:rPr kumimoji="0" lang="ja-JP" altLang="en-US" sz="1200" b="0" i="0" u="none" strike="noStrike" kern="1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ＭＳ 明朝" panose="02020609040205080304" pitchFamily="17" charset="-128"/>
              </a:rPr>
              <a:t>は、入院関係医療の自己負担額がＡ欄「①入院」の高額療養費算定基準額を超えて</a:t>
            </a:r>
            <a:r>
              <a:rPr kumimoji="0" lang="ja-JP" altLang="en-US" sz="1200" b="0" i="0" u="none" strike="noStrike" kern="1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ＭＳ 明朝" panose="02020609040205080304" pitchFamily="17" charset="-128"/>
              </a:rPr>
              <a:t>いますが、今回を含み過去１年間で１回目であるため、助成の対象（現物給付）とはならず、カウントのみとなります。</a:t>
            </a:r>
            <a:endParaRPr kumimoji="0" lang="ja-JP" altLang="en-US" sz="1200" b="0" i="0" u="none" strike="noStrike" kern="1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ＭＳ 明朝" panose="02020609040205080304" pitchFamily="17" charset="-128"/>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ＭＳ 明朝" panose="02020609040205080304" pitchFamily="17" charset="-128"/>
              </a:rPr>
              <a:t>　Ｂ欄の８月には「△入」と記載し、❻関係医療の窓口支払額には、患者が窓口で支払う額（高額療養費算定基準額）を記載します。</a:t>
            </a:r>
            <a:endParaRPr kumimoji="0" lang="en-US" altLang="ja-JP" sz="1200" b="0" i="0" u="none" strike="noStrike" kern="1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ＭＳ 明朝" panose="02020609040205080304" pitchFamily="17" charset="-128"/>
            </a:endParaRPr>
          </a:p>
        </p:txBody>
      </p:sp>
      <p:sp>
        <p:nvSpPr>
          <p:cNvPr id="2" name="正方形/長方形 1"/>
          <p:cNvSpPr/>
          <p:nvPr/>
        </p:nvSpPr>
        <p:spPr>
          <a:xfrm>
            <a:off x="173096" y="5289790"/>
            <a:ext cx="3429000" cy="253916"/>
          </a:xfrm>
          <a:prstGeom prst="rect">
            <a:avLst/>
          </a:prstGeom>
        </p:spPr>
        <p:txBody>
          <a:bodyPr>
            <a:spAutoFit/>
          </a:bodyPr>
          <a:lstStyle/>
          <a:p>
            <a:pPr lvl="0" algn="just">
              <a:lnSpc>
                <a:spcPts val="1500"/>
              </a:lnSpc>
              <a:defRPr/>
            </a:pPr>
            <a:r>
              <a:rPr lang="en-US" altLang="ja-JP"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医療記録票には肝がん事業の対象となる医療費のみを記載します。</a:t>
            </a:r>
          </a:p>
        </p:txBody>
      </p:sp>
    </p:spTree>
    <p:extLst>
      <p:ext uri="{BB962C8B-B14F-4D97-AF65-F5344CB8AC3E}">
        <p14:creationId xmlns:p14="http://schemas.microsoft.com/office/powerpoint/2010/main" val="299248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パターン２（レセプト記載例）</a:t>
            </a:r>
          </a:p>
        </p:txBody>
      </p:sp>
      <p:pic>
        <p:nvPicPr>
          <p:cNvPr id="2" name="図 1"/>
          <p:cNvPicPr>
            <a:picLocks noChangeAspect="1"/>
          </p:cNvPicPr>
          <p:nvPr/>
        </p:nvPicPr>
        <p:blipFill>
          <a:blip r:embed="rId2"/>
          <a:stretch>
            <a:fillRect/>
          </a:stretch>
        </p:blipFill>
        <p:spPr>
          <a:xfrm>
            <a:off x="208116" y="742597"/>
            <a:ext cx="6413178" cy="6713985"/>
          </a:xfrm>
          <a:prstGeom prst="rect">
            <a:avLst/>
          </a:prstGeom>
        </p:spPr>
      </p:pic>
      <p:sp>
        <p:nvSpPr>
          <p:cNvPr id="8" name="テキスト ボックス 7"/>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75423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93003" y="2605602"/>
            <a:ext cx="6184045" cy="2501066"/>
          </a:xfrm>
          <a:prstGeom prst="roundRect">
            <a:avLst>
              <a:gd name="adj" fmla="val 14371"/>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　本事例は、入院関係医療の自己負担額がＡ欄「①入院」の高額療養費算定基準額を超えていますが、今回を含み過去１年間で２回目であるため、助成の対象（現物給付）とはならず、カウントのみとなります。</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　</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本事例は、既に</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保険</a:t>
            </a:r>
            <a:r>
              <a:rPr kumimoji="0" lang="ja-JP"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診療の高額</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療養費</a:t>
            </a:r>
            <a:r>
              <a:rPr kumimoji="0"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が</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多数回</a:t>
            </a:r>
            <a:r>
              <a:rPr kumimoji="0"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に</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該当</a:t>
            </a:r>
            <a:r>
              <a:rPr kumimoji="0"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している事例ですので、</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入院</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関係医療の自己負担額の合計額が</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Ａ欄「②多数回該当の場合」</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の高額療養費算定基準額を超えて</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いる場合はＢ欄に「△入」と記載します。</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　</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❻関係医療の窓口支払</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額に</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は、患者が窓口で支払う額</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（多数回該当の高額</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療養費算定基準額）を記載します</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a:t>
            </a:r>
            <a:endPar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スライド番号プレースホルダー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13" name="下矢印 12"/>
          <p:cNvSpPr/>
          <p:nvPr/>
        </p:nvSpPr>
        <p:spPr>
          <a:xfrm>
            <a:off x="3076570" y="2167221"/>
            <a:ext cx="695325" cy="313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3346504731"/>
              </p:ext>
            </p:extLst>
          </p:nvPr>
        </p:nvGraphicFramePr>
        <p:xfrm>
          <a:off x="493003" y="706490"/>
          <a:ext cx="6184045" cy="1170940"/>
        </p:xfrm>
        <a:graphic>
          <a:graphicData uri="http://schemas.openxmlformats.org/drawingml/2006/table">
            <a:tbl>
              <a:tblPr>
                <a:tableStyleId>{5C22544A-7EE6-4342-B048-85BDC9FD1C3A}</a:tableStyleId>
              </a:tblPr>
              <a:tblGrid>
                <a:gridCol w="1159268">
                  <a:extLst>
                    <a:ext uri="{9D8B030D-6E8A-4147-A177-3AD203B41FA5}">
                      <a16:colId xmlns:a16="http://schemas.microsoft.com/office/drawing/2014/main" val="2070572999"/>
                    </a:ext>
                  </a:extLst>
                </a:gridCol>
                <a:gridCol w="5024777">
                  <a:extLst>
                    <a:ext uri="{9D8B030D-6E8A-4147-A177-3AD203B41FA5}">
                      <a16:colId xmlns:a16="http://schemas.microsoft.com/office/drawing/2014/main" val="721539878"/>
                    </a:ext>
                  </a:extLst>
                </a:gridCol>
              </a:tblGrid>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所得区分</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歳未満で所得区分が「エ」</a:t>
                      </a:r>
                      <a:r>
                        <a:rPr kumimoji="1" lang="ja-JP" altLang="en-US" sz="1200" dirty="0" smtClean="0">
                          <a:latin typeface="ＭＳ Ｐゴシック" panose="020B0600070205080204" pitchFamily="50" charset="-128"/>
                          <a:ea typeface="ＭＳ Ｐゴシック" panose="020B0600070205080204" pitchFamily="50" charset="-128"/>
                        </a:rPr>
                        <a:t>（自己負担割合は３割）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221176"/>
                  </a:ext>
                </a:extLst>
              </a:tr>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カウント状況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・今回を含み過去１年間で３回未満（今回で２回目）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552549"/>
                  </a:ext>
                </a:extLst>
              </a:tr>
              <a:tr h="37084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医療費の状況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5725" marR="0" lvl="0" indent="-85725"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入院関係医療の自己負担額の合計額がＡ欄「①入院」の高額療養費算定基準額を超えている</a:t>
                      </a:r>
                      <a:endParaRPr kumimoji="1" lang="en-US" altLang="ja-JP" sz="1200" dirty="0" smtClean="0">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・保険診療の高額療養費は多数回該当が適用</a:t>
                      </a:r>
                      <a:endParaRPr kumimoji="0" lang="ja-JP"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876762"/>
                  </a:ext>
                </a:extLst>
              </a:tr>
            </a:tbl>
          </a:graphicData>
        </a:graphic>
      </p:graphicFrame>
      <p:pic>
        <p:nvPicPr>
          <p:cNvPr id="2" name="図 1"/>
          <p:cNvPicPr>
            <a:picLocks noChangeAspect="1"/>
          </p:cNvPicPr>
          <p:nvPr/>
        </p:nvPicPr>
        <p:blipFill>
          <a:blip r:embed="rId2"/>
          <a:stretch>
            <a:fillRect/>
          </a:stretch>
        </p:blipFill>
        <p:spPr>
          <a:xfrm>
            <a:off x="171421" y="5274395"/>
            <a:ext cx="6505627" cy="1451166"/>
          </a:xfrm>
          <a:prstGeom prst="rect">
            <a:avLst/>
          </a:prstGeom>
        </p:spPr>
      </p:pic>
      <p:sp>
        <p:nvSpPr>
          <p:cNvPr id="11" name="テキスト ボックス 10"/>
          <p:cNvSpPr txBox="1"/>
          <p:nvPr/>
        </p:nvSpPr>
        <p:spPr>
          <a:xfrm>
            <a:off x="81018" y="8419946"/>
            <a:ext cx="6695964" cy="1061829"/>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○：入院が高療基準額を超え、かつ月数要件を満たして事業の助成を受けた</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現物給付の場合）</a:t>
            </a: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高療基準額（入院・外来高療基準額）を超えた場合</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（上記の場合を除く</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ある</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７０歳以上の者が外来に係る高療基準額を超えた</a:t>
            </a:r>
            <a:r>
              <a:rPr kumimoji="1" lang="ja-JP" altLang="en-US"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無い</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790700" marR="0" lvl="0" indent="-17907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肝がん事業の月数要件のカウント方法：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Ｂ欄に「○」「△」「▲」が記載されている個数をカウント。（１月に複数ある場合でもカウントは１回。）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保険診療上の多数回該当の判定方法：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か月以内の△の数をカウントし、４回目以降から多数回該当。（１月に△入＋△外のように△が２個ある場合でもカウントは１回。）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現物給付（特定疾病給付対象療養）の多数回該当の判定方法：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か月以内の○の数をカウントし、４回目以降から多数回該当。（同一の医療機関のカウントが４回目以降である必要があるため、医療機関ごとにカウントが必要。</a:t>
            </a:r>
            <a:r>
              <a:rPr kumimoji="0"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 name="テキスト ボックス 13"/>
          <p:cNvSpPr txBox="1"/>
          <p:nvPr/>
        </p:nvSpPr>
        <p:spPr>
          <a:xfrm>
            <a:off x="279249" y="368355"/>
            <a:ext cx="6299497" cy="276999"/>
          </a:xfrm>
          <a:prstGeom prst="rect">
            <a:avLst/>
          </a:prstGeom>
          <a:noFill/>
        </p:spPr>
        <p:txBody>
          <a:bodyPr wrap="square" rtlCol="0">
            <a:spAutoFit/>
          </a:body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パターン２（医療記録票記載例</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p>
        </p:txBody>
      </p:sp>
      <p:sp>
        <p:nvSpPr>
          <p:cNvPr id="9" name="正方形/長方形 8"/>
          <p:cNvSpPr/>
          <p:nvPr/>
        </p:nvSpPr>
        <p:spPr>
          <a:xfrm>
            <a:off x="156025" y="6737824"/>
            <a:ext cx="3429000" cy="253916"/>
          </a:xfrm>
          <a:prstGeom prst="rect">
            <a:avLst/>
          </a:prstGeom>
        </p:spPr>
        <p:txBody>
          <a:bodyPr>
            <a:spAutoFit/>
          </a:bodyPr>
          <a:lstStyle/>
          <a:p>
            <a:pPr lvl="0" algn="just">
              <a:lnSpc>
                <a:spcPts val="1500"/>
              </a:lnSpc>
              <a:defRPr/>
            </a:pPr>
            <a:r>
              <a:rPr lang="en-US" altLang="ja-JP"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医療記録票には肝がん事業の対象となる医療費のみを記載します。</a:t>
            </a:r>
          </a:p>
        </p:txBody>
      </p:sp>
    </p:spTree>
    <p:extLst>
      <p:ext uri="{BB962C8B-B14F-4D97-AF65-F5344CB8AC3E}">
        <p14:creationId xmlns:p14="http://schemas.microsoft.com/office/powerpoint/2010/main" val="1447605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7FB7AD9B-6EE5-4113-9254-305380511510}" type="slidenum">
              <a:rPr kumimoji="1" lang="ja-JP" altLang="en-US" smtClean="0"/>
              <a:t>25</a:t>
            </a:fld>
            <a:endParaRPr kumimoji="1" lang="ja-JP" altLang="en-US"/>
          </a:p>
        </p:txBody>
      </p:sp>
      <p:sp>
        <p:nvSpPr>
          <p:cNvPr id="4"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パターン３（レセプト記載例）</a:t>
            </a:r>
          </a:p>
        </p:txBody>
      </p:sp>
      <p:pic>
        <p:nvPicPr>
          <p:cNvPr id="3" name="図 2"/>
          <p:cNvPicPr>
            <a:picLocks noChangeAspect="1"/>
          </p:cNvPicPr>
          <p:nvPr/>
        </p:nvPicPr>
        <p:blipFill>
          <a:blip r:embed="rId2"/>
          <a:stretch>
            <a:fillRect/>
          </a:stretch>
        </p:blipFill>
        <p:spPr>
          <a:xfrm>
            <a:off x="245897" y="755553"/>
            <a:ext cx="6366206" cy="8273994"/>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77360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97765" y="2306687"/>
            <a:ext cx="6184045" cy="1305692"/>
          </a:xfrm>
          <a:prstGeom prst="roundRect">
            <a:avLst>
              <a:gd name="adj" fmla="val 9433"/>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　本事例</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は、入院関係医療の自己負担額がＡ欄「①入院」の高額療養費算定基準額を</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超えており、今回</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を含み過去１年間</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で３回目以上ある</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ため、助成の対象（現物給付）</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となります</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　Ｂ欄</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の１２月</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には</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「○入</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」と記載し、❻関係医療の窓口支払額には、患者が窓口で支払う額</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a:t>
            </a:r>
            <a:r>
              <a:rPr kumimoji="0" lang="en-US" altLang="ja-JP"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10,000</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円）</a:t>
            </a:r>
            <a:r>
              <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を記載します</a:t>
            </a:r>
            <a:r>
              <a:rPr kumimoji="0"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a:t>
            </a:r>
            <a:endParaRPr kumimoji="0" lang="ja-JP" altLang="en-US" sz="1200" b="0" i="0" u="none" strike="noStrike" kern="100" cap="none" spc="0" normalizeH="0" baseline="0" noProof="0" dirty="0">
              <a:ln>
                <a:noFill/>
              </a:ln>
              <a:solidFill>
                <a:prstClr val="black"/>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endParaRPr>
          </a:p>
        </p:txBody>
      </p:sp>
      <p:sp>
        <p:nvSpPr>
          <p:cNvPr id="10" name="スライド番号プレースホルダー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下矢印 11"/>
          <p:cNvSpPr/>
          <p:nvPr/>
        </p:nvSpPr>
        <p:spPr>
          <a:xfrm>
            <a:off x="3081331" y="1930901"/>
            <a:ext cx="695325" cy="313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8" name="表 7"/>
          <p:cNvGraphicFramePr>
            <a:graphicFrameLocks noGrp="1"/>
          </p:cNvGraphicFramePr>
          <p:nvPr>
            <p:extLst/>
          </p:nvPr>
        </p:nvGraphicFramePr>
        <p:xfrm>
          <a:off x="497765" y="680085"/>
          <a:ext cx="6184045" cy="1188720"/>
        </p:xfrm>
        <a:graphic>
          <a:graphicData uri="http://schemas.openxmlformats.org/drawingml/2006/table">
            <a:tbl>
              <a:tblPr>
                <a:tableStyleId>{5C22544A-7EE6-4342-B048-85BDC9FD1C3A}</a:tableStyleId>
              </a:tblPr>
              <a:tblGrid>
                <a:gridCol w="1159268">
                  <a:extLst>
                    <a:ext uri="{9D8B030D-6E8A-4147-A177-3AD203B41FA5}">
                      <a16:colId xmlns:a16="http://schemas.microsoft.com/office/drawing/2014/main" val="2070572999"/>
                    </a:ext>
                  </a:extLst>
                </a:gridCol>
                <a:gridCol w="5024777">
                  <a:extLst>
                    <a:ext uri="{9D8B030D-6E8A-4147-A177-3AD203B41FA5}">
                      <a16:colId xmlns:a16="http://schemas.microsoft.com/office/drawing/2014/main" val="721539878"/>
                    </a:ext>
                  </a:extLst>
                </a:gridCol>
              </a:tblGrid>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所得区分</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歳未満で所得区分が「エ」</a:t>
                      </a:r>
                      <a:r>
                        <a:rPr kumimoji="1" lang="ja-JP" altLang="en-US" sz="1200" dirty="0" smtClean="0">
                          <a:latin typeface="ＭＳ Ｐゴシック" panose="020B0600070205080204" pitchFamily="50" charset="-128"/>
                          <a:ea typeface="ＭＳ Ｐゴシック" panose="020B0600070205080204" pitchFamily="50" charset="-128"/>
                        </a:rPr>
                        <a:t>（自己負担割合は３割）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221176"/>
                  </a:ext>
                </a:extLst>
              </a:tr>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カウント状況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・今回を含み過去１年間で３回以上（今回で４回目）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552549"/>
                  </a:ext>
                </a:extLst>
              </a:tr>
              <a:tr h="37084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医療費の状況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5725" marR="0" lvl="0" indent="-85725"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入院関係医療の自己負担額の合計額がＡ欄「①入院」の高額療養費算定基準額を超えている</a:t>
                      </a:r>
                      <a:endParaRPr kumimoji="1" lang="en-US" altLang="ja-JP" sz="1200" dirty="0" smtClean="0">
                        <a:latin typeface="ＭＳ Ｐゴシック" panose="020B0600070205080204" pitchFamily="50" charset="-128"/>
                        <a:ea typeface="ＭＳ Ｐゴシック" panose="020B0600070205080204" pitchFamily="50" charset="-128"/>
                      </a:endParaRPr>
                    </a:p>
                    <a:p>
                      <a:pPr marL="85725" marR="0" lvl="0" indent="-85725"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入院関係医療で現物給付を実施</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876762"/>
                  </a:ext>
                </a:extLst>
              </a:tr>
            </a:tbl>
          </a:graphicData>
        </a:graphic>
      </p:graphicFrame>
      <p:pic>
        <p:nvPicPr>
          <p:cNvPr id="3" name="図 2"/>
          <p:cNvPicPr>
            <a:picLocks noChangeAspect="1"/>
          </p:cNvPicPr>
          <p:nvPr/>
        </p:nvPicPr>
        <p:blipFill>
          <a:blip r:embed="rId2"/>
          <a:stretch>
            <a:fillRect/>
          </a:stretch>
        </p:blipFill>
        <p:spPr>
          <a:xfrm>
            <a:off x="238368" y="3988165"/>
            <a:ext cx="6505627" cy="1451166"/>
          </a:xfrm>
          <a:prstGeom prst="rect">
            <a:avLst/>
          </a:prstGeom>
        </p:spPr>
      </p:pic>
      <p:sp>
        <p:nvSpPr>
          <p:cNvPr id="13" name="テキスト ボックス 12"/>
          <p:cNvSpPr txBox="1"/>
          <p:nvPr/>
        </p:nvSpPr>
        <p:spPr>
          <a:xfrm>
            <a:off x="81018" y="8419946"/>
            <a:ext cx="6695964" cy="1061829"/>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○：入院が高療基準額を超え、かつ月数要件を満たして事業の助成を受けた</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現物給付の場合）</a:t>
            </a: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高療基準額（入院・外来高療基準額）を超えた場合</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（上記の場合を除く</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ある</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７０歳以上の者が外来に係る高療基準額を超えた</a:t>
            </a:r>
            <a:r>
              <a:rPr kumimoji="1" lang="ja-JP" altLang="en-US"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無い</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790700" marR="0" lvl="0" indent="-17907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肝がん事業の月数要件のカウント方法：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Ｂ欄に「○」「△」「▲」が記載されている個数をカウント。（１月に複数ある場合でもカウントは１回。）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保険診療上の多数回該当の判定方法：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か月以内の△の数をカウントし、４回目以降から多数回該当。（１月に△入＋△外のように△が２個ある場合でもカウントは１回。）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現物給付（特定疾病給付対象療養）の多数回該当の判定方法：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か月以内の○の数をカウントし、４回目以降から多数回該当。（同一の医療機関のカウントが４回目以降である必要があるため、医療機関ごとにカウントが必要。</a:t>
            </a:r>
            <a:r>
              <a:rPr kumimoji="0"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p:cNvSpPr txBox="1"/>
          <p:nvPr/>
        </p:nvSpPr>
        <p:spPr>
          <a:xfrm>
            <a:off x="279249" y="368355"/>
            <a:ext cx="6299497" cy="276999"/>
          </a:xfrm>
          <a:prstGeom prst="rect">
            <a:avLst/>
          </a:prstGeom>
          <a:noFill/>
        </p:spPr>
        <p:txBody>
          <a:bodyPr wrap="square" rtlCol="0">
            <a:spAutoFit/>
          </a:body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パターン３（医療記録票記載例</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p>
        </p:txBody>
      </p:sp>
      <p:sp>
        <p:nvSpPr>
          <p:cNvPr id="11" name="正方形/長方形 10"/>
          <p:cNvSpPr/>
          <p:nvPr/>
        </p:nvSpPr>
        <p:spPr>
          <a:xfrm>
            <a:off x="62181" y="5477823"/>
            <a:ext cx="3429000" cy="253916"/>
          </a:xfrm>
          <a:prstGeom prst="rect">
            <a:avLst/>
          </a:prstGeom>
        </p:spPr>
        <p:txBody>
          <a:bodyPr>
            <a:spAutoFit/>
          </a:bodyPr>
          <a:lstStyle/>
          <a:p>
            <a:pPr lvl="0" algn="just">
              <a:lnSpc>
                <a:spcPts val="1500"/>
              </a:lnSpc>
              <a:defRPr/>
            </a:pPr>
            <a:r>
              <a:rPr lang="en-US" altLang="ja-JP"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医療記録票には肝がん事業の対象となる医療費のみを記載します。</a:t>
            </a:r>
          </a:p>
        </p:txBody>
      </p:sp>
    </p:spTree>
    <p:extLst>
      <p:ext uri="{BB962C8B-B14F-4D97-AF65-F5344CB8AC3E}">
        <p14:creationId xmlns:p14="http://schemas.microsoft.com/office/powerpoint/2010/main" val="755189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27</a:t>
            </a:fld>
            <a:endParaRPr kumimoji="1" lang="ja-JP" altLang="en-US"/>
          </a:p>
        </p:txBody>
      </p:sp>
      <p:sp>
        <p:nvSpPr>
          <p:cNvPr id="5"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パターン４（レセプト記載例）</a:t>
            </a:r>
          </a:p>
        </p:txBody>
      </p:sp>
      <p:pic>
        <p:nvPicPr>
          <p:cNvPr id="2" name="図 1"/>
          <p:cNvPicPr>
            <a:picLocks noChangeAspect="1"/>
          </p:cNvPicPr>
          <p:nvPr/>
        </p:nvPicPr>
        <p:blipFill>
          <a:blip r:embed="rId2"/>
          <a:stretch>
            <a:fillRect/>
          </a:stretch>
        </p:blipFill>
        <p:spPr>
          <a:xfrm>
            <a:off x="208116" y="742597"/>
            <a:ext cx="6395884" cy="8161810"/>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79635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下矢印 11"/>
          <p:cNvSpPr/>
          <p:nvPr/>
        </p:nvSpPr>
        <p:spPr>
          <a:xfrm>
            <a:off x="3081332" y="2395238"/>
            <a:ext cx="695325" cy="313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3"/>
          <p:cNvSpPr/>
          <p:nvPr/>
        </p:nvSpPr>
        <p:spPr>
          <a:xfrm>
            <a:off x="544250" y="2817329"/>
            <a:ext cx="5762625" cy="1382168"/>
          </a:xfrm>
          <a:prstGeom prst="roundRect">
            <a:avLst>
              <a:gd name="adj" fmla="val 9433"/>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ts val="1500"/>
              </a:lnSpc>
              <a:defRPr/>
            </a:pP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本事例</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は、入院関係医療の自己負担額がＡ欄「①入院」の高額療養費算定基準額を超えており、今回を含み過去１年間で３回目以上あるため、助成の対象（現物給付）となります。</a:t>
            </a:r>
          </a:p>
          <a:p>
            <a:pPr lvl="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Ｂ欄</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の２月</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には「○入」と記載し、❻関係医療の窓口支払額には、患者が窓口で支払う額（</a:t>
            </a:r>
            <a:r>
              <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10,000</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円）を記載します</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endParaRPr kumimoji="0" lang="ja-JP" altLang="ja-JP" sz="12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8" name="表 7"/>
          <p:cNvGraphicFramePr>
            <a:graphicFrameLocks noGrp="1"/>
          </p:cNvGraphicFramePr>
          <p:nvPr>
            <p:extLst/>
          </p:nvPr>
        </p:nvGraphicFramePr>
        <p:xfrm>
          <a:off x="497764" y="819413"/>
          <a:ext cx="6184045" cy="1188720"/>
        </p:xfrm>
        <a:graphic>
          <a:graphicData uri="http://schemas.openxmlformats.org/drawingml/2006/table">
            <a:tbl>
              <a:tblPr>
                <a:tableStyleId>{5C22544A-7EE6-4342-B048-85BDC9FD1C3A}</a:tableStyleId>
              </a:tblPr>
              <a:tblGrid>
                <a:gridCol w="1159268">
                  <a:extLst>
                    <a:ext uri="{9D8B030D-6E8A-4147-A177-3AD203B41FA5}">
                      <a16:colId xmlns:a16="http://schemas.microsoft.com/office/drawing/2014/main" val="2070572999"/>
                    </a:ext>
                  </a:extLst>
                </a:gridCol>
                <a:gridCol w="5024777">
                  <a:extLst>
                    <a:ext uri="{9D8B030D-6E8A-4147-A177-3AD203B41FA5}">
                      <a16:colId xmlns:a16="http://schemas.microsoft.com/office/drawing/2014/main" val="721539878"/>
                    </a:ext>
                  </a:extLst>
                </a:gridCol>
              </a:tblGrid>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所得区分</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歳未満で所得区分が「エ」</a:t>
                      </a:r>
                      <a:r>
                        <a:rPr kumimoji="1" lang="ja-JP" altLang="en-US" sz="1200" dirty="0" smtClean="0">
                          <a:latin typeface="ＭＳ Ｐゴシック" panose="020B0600070205080204" pitchFamily="50" charset="-128"/>
                          <a:ea typeface="ＭＳ Ｐゴシック" panose="020B0600070205080204" pitchFamily="50" charset="-128"/>
                        </a:rPr>
                        <a:t>（自己負担割合は３割）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221176"/>
                  </a:ext>
                </a:extLst>
              </a:tr>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カウント状況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・今回を含み過去１年間で３回以上（今回で４回目）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552549"/>
                  </a:ext>
                </a:extLst>
              </a:tr>
              <a:tr h="37084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医療費の状況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5725" marR="0" lvl="0" indent="-85725"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入院関係医療の自己負担額の合計額がＡ欄「①入院」の高額療養費算定基準額を超えている</a:t>
                      </a:r>
                      <a:endParaRPr kumimoji="1" lang="en-US" altLang="ja-JP" sz="1200" dirty="0" smtClean="0">
                        <a:latin typeface="ＭＳ Ｐゴシック" panose="020B0600070205080204" pitchFamily="50" charset="-128"/>
                        <a:ea typeface="ＭＳ Ｐゴシック" panose="020B0600070205080204" pitchFamily="50" charset="-128"/>
                      </a:endParaRPr>
                    </a:p>
                    <a:p>
                      <a:pPr marL="85725" marR="0" lvl="0" indent="-85725" algn="l" defTabSz="6858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・入院関係医療で現物給付を実施</a:t>
                      </a:r>
                      <a:endPar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876762"/>
                  </a:ext>
                </a:extLst>
              </a:tr>
            </a:tbl>
          </a:graphicData>
        </a:graphic>
      </p:graphicFrame>
      <p:pic>
        <p:nvPicPr>
          <p:cNvPr id="2" name="図 1"/>
          <p:cNvPicPr>
            <a:picLocks noChangeAspect="1"/>
          </p:cNvPicPr>
          <p:nvPr/>
        </p:nvPicPr>
        <p:blipFill>
          <a:blip r:embed="rId2"/>
          <a:stretch>
            <a:fillRect/>
          </a:stretch>
        </p:blipFill>
        <p:spPr>
          <a:xfrm>
            <a:off x="176182" y="4415099"/>
            <a:ext cx="6505627" cy="1451166"/>
          </a:xfrm>
          <a:prstGeom prst="rect">
            <a:avLst/>
          </a:prstGeom>
        </p:spPr>
      </p:pic>
      <p:sp>
        <p:nvSpPr>
          <p:cNvPr id="13" name="テキスト ボックス 12"/>
          <p:cNvSpPr txBox="1"/>
          <p:nvPr/>
        </p:nvSpPr>
        <p:spPr>
          <a:xfrm>
            <a:off x="81018" y="8419946"/>
            <a:ext cx="6695964" cy="1061829"/>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○：入院が高療基準額を超え、かつ月数要件を満たして事業の助成を受けた</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現物給付の場合）</a:t>
            </a: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高療基準額（入院・外来高療基準額）を超えた場合</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（上記の場合を除く</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ある</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７０歳以上の者が外来に係る高療基準額を超えた</a:t>
            </a:r>
            <a:r>
              <a:rPr kumimoji="1" lang="ja-JP" altLang="en-US"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無い</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790700" marR="0" lvl="0" indent="-17907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肝がん事業の月数要件のカウント方法：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Ｂ欄に「○」「△」「▲」が記載されている個数をカウント。（１月に複数ある場合でもカウントは１回。）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保険診療上の多数回該当の判定方法：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か月以内の△の数をカウントし、４回目以降から多数回該当。（１月に△入＋△外のように△が２個ある場合でもカウントは１回。）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現物給付（特定疾病給付対象療養）の多数回該当の判定方法：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か月以内の○の数をカウントし、４回目以降から多数回該当。（同一の医療機関のカウントが４回目以降である必要があるため、医療機関ごとにカウントが必要。</a:t>
            </a:r>
            <a:r>
              <a:rPr kumimoji="0"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テキスト ボックス 14"/>
          <p:cNvSpPr txBox="1"/>
          <p:nvPr/>
        </p:nvSpPr>
        <p:spPr>
          <a:xfrm>
            <a:off x="279249" y="368355"/>
            <a:ext cx="6299497" cy="276999"/>
          </a:xfrm>
          <a:prstGeom prst="rect">
            <a:avLst/>
          </a:prstGeom>
          <a:noFill/>
        </p:spPr>
        <p:txBody>
          <a:bodyPr wrap="square" rtlCol="0">
            <a:spAutoFit/>
          </a:body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パターン４（医療記録票記載例</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p>
        </p:txBody>
      </p:sp>
      <p:sp>
        <p:nvSpPr>
          <p:cNvPr id="9" name="正方形/長方形 8"/>
          <p:cNvSpPr/>
          <p:nvPr/>
        </p:nvSpPr>
        <p:spPr>
          <a:xfrm>
            <a:off x="160786" y="5974666"/>
            <a:ext cx="3429000" cy="253916"/>
          </a:xfrm>
          <a:prstGeom prst="rect">
            <a:avLst/>
          </a:prstGeom>
        </p:spPr>
        <p:txBody>
          <a:bodyPr>
            <a:spAutoFit/>
          </a:bodyPr>
          <a:lstStyle/>
          <a:p>
            <a:pPr lvl="0" algn="just">
              <a:lnSpc>
                <a:spcPts val="1500"/>
              </a:lnSpc>
              <a:defRPr/>
            </a:pPr>
            <a:r>
              <a:rPr lang="en-US" altLang="ja-JP"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医療記録票には肝がん事業の対象となる医療費のみを記載します。</a:t>
            </a:r>
          </a:p>
        </p:txBody>
      </p:sp>
    </p:spTree>
    <p:extLst>
      <p:ext uri="{BB962C8B-B14F-4D97-AF65-F5344CB8AC3E}">
        <p14:creationId xmlns:p14="http://schemas.microsoft.com/office/powerpoint/2010/main" val="1958678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9" y="527405"/>
            <a:ext cx="2754312" cy="280008"/>
          </a:xfrm>
          <a:ln>
            <a:solidFill>
              <a:schemeClr val="tx1"/>
            </a:solidFill>
          </a:ln>
        </p:spPr>
        <p:txBody>
          <a:bodyPr>
            <a:noAutofit/>
          </a:bodyPr>
          <a:lstStyle/>
          <a:p>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３．臨床調査個人票及び同意書の説明</a:t>
            </a:r>
          </a:p>
        </p:txBody>
      </p:sp>
      <p:sp>
        <p:nvSpPr>
          <p:cNvPr id="4" name="タイトル 1"/>
          <p:cNvSpPr txBox="1">
            <a:spLocks/>
          </p:cNvSpPr>
          <p:nvPr/>
        </p:nvSpPr>
        <p:spPr>
          <a:xfrm>
            <a:off x="695760" y="807413"/>
            <a:ext cx="5596756" cy="126400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88900" marR="0" lvl="0" indent="-88900" algn="l" defTabSz="685800" rtl="0" eaLnBrk="1" fontAlgn="auto" latinLnBrk="0" hangingPunct="1">
              <a:lnSpc>
                <a:spcPct val="9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○患者が事業に参加する意思を示したら、臨床調査個人票に必要事項を記載して、渡してください。</a:t>
            </a:r>
            <a:endParaRPr kumimoji="1"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○その</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際、</a:t>
            </a:r>
            <a:r>
              <a:rPr kumimoji="1" lang="en-US" altLang="ja-JP"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資料集３</a:t>
            </a:r>
            <a:r>
              <a:rPr kumimoji="1"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の文書を渡して説明してください</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endParaRPr kumimoji="1"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88900" marR="0" lvl="0" indent="-88900" algn="l" defTabSz="685800" rtl="0" eaLnBrk="1" fontAlgn="auto" latinLnBrk="0" hangingPunct="1">
              <a:lnSpc>
                <a:spcPct val="9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○臨床データ（臨床</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調査個人票</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等）を</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提供し、活用</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される</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ことに同意する場合は、同意書にサインして、申請書の添付書類として都道府県に提出することを説明して</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ください</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endParaRPr kumimoji="1"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5" name="タイトル 1"/>
          <p:cNvSpPr txBox="1">
            <a:spLocks/>
          </p:cNvSpPr>
          <p:nvPr/>
        </p:nvSpPr>
        <p:spPr>
          <a:xfrm>
            <a:off x="471487" y="2129541"/>
            <a:ext cx="3744913" cy="251492"/>
          </a:xfrm>
          <a:prstGeom prst="rect">
            <a:avLst/>
          </a:prstGeom>
          <a:ln>
            <a:solidFill>
              <a:schemeClr val="tx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４</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．添付</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書類（臨床</a:t>
            </a: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調査個人票及び同意書</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以外）の説明</a:t>
            </a:r>
          </a:p>
        </p:txBody>
      </p:sp>
      <p:sp>
        <p:nvSpPr>
          <p:cNvPr id="6" name="タイトル 1"/>
          <p:cNvSpPr txBox="1">
            <a:spLocks/>
          </p:cNvSpPr>
          <p:nvPr/>
        </p:nvSpPr>
        <p:spPr>
          <a:xfrm>
            <a:off x="695760" y="2463405"/>
            <a:ext cx="5713845" cy="1017862"/>
          </a:xfrm>
          <a:prstGeom prst="rect">
            <a:avLst/>
          </a:prstGeom>
        </p:spPr>
        <p:txBody>
          <a:bodyPr vert="horz" lIns="91440" tIns="45720" rIns="91440" bIns="45720" rtlCol="0">
            <a:noAutofit/>
          </a:bodyPr>
          <a:lstStyle>
            <a:lvl1pPr indent="0" defTabSz="685800">
              <a:lnSpc>
                <a:spcPts val="1500"/>
              </a:lnSpc>
              <a:spcBef>
                <a:spcPts val="0"/>
              </a:spcBef>
              <a:buFont typeface="Arial" panose="020B0604020202020204" pitchFamily="34" charset="0"/>
              <a:buNone/>
              <a:defRPr kumimoji="1" sz="1200" kern="100">
                <a:solidFill>
                  <a:srgbClr val="000000"/>
                </a:solidFill>
                <a:latin typeface="ＭＳ Ｐゴシック" panose="020B0600070205080204" pitchFamily="50" charset="-128"/>
                <a:ea typeface="ＭＳ Ｐゴシック" panose="020B060007020508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pPr marL="88900" marR="0" lvl="0" indent="-88900" algn="l" defTabSz="685800" rtl="0" eaLnBrk="1" fontAlgn="auto" latinLnBrk="0" hangingPunct="1">
              <a:lnSpc>
                <a:spcPts val="1500"/>
              </a:lnSpc>
              <a:spcBef>
                <a:spcPts val="0"/>
              </a:spcBef>
              <a:spcAft>
                <a:spcPts val="0"/>
              </a:spcAft>
              <a:buClrTx/>
              <a:buSzTx/>
              <a:buFont typeface="Arial" panose="020B0604020202020204" pitchFamily="34" charset="0"/>
              <a:buNone/>
              <a:tabLst/>
              <a:defRPr/>
            </a:pPr>
            <a:r>
              <a:rPr kumimoji="1"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○関係</a:t>
            </a:r>
            <a:r>
              <a:rPr kumimoji="1" lang="ja-JP" altLang="en-US"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医療の自己負担額が高額療養費算定基準額を</a:t>
            </a:r>
            <a:r>
              <a:rPr kumimoji="1"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超えた月が２月となった場合（</a:t>
            </a:r>
            <a:r>
              <a:rPr kumimoji="1" lang="en-US"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、お住まいの都道府県を確認して、担当部署を紹介し、</a:t>
            </a:r>
            <a:r>
              <a:rPr kumimoji="1" lang="en-US" altLang="ja-JP"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資料集２</a:t>
            </a:r>
            <a:r>
              <a:rPr kumimoji="1" lang="en-US" altLang="ja-JP"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の添付書類が必要なこと</a:t>
            </a:r>
            <a:r>
              <a:rPr kumimoji="1"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と、次</a:t>
            </a:r>
            <a:r>
              <a:rPr kumimoji="1" lang="ja-JP" altLang="en-US"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の事項を伝えてください</a:t>
            </a:r>
            <a:r>
              <a:rPr kumimoji="1"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685800" rtl="0" eaLnBrk="1" fontAlgn="auto" latinLnBrk="0" hangingPunct="1">
              <a:lnSpc>
                <a:spcPts val="1500"/>
              </a:lnSpc>
              <a:spcBef>
                <a:spcPts val="0"/>
              </a:spcBef>
              <a:spcAft>
                <a:spcPts val="0"/>
              </a:spcAft>
              <a:buClrTx/>
              <a:buSzTx/>
              <a:buFont typeface="Arial" panose="020B0604020202020204" pitchFamily="34" charset="0"/>
              <a:buNone/>
              <a:tabLst/>
              <a:defRPr/>
            </a:pPr>
            <a:r>
              <a:rPr kumimoji="1" lang="ja-JP" altLang="en-US" sz="10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次回、</a:t>
            </a:r>
            <a:r>
              <a:rPr kumimoji="1" lang="ja-JP" altLang="en-US" sz="10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関係医療の自己負担額が高額療養費算定基準額を超えたときに医療記録票のＢ欄の○印のカウントが過去１年間で３月以上になると見込まれる</a:t>
            </a:r>
            <a:r>
              <a:rPr kumimoji="1" lang="ja-JP" altLang="en-US" sz="10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場合。</a:t>
            </a:r>
            <a:endParaRPr kumimoji="1" lang="ja-JP" altLang="en-US" sz="10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テキスト プレースホルダー 2"/>
          <p:cNvSpPr>
            <a:spLocks noGrp="1"/>
          </p:cNvSpPr>
          <p:nvPr>
            <p:ph type="body" idx="1"/>
          </p:nvPr>
        </p:nvSpPr>
        <p:spPr>
          <a:xfrm>
            <a:off x="715551" y="3515782"/>
            <a:ext cx="5694054" cy="1229492"/>
          </a:xfrm>
          <a:ln w="12700">
            <a:solidFill>
              <a:schemeClr val="tx1"/>
            </a:solidFill>
            <a:prstDash val="dash"/>
          </a:ln>
        </p:spPr>
        <p:txBody>
          <a:bodyPr>
            <a:noAutofit/>
          </a:bodyPr>
          <a:lstStyle/>
          <a:p>
            <a:pPr marL="0" indent="0">
              <a:lnSpc>
                <a:spcPts val="1500"/>
              </a:lnSpc>
              <a:spcBef>
                <a:spcPts val="0"/>
              </a:spcBef>
              <a:buNone/>
            </a:pPr>
            <a:r>
              <a:rPr lang="ja-JP" altLang="en-US" sz="1200" kern="100" dirty="0">
                <a:solidFill>
                  <a:srgbClr val="000000"/>
                </a:solidFill>
                <a:latin typeface="ＭＳ Ｐゴシック" panose="020B0600070205080204" pitchFamily="50" charset="-128"/>
                <a:ea typeface="ＭＳ Ｐゴシック" panose="020B0600070205080204" pitchFamily="50" charset="-128"/>
              </a:rPr>
              <a:t>①都道府県に申請書と添付書類を提出し</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、参加者証</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を発行してもらう</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こと。</a:t>
            </a:r>
            <a:endParaRPr lang="en-US" altLang="ja-JP" sz="1200" kern="100" dirty="0" smtClean="0">
              <a:solidFill>
                <a:srgbClr val="000000"/>
              </a:solidFill>
              <a:latin typeface="ＭＳ Ｐゴシック" panose="020B0600070205080204" pitchFamily="50" charset="-128"/>
              <a:ea typeface="ＭＳ Ｐゴシック" panose="020B0600070205080204" pitchFamily="50" charset="-128"/>
            </a:endParaRPr>
          </a:p>
          <a:p>
            <a:pPr marL="85725" indent="-85725">
              <a:lnSpc>
                <a:spcPts val="1500"/>
              </a:lnSpc>
              <a:spcBef>
                <a:spcPts val="0"/>
              </a:spcBef>
              <a:buNone/>
            </a:pP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②参加者証を受け取ったら、今後、肝がんや重度肝硬変で入院又は通院する場合は、医療機関に参加者証を見せること。</a:t>
            </a:r>
            <a:endPar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endParaRPr>
          </a:p>
          <a:p>
            <a:pPr marL="85725" indent="-85725">
              <a:lnSpc>
                <a:spcPts val="1500"/>
              </a:lnSpc>
              <a:spcBef>
                <a:spcPts val="0"/>
              </a:spcBef>
              <a:buNone/>
            </a:pP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③通院</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の場合は</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、助成対象となった月であっても、医療</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機関の窓口</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で一旦</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、３割等の自己負担額を支払い、都道府県に償還払いの請求を行うことで１万円との差額が償還</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されることで、自己負担額が１万円となること。</a:t>
            </a:r>
            <a:endParaRPr lang="en-US" altLang="ja-JP" sz="1200" kern="100" dirty="0">
              <a:solidFill>
                <a:srgbClr val="000000"/>
              </a:solidFill>
              <a:latin typeface="ＭＳ Ｐゴシック" panose="020B0600070205080204" pitchFamily="50" charset="-128"/>
              <a:ea typeface="ＭＳ Ｐゴシック" panose="020B0600070205080204" pitchFamily="50" charset="-128"/>
            </a:endParaRPr>
          </a:p>
        </p:txBody>
      </p:sp>
      <p:sp>
        <p:nvSpPr>
          <p:cNvPr id="8" name="タイトル 1"/>
          <p:cNvSpPr txBox="1">
            <a:spLocks/>
          </p:cNvSpPr>
          <p:nvPr/>
        </p:nvSpPr>
        <p:spPr>
          <a:xfrm>
            <a:off x="471487" y="5054887"/>
            <a:ext cx="2643852" cy="247743"/>
          </a:xfrm>
          <a:prstGeom prst="rect">
            <a:avLst/>
          </a:prstGeom>
          <a:ln>
            <a:solidFill>
              <a:schemeClr val="tx1"/>
            </a:solidFill>
          </a:ln>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５．都道府県担当者による事業の説明</a:t>
            </a:r>
          </a:p>
        </p:txBody>
      </p:sp>
      <p:sp>
        <p:nvSpPr>
          <p:cNvPr id="9" name="下矢印 8"/>
          <p:cNvSpPr/>
          <p:nvPr/>
        </p:nvSpPr>
        <p:spPr>
          <a:xfrm>
            <a:off x="524725" y="865534"/>
            <a:ext cx="171035" cy="1219263"/>
          </a:xfrm>
          <a:prstGeom prst="downArrow">
            <a:avLst>
              <a:gd name="adj1" fmla="val 50000"/>
              <a:gd name="adj2" fmla="val 122500"/>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下矢印 9"/>
          <p:cNvSpPr/>
          <p:nvPr/>
        </p:nvSpPr>
        <p:spPr>
          <a:xfrm>
            <a:off x="524725" y="2418550"/>
            <a:ext cx="171035" cy="2549690"/>
          </a:xfrm>
          <a:prstGeom prst="downArrow">
            <a:avLst>
              <a:gd name="adj1" fmla="val 50000"/>
              <a:gd name="adj2" fmla="val 122500"/>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スライド番号プレースホルダー 1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4223601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29</a:t>
            </a:fld>
            <a:endParaRPr kumimoji="1" lang="ja-JP" altLang="en-US"/>
          </a:p>
        </p:txBody>
      </p:sp>
      <p:sp>
        <p:nvSpPr>
          <p:cNvPr id="5"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パターン５①（レセプト記載例）</a:t>
            </a:r>
          </a:p>
        </p:txBody>
      </p:sp>
      <p:pic>
        <p:nvPicPr>
          <p:cNvPr id="6" name="図 5"/>
          <p:cNvPicPr>
            <a:picLocks noChangeAspect="1"/>
          </p:cNvPicPr>
          <p:nvPr/>
        </p:nvPicPr>
        <p:blipFill>
          <a:blip r:embed="rId2"/>
          <a:stretch>
            <a:fillRect/>
          </a:stretch>
        </p:blipFill>
        <p:spPr>
          <a:xfrm>
            <a:off x="269233" y="658443"/>
            <a:ext cx="6319533" cy="8371103"/>
          </a:xfrm>
          <a:prstGeom prst="rect">
            <a:avLst/>
          </a:prstGeom>
        </p:spPr>
      </p:pic>
      <p:sp>
        <p:nvSpPr>
          <p:cNvPr id="8" name="テキスト ボックス 7"/>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21159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下矢印 11"/>
          <p:cNvSpPr/>
          <p:nvPr/>
        </p:nvSpPr>
        <p:spPr>
          <a:xfrm>
            <a:off x="3109908" y="2517166"/>
            <a:ext cx="695325" cy="313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角丸四角形 12"/>
          <p:cNvSpPr/>
          <p:nvPr/>
        </p:nvSpPr>
        <p:spPr>
          <a:xfrm>
            <a:off x="628705" y="2959794"/>
            <a:ext cx="5762625" cy="1107381"/>
          </a:xfrm>
          <a:prstGeom prst="roundRect">
            <a:avLst>
              <a:gd name="adj" fmla="val 9433"/>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ts val="1500"/>
              </a:lnSpc>
              <a:defRPr/>
            </a:pPr>
            <a:r>
              <a:rPr kumimoji="0" lang="ja-JP" altLang="en-US" sz="1200" b="0" i="0" u="none" strike="noStrike" kern="100" cap="none" spc="0" normalizeH="0" baseline="0" noProof="0" dirty="0" smtClean="0">
                <a:ln>
                  <a:noFill/>
                </a:ln>
                <a:solidFill>
                  <a:srgbClr val="000000"/>
                </a:solidFill>
                <a:effectLst/>
                <a:uLnTx/>
                <a:uFillTx/>
                <a:latin typeface="游明朝" panose="02020400000000000000" pitchFamily="18" charset="-128"/>
                <a:ea typeface="ＭＳ Ｐゴシック" panose="020B0600070205080204" pitchFamily="50" charset="-128"/>
                <a:cs typeface="ＭＳ 明朝" panose="02020609040205080304" pitchFamily="17" charset="-128"/>
              </a:rPr>
              <a:t>　</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本事例は、入院関係医療の自己負担額がＡ欄「①入院」の高額療養費算定基準額を超えており、今回を含み過去１年間で３回目以上あるため、助成の対象（現物給付）となります。</a:t>
            </a:r>
          </a:p>
          <a:p>
            <a:pPr lvl="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Ｂ欄</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の３月</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には「○入」と記載し、❻関係医療の窓口支払額には、患者が窓口で支払う額（</a:t>
            </a:r>
            <a:r>
              <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10,000</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円）を記載</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します</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endParaRPr lang="ja-JP" altLang="ja-JP" sz="12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8" name="表 7"/>
          <p:cNvGraphicFramePr>
            <a:graphicFrameLocks noGrp="1"/>
          </p:cNvGraphicFramePr>
          <p:nvPr>
            <p:extLst/>
          </p:nvPr>
        </p:nvGraphicFramePr>
        <p:xfrm>
          <a:off x="497765" y="748482"/>
          <a:ext cx="6184045" cy="1569720"/>
        </p:xfrm>
        <a:graphic>
          <a:graphicData uri="http://schemas.openxmlformats.org/drawingml/2006/table">
            <a:tbl>
              <a:tblPr>
                <a:tableStyleId>{5C22544A-7EE6-4342-B048-85BDC9FD1C3A}</a:tableStyleId>
              </a:tblPr>
              <a:tblGrid>
                <a:gridCol w="1159268">
                  <a:extLst>
                    <a:ext uri="{9D8B030D-6E8A-4147-A177-3AD203B41FA5}">
                      <a16:colId xmlns:a16="http://schemas.microsoft.com/office/drawing/2014/main" val="2070572999"/>
                    </a:ext>
                  </a:extLst>
                </a:gridCol>
                <a:gridCol w="5024777">
                  <a:extLst>
                    <a:ext uri="{9D8B030D-6E8A-4147-A177-3AD203B41FA5}">
                      <a16:colId xmlns:a16="http://schemas.microsoft.com/office/drawing/2014/main" val="721539878"/>
                    </a:ext>
                  </a:extLst>
                </a:gridCol>
              </a:tblGrid>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所得区分</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歳未満で所得区分が「エ」</a:t>
                      </a:r>
                      <a:r>
                        <a:rPr kumimoji="1" lang="ja-JP" altLang="en-US" sz="1200" dirty="0" smtClean="0">
                          <a:latin typeface="ＭＳ Ｐゴシック" panose="020B0600070205080204" pitchFamily="50" charset="-128"/>
                          <a:ea typeface="ＭＳ Ｐゴシック" panose="020B0600070205080204" pitchFamily="50" charset="-128"/>
                        </a:rPr>
                        <a:t>（自己負担割合は３割）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221176"/>
                  </a:ext>
                </a:extLst>
              </a:tr>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カウント状況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・今回を含み過去１年間で３回以上（今回で５回目）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552549"/>
                  </a:ext>
                </a:extLst>
              </a:tr>
              <a:tr h="37084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医療費の状況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5725" marR="0" lvl="0" indent="-85725"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入院関係医療の自己負担額の合計額がＡ欄「①入院」の高額療養費算定基準額を超えている</a:t>
                      </a:r>
                      <a:endParaRPr kumimoji="1" lang="en-US" altLang="ja-JP" sz="1200" dirty="0" smtClean="0">
                        <a:latin typeface="ＭＳ Ｐゴシック" panose="020B0600070205080204" pitchFamily="50" charset="-128"/>
                        <a:ea typeface="ＭＳ Ｐゴシック" panose="020B0600070205080204" pitchFamily="50" charset="-128"/>
                      </a:endParaRPr>
                    </a:p>
                    <a:p>
                      <a:pPr marL="85725" marR="0" lvl="0" indent="-85725" algn="l" defTabSz="6858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・入院関係医療で現物給付を実施</a:t>
                      </a:r>
                      <a:endPar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・同じ月に、同じ医療機関で、他の公費負担医療を受けている</a:t>
                      </a:r>
                      <a:endParaRPr kumimoji="0" lang="ja-JP"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・他の公費負担医療の支払額（自己負担額）が</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876762"/>
                  </a:ext>
                </a:extLst>
              </a:tr>
            </a:tbl>
          </a:graphicData>
        </a:graphic>
      </p:graphicFrame>
      <p:pic>
        <p:nvPicPr>
          <p:cNvPr id="3" name="図 2"/>
          <p:cNvPicPr>
            <a:picLocks noChangeAspect="1"/>
          </p:cNvPicPr>
          <p:nvPr/>
        </p:nvPicPr>
        <p:blipFill>
          <a:blip r:embed="rId2"/>
          <a:stretch>
            <a:fillRect/>
          </a:stretch>
        </p:blipFill>
        <p:spPr>
          <a:xfrm>
            <a:off x="204756" y="4285968"/>
            <a:ext cx="6505627" cy="1451166"/>
          </a:xfrm>
          <a:prstGeom prst="rect">
            <a:avLst/>
          </a:prstGeom>
        </p:spPr>
      </p:pic>
      <p:sp>
        <p:nvSpPr>
          <p:cNvPr id="14" name="テキスト ボックス 13"/>
          <p:cNvSpPr txBox="1"/>
          <p:nvPr/>
        </p:nvSpPr>
        <p:spPr>
          <a:xfrm>
            <a:off x="81018" y="8419946"/>
            <a:ext cx="6695964" cy="1061829"/>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○：入院が高療基準額を超え、かつ月数要件を満たして事業の助成を受けた</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現物給付の場合）</a:t>
            </a: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高療基準額（入院・外来高療基準額）を超えた場合</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（上記の場合を除く</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ある</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７０歳以上の者が外来に係る高療基準額を超えた</a:t>
            </a:r>
            <a:r>
              <a:rPr kumimoji="1" lang="ja-JP" altLang="en-US"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無い</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790700" marR="0" lvl="0" indent="-17907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肝がん事業の月数要件のカウント方法：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Ｂ欄に「○」「△」「▲」が記載されている個数をカウント。（１月に複数ある場合でもカウントは１回。）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保険診療上の多数回該当の判定方法：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か月以内の△の数をカウントし、４回目以降から多数回該当。（１月に△入＋△外のように△が２個ある場合でもカウントは１回。）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現物給付（特定疾病給付対象療養）の多数回該当の判定方法：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か月以内の○の数をカウントし、４回目以降から多数回該当。（同一の医療機関のカウントが４回目以降である必要があるため、医療機関ごとにカウントが必要。</a:t>
            </a:r>
            <a:r>
              <a:rPr kumimoji="0"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テキスト ボックス 14"/>
          <p:cNvSpPr txBox="1"/>
          <p:nvPr/>
        </p:nvSpPr>
        <p:spPr>
          <a:xfrm>
            <a:off x="279249" y="368355"/>
            <a:ext cx="6299497" cy="276999"/>
          </a:xfrm>
          <a:prstGeom prst="rect">
            <a:avLst/>
          </a:prstGeom>
          <a:noFill/>
        </p:spPr>
        <p:txBody>
          <a:bodyPr wrap="square" rtlCol="0">
            <a:spAutoFit/>
          </a:body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パターン５①（医療記録票記載例</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p>
        </p:txBody>
      </p:sp>
      <p:sp>
        <p:nvSpPr>
          <p:cNvPr id="9" name="正方形/長方形 8"/>
          <p:cNvSpPr/>
          <p:nvPr/>
        </p:nvSpPr>
        <p:spPr>
          <a:xfrm>
            <a:off x="81018" y="5766918"/>
            <a:ext cx="3429000" cy="253916"/>
          </a:xfrm>
          <a:prstGeom prst="rect">
            <a:avLst/>
          </a:prstGeom>
        </p:spPr>
        <p:txBody>
          <a:bodyPr>
            <a:spAutoFit/>
          </a:bodyPr>
          <a:lstStyle/>
          <a:p>
            <a:pPr lvl="0" algn="just">
              <a:lnSpc>
                <a:spcPts val="1500"/>
              </a:lnSpc>
              <a:defRPr/>
            </a:pPr>
            <a:r>
              <a:rPr lang="en-US" altLang="ja-JP"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医療記録票には肝がん事業の対象となる医療費のみを記載します。</a:t>
            </a:r>
          </a:p>
        </p:txBody>
      </p:sp>
    </p:spTree>
    <p:extLst>
      <p:ext uri="{BB962C8B-B14F-4D97-AF65-F5344CB8AC3E}">
        <p14:creationId xmlns:p14="http://schemas.microsoft.com/office/powerpoint/2010/main" val="4213118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31</a:t>
            </a:fld>
            <a:endParaRPr kumimoji="1" lang="ja-JP" altLang="en-US"/>
          </a:p>
        </p:txBody>
      </p:sp>
      <p:sp>
        <p:nvSpPr>
          <p:cNvPr id="5"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パターン５②（レセプト記載例）</a:t>
            </a:r>
          </a:p>
        </p:txBody>
      </p:sp>
      <p:pic>
        <p:nvPicPr>
          <p:cNvPr id="2" name="図 1"/>
          <p:cNvPicPr>
            <a:picLocks noChangeAspect="1"/>
          </p:cNvPicPr>
          <p:nvPr/>
        </p:nvPicPr>
        <p:blipFill>
          <a:blip r:embed="rId2"/>
          <a:stretch>
            <a:fillRect/>
          </a:stretch>
        </p:blipFill>
        <p:spPr>
          <a:xfrm>
            <a:off x="106637" y="742597"/>
            <a:ext cx="6649763" cy="7213802"/>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90223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32</a:t>
            </a:fld>
            <a:endParaRPr kumimoji="1" lang="ja-JP" altLang="en-US"/>
          </a:p>
        </p:txBody>
      </p:sp>
      <p:sp>
        <p:nvSpPr>
          <p:cNvPr id="5"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パターン６（レセプト記載例）</a:t>
            </a:r>
          </a:p>
        </p:txBody>
      </p:sp>
      <p:pic>
        <p:nvPicPr>
          <p:cNvPr id="3" name="図 2"/>
          <p:cNvPicPr>
            <a:picLocks noChangeAspect="1"/>
          </p:cNvPicPr>
          <p:nvPr/>
        </p:nvPicPr>
        <p:blipFill>
          <a:blip r:embed="rId2"/>
          <a:stretch>
            <a:fillRect/>
          </a:stretch>
        </p:blipFill>
        <p:spPr>
          <a:xfrm>
            <a:off x="173914" y="669939"/>
            <a:ext cx="6510172" cy="8359607"/>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39998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下矢印 11"/>
          <p:cNvSpPr/>
          <p:nvPr/>
        </p:nvSpPr>
        <p:spPr>
          <a:xfrm>
            <a:off x="3119435" y="2531475"/>
            <a:ext cx="695325" cy="313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角丸四角形 12"/>
          <p:cNvSpPr/>
          <p:nvPr/>
        </p:nvSpPr>
        <p:spPr>
          <a:xfrm>
            <a:off x="585783" y="2845165"/>
            <a:ext cx="5762625" cy="1507305"/>
          </a:xfrm>
          <a:prstGeom prst="roundRect">
            <a:avLst>
              <a:gd name="adj" fmla="val 9433"/>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ts val="1500"/>
              </a:lnSpc>
              <a:defRPr/>
            </a:pPr>
            <a:r>
              <a:rPr lang="ja-JP" altLang="en-US" sz="1200" kern="100" dirty="0">
                <a:solidFill>
                  <a:srgbClr val="000000"/>
                </a:solidFill>
                <a:latin typeface="游明朝" panose="02020400000000000000" pitchFamily="18" charset="-128"/>
                <a:ea typeface="ＭＳ Ｐゴシック" panose="020B0600070205080204" pitchFamily="50" charset="-128"/>
                <a:cs typeface="ＭＳ 明朝" panose="02020609040205080304" pitchFamily="17" charset="-128"/>
              </a:rPr>
              <a:t>　</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本事例は、入院関係医療の自己負担額がＡ欄「①入院」の高額療養費算定基準額を超えており、今回を含み過去１年間で３回目以上あるため、助成の対象（現物給付）となります</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endParaRPr lang="en-US" altLang="ja-JP"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lvl="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同一の医療機関での現物給付</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４回目であるため、特定疾病給付対象療養の多数回該当となり基準額が</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44,400</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円となります。</a:t>
            </a:r>
            <a:endPar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lvl="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Ｂ欄</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の４月</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には「○入」と記載し、❻関係医療の窓口支払額には、患者が窓口で支払う額（</a:t>
            </a:r>
            <a:r>
              <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10,000</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円）を記載します</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endParaRPr lang="ja-JP" altLang="ja-JP" sz="12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8" name="表 7"/>
          <p:cNvGraphicFramePr>
            <a:graphicFrameLocks noGrp="1"/>
          </p:cNvGraphicFramePr>
          <p:nvPr>
            <p:extLst/>
          </p:nvPr>
        </p:nvGraphicFramePr>
        <p:xfrm>
          <a:off x="497763" y="738886"/>
          <a:ext cx="6184045" cy="1752600"/>
        </p:xfrm>
        <a:graphic>
          <a:graphicData uri="http://schemas.openxmlformats.org/drawingml/2006/table">
            <a:tbl>
              <a:tblPr>
                <a:tableStyleId>{5C22544A-7EE6-4342-B048-85BDC9FD1C3A}</a:tableStyleId>
              </a:tblPr>
              <a:tblGrid>
                <a:gridCol w="1159268">
                  <a:extLst>
                    <a:ext uri="{9D8B030D-6E8A-4147-A177-3AD203B41FA5}">
                      <a16:colId xmlns:a16="http://schemas.microsoft.com/office/drawing/2014/main" val="2070572999"/>
                    </a:ext>
                  </a:extLst>
                </a:gridCol>
                <a:gridCol w="5024777">
                  <a:extLst>
                    <a:ext uri="{9D8B030D-6E8A-4147-A177-3AD203B41FA5}">
                      <a16:colId xmlns:a16="http://schemas.microsoft.com/office/drawing/2014/main" val="721539878"/>
                    </a:ext>
                  </a:extLst>
                </a:gridCol>
              </a:tblGrid>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所得区分</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歳未満で所得区分が「エ」</a:t>
                      </a:r>
                      <a:r>
                        <a:rPr kumimoji="1" lang="ja-JP" altLang="en-US" sz="1200" dirty="0" smtClean="0">
                          <a:latin typeface="ＭＳ Ｐゴシック" panose="020B0600070205080204" pitchFamily="50" charset="-128"/>
                          <a:ea typeface="ＭＳ Ｐゴシック" panose="020B0600070205080204" pitchFamily="50" charset="-128"/>
                        </a:rPr>
                        <a:t>（自己負担割合は３割）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221176"/>
                  </a:ext>
                </a:extLst>
              </a:tr>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カウント状況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・今回を含み過去１年間で３回以上（今回で６回目）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552549"/>
                  </a:ext>
                </a:extLst>
              </a:tr>
              <a:tr h="37084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医療費の状況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5725" marR="0" lvl="0" indent="-85725"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入院関係医療の自己負担額の合計額がＡ欄「①入院」の高額療養費算定基準額を超えている</a:t>
                      </a:r>
                      <a:endParaRPr kumimoji="1" lang="en-US" altLang="ja-JP" sz="1200" dirty="0" smtClean="0">
                        <a:latin typeface="ＭＳ Ｐゴシック" panose="020B0600070205080204" pitchFamily="50" charset="-128"/>
                        <a:ea typeface="ＭＳ Ｐゴシック" panose="020B0600070205080204" pitchFamily="50" charset="-128"/>
                      </a:endParaRPr>
                    </a:p>
                    <a:p>
                      <a:pPr marL="85725" marR="0" lvl="0" indent="-85725" algn="l" defTabSz="6858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・入院関係医療で現物給付を実施（同一の医療機関での現物給付が今回で４回目）</a:t>
                      </a:r>
                      <a:endPar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・同じ月に、同じ医療機関で、他の公費負担医療を受けている</a:t>
                      </a:r>
                      <a:endParaRPr kumimoji="0" lang="ja-JP"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・他の公費負担医療の支払額（自己負担額）が</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876762"/>
                  </a:ext>
                </a:extLst>
              </a:tr>
            </a:tbl>
          </a:graphicData>
        </a:graphic>
      </p:graphicFrame>
      <p:pic>
        <p:nvPicPr>
          <p:cNvPr id="2" name="図 1"/>
          <p:cNvPicPr>
            <a:picLocks noChangeAspect="1"/>
          </p:cNvPicPr>
          <p:nvPr/>
        </p:nvPicPr>
        <p:blipFill>
          <a:blip r:embed="rId2"/>
          <a:stretch>
            <a:fillRect/>
          </a:stretch>
        </p:blipFill>
        <p:spPr>
          <a:xfrm>
            <a:off x="214281" y="4525049"/>
            <a:ext cx="6505627" cy="1451166"/>
          </a:xfrm>
          <a:prstGeom prst="rect">
            <a:avLst/>
          </a:prstGeom>
        </p:spPr>
      </p:pic>
      <p:sp>
        <p:nvSpPr>
          <p:cNvPr id="14" name="テキスト ボックス 13"/>
          <p:cNvSpPr txBox="1"/>
          <p:nvPr/>
        </p:nvSpPr>
        <p:spPr>
          <a:xfrm>
            <a:off x="81018" y="8419946"/>
            <a:ext cx="6695964" cy="1061829"/>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○：入院が高療基準額を超え、かつ月数要件を満たして事業の助成を受けた</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現物給付の場合）</a:t>
            </a: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高療基準額（入院・外来高療基準額）を超えた場合</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（上記の場合を除く</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ある</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７０歳以上の者が外来に係る高療基準額を超えた</a:t>
            </a:r>
            <a:r>
              <a:rPr kumimoji="1" lang="ja-JP" altLang="en-US"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無い</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790700" marR="0" lvl="0" indent="-17907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肝がん事業の月数要件のカウント方法：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Ｂ欄に「○」「△」「▲」が記載されている個数をカウント。（１月に複数ある場合でもカウントは１回。）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保険診療上の多数回該当の判定方法：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か月以内の△の数をカウントし、４回目以降から多数回該当。（１月に△入＋△外のように△が２個ある場合でもカウントは１回。）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現物給付（特定疾病給付対象療養）の多数回該当の判定方法：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か月以内の○の数をカウントし、４回目以降から多数回該当。（同一の医療機関のカウントが４回目以降である必要があるため、医療機関ごとにカウントが必要。</a:t>
            </a:r>
            <a:r>
              <a:rPr kumimoji="0"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テキスト ボックス 14"/>
          <p:cNvSpPr txBox="1"/>
          <p:nvPr/>
        </p:nvSpPr>
        <p:spPr>
          <a:xfrm>
            <a:off x="279249" y="368355"/>
            <a:ext cx="6299497" cy="276999"/>
          </a:xfrm>
          <a:prstGeom prst="rect">
            <a:avLst/>
          </a:prstGeom>
          <a:noFill/>
        </p:spPr>
        <p:txBody>
          <a:bodyPr wrap="square" rtlCol="0">
            <a:spAutoFit/>
          </a:body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パターン６（医療記録票記載例</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p>
        </p:txBody>
      </p:sp>
      <p:sp>
        <p:nvSpPr>
          <p:cNvPr id="9" name="正方形/長方形 8"/>
          <p:cNvSpPr/>
          <p:nvPr/>
        </p:nvSpPr>
        <p:spPr>
          <a:xfrm>
            <a:off x="160785" y="6148794"/>
            <a:ext cx="3429000" cy="253916"/>
          </a:xfrm>
          <a:prstGeom prst="rect">
            <a:avLst/>
          </a:prstGeom>
        </p:spPr>
        <p:txBody>
          <a:bodyPr>
            <a:spAutoFit/>
          </a:bodyPr>
          <a:lstStyle/>
          <a:p>
            <a:pPr lvl="0" algn="just">
              <a:lnSpc>
                <a:spcPts val="1500"/>
              </a:lnSpc>
              <a:defRPr/>
            </a:pPr>
            <a:r>
              <a:rPr lang="en-US" altLang="ja-JP"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医療記録票には肝がん事業の対象となる医療費のみを記載します。</a:t>
            </a:r>
          </a:p>
        </p:txBody>
      </p:sp>
    </p:spTree>
    <p:extLst>
      <p:ext uri="{BB962C8B-B14F-4D97-AF65-F5344CB8AC3E}">
        <p14:creationId xmlns:p14="http://schemas.microsoft.com/office/powerpoint/2010/main" val="552087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34</a:t>
            </a:fld>
            <a:endParaRPr kumimoji="1" lang="ja-JP" altLang="en-US"/>
          </a:p>
        </p:txBody>
      </p:sp>
      <p:sp>
        <p:nvSpPr>
          <p:cNvPr id="5"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パターン７（レセプト記載例）</a:t>
            </a:r>
          </a:p>
        </p:txBody>
      </p:sp>
      <p:pic>
        <p:nvPicPr>
          <p:cNvPr id="2" name="図 1"/>
          <p:cNvPicPr>
            <a:picLocks noChangeAspect="1"/>
          </p:cNvPicPr>
          <p:nvPr/>
        </p:nvPicPr>
        <p:blipFill>
          <a:blip r:embed="rId2"/>
          <a:stretch>
            <a:fillRect/>
          </a:stretch>
        </p:blipFill>
        <p:spPr>
          <a:xfrm>
            <a:off x="226891" y="742597"/>
            <a:ext cx="6404218" cy="8286950"/>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33380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下矢印 11"/>
          <p:cNvSpPr/>
          <p:nvPr/>
        </p:nvSpPr>
        <p:spPr>
          <a:xfrm>
            <a:off x="3081331" y="2492139"/>
            <a:ext cx="695325" cy="313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角丸四角形 12"/>
          <p:cNvSpPr/>
          <p:nvPr/>
        </p:nvSpPr>
        <p:spPr>
          <a:xfrm>
            <a:off x="497763" y="2886075"/>
            <a:ext cx="5762625" cy="1622113"/>
          </a:xfrm>
          <a:prstGeom prst="roundRect">
            <a:avLst>
              <a:gd name="adj" fmla="val 9433"/>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ts val="1500"/>
              </a:lnSpc>
              <a:defRPr/>
            </a:pPr>
            <a:r>
              <a:rPr lang="ja-JP" altLang="en-US" sz="1200" kern="100" dirty="0">
                <a:solidFill>
                  <a:srgbClr val="000000"/>
                </a:solidFill>
                <a:latin typeface="游明朝" panose="02020400000000000000" pitchFamily="18" charset="-128"/>
                <a:ea typeface="ＭＳ Ｐゴシック" panose="020B0600070205080204" pitchFamily="50" charset="-128"/>
                <a:cs typeface="ＭＳ 明朝" panose="02020609040205080304" pitchFamily="17" charset="-128"/>
              </a:rPr>
              <a:t>　</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本事例は、入院関係医療の自己負担額がＡ欄「①入院」の高額療養費算定基準額を超えており、今回を含み過去１年間で３回目以上あるため、助成の対象（現物給付）となります</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endParaRPr lang="en-US" altLang="ja-JP"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a:lnSpc>
                <a:spcPts val="1500"/>
              </a:lnSpc>
              <a:defRPr/>
            </a:pP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特定疾病給付対象療養の</a:t>
            </a:r>
            <a:r>
              <a:rPr lang="ja-JP" altLang="ja-JP"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多数回該当のカウント</a:t>
            </a: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については、医療記録票の医療機関名を確認し、同一の医療機関で４回目かどうかを判断します。</a:t>
            </a:r>
            <a:endParaRPr lang="ja-JP" altLang="ja-JP" sz="1200"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Ｂ欄</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の９月</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には「○入」と記載し、❻関係医療の窓口支払額には、患者が窓口で支払う額（</a:t>
            </a:r>
            <a:r>
              <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10,000</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円）を記載します</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endParaRPr lang="ja-JP" altLang="ja-JP" sz="12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8" name="表 7"/>
          <p:cNvGraphicFramePr>
            <a:graphicFrameLocks noGrp="1"/>
          </p:cNvGraphicFramePr>
          <p:nvPr>
            <p:extLst>
              <p:ext uri="{D42A27DB-BD31-4B8C-83A1-F6EECF244321}">
                <p14:modId xmlns:p14="http://schemas.microsoft.com/office/powerpoint/2010/main" val="11975800"/>
              </p:ext>
            </p:extLst>
          </p:nvPr>
        </p:nvGraphicFramePr>
        <p:xfrm>
          <a:off x="497763" y="696172"/>
          <a:ext cx="6184045" cy="1744980"/>
        </p:xfrm>
        <a:graphic>
          <a:graphicData uri="http://schemas.openxmlformats.org/drawingml/2006/table">
            <a:tbl>
              <a:tblPr>
                <a:tableStyleId>{5C22544A-7EE6-4342-B048-85BDC9FD1C3A}</a:tableStyleId>
              </a:tblPr>
              <a:tblGrid>
                <a:gridCol w="1159268">
                  <a:extLst>
                    <a:ext uri="{9D8B030D-6E8A-4147-A177-3AD203B41FA5}">
                      <a16:colId xmlns:a16="http://schemas.microsoft.com/office/drawing/2014/main" val="2070572999"/>
                    </a:ext>
                  </a:extLst>
                </a:gridCol>
                <a:gridCol w="5024777">
                  <a:extLst>
                    <a:ext uri="{9D8B030D-6E8A-4147-A177-3AD203B41FA5}">
                      <a16:colId xmlns:a16="http://schemas.microsoft.com/office/drawing/2014/main" val="721539878"/>
                    </a:ext>
                  </a:extLst>
                </a:gridCol>
              </a:tblGrid>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所得区分</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歳未満で所得区分が「エ」</a:t>
                      </a:r>
                      <a:r>
                        <a:rPr kumimoji="1" lang="ja-JP" altLang="en-US" sz="1200" dirty="0" smtClean="0">
                          <a:latin typeface="ＭＳ Ｐゴシック" panose="020B0600070205080204" pitchFamily="50" charset="-128"/>
                          <a:ea typeface="ＭＳ Ｐゴシック" panose="020B0600070205080204" pitchFamily="50" charset="-128"/>
                        </a:rPr>
                        <a:t>（自己負担割合は３割）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221176"/>
                  </a:ext>
                </a:extLst>
              </a:tr>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カウント状況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・今回を含み過去１年間で３回以上（今回で７回目）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552549"/>
                  </a:ext>
                </a:extLst>
              </a:tr>
              <a:tr h="37084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医療費の状況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5725" marR="0" lvl="0" indent="-85725"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入院関係医療の自己負担額の合計額がＡ欄「①入院」の高額療養費算定基準額を超えている</a:t>
                      </a:r>
                      <a:endParaRPr kumimoji="1" lang="en-US" altLang="ja-JP" sz="1200" dirty="0" smtClean="0">
                        <a:latin typeface="ＭＳ Ｐゴシック" panose="020B0600070205080204" pitchFamily="50" charset="-128"/>
                        <a:ea typeface="ＭＳ Ｐゴシック" panose="020B0600070205080204" pitchFamily="50" charset="-128"/>
                      </a:endParaRPr>
                    </a:p>
                    <a:p>
                      <a:pPr marL="85725" marR="0" lvl="0" indent="-85725" algn="l" defTabSz="6858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・同一の医療機関での現物給付が前回までに４回あったが、</a:t>
                      </a:r>
                      <a:r>
                        <a:rPr kumimoji="0"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特定疾病給付対象療養の</a:t>
                      </a:r>
                      <a:r>
                        <a:rPr kumimoji="0" lang="ja-JP"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多数回該当のカウント</a:t>
                      </a:r>
                      <a:r>
                        <a:rPr kumimoji="0"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は医療機関ごとに行うため、転院先では特定疾病給付対象療養のカウントは１回目となる。</a:t>
                      </a:r>
                      <a:endParaRPr kumimoji="0" lang="en-US"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endParaRPr>
                    </a:p>
                    <a:p>
                      <a:pPr marL="85725" marR="0" lvl="0" indent="-85725"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・他の公費負担医療の支払額（自己負担額）が</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876762"/>
                  </a:ext>
                </a:extLst>
              </a:tr>
            </a:tbl>
          </a:graphicData>
        </a:graphic>
      </p:graphicFrame>
      <p:pic>
        <p:nvPicPr>
          <p:cNvPr id="2" name="図 1"/>
          <p:cNvPicPr>
            <a:picLocks noChangeAspect="1"/>
          </p:cNvPicPr>
          <p:nvPr/>
        </p:nvPicPr>
        <p:blipFill>
          <a:blip r:embed="rId2"/>
          <a:stretch>
            <a:fillRect/>
          </a:stretch>
        </p:blipFill>
        <p:spPr>
          <a:xfrm>
            <a:off x="176181" y="5121995"/>
            <a:ext cx="6505627" cy="1451166"/>
          </a:xfrm>
          <a:prstGeom prst="rect">
            <a:avLst/>
          </a:prstGeom>
        </p:spPr>
      </p:pic>
      <p:sp>
        <p:nvSpPr>
          <p:cNvPr id="14" name="テキスト ボックス 13"/>
          <p:cNvSpPr txBox="1"/>
          <p:nvPr/>
        </p:nvSpPr>
        <p:spPr>
          <a:xfrm>
            <a:off x="81018" y="8419946"/>
            <a:ext cx="6695964" cy="1061829"/>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○：入院が高療基準額を超え、かつ月数要件を満たして事業の助成を受けた</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現物給付の場合）</a:t>
            </a: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高療基準額（入院・外来高療基準額）を超えた場合</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（上記の場合を除く</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ある</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７０歳以上の者が外来に係る高療基準額を超えた</a:t>
            </a:r>
            <a:r>
              <a:rPr kumimoji="1" lang="ja-JP" altLang="en-US"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無い</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790700" marR="0" lvl="0" indent="-17907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肝がん事業の月数要件のカウント方法：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Ｂ欄に「○」「△」「▲」が記載されている個数をカウント。（１月に複数ある場合でもカウントは１回。）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保険診療上の多数回該当の判定方法：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か月以内の△の数をカウントし、４回目以降から多数回該当。（１月に△入＋△外のように△が２個ある場合でもカウントは１回。）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現物給付（特定疾病給付対象療養）の多数回該当の判定方法：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か月以内の○の数をカウントし、４回目以降から多数回該当。（同一の医療機関のカウントが４回目以降である必要があるため、医療機関ごとにカウントが必要。</a:t>
            </a:r>
            <a:r>
              <a:rPr kumimoji="0"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テキスト ボックス 14"/>
          <p:cNvSpPr txBox="1"/>
          <p:nvPr/>
        </p:nvSpPr>
        <p:spPr>
          <a:xfrm>
            <a:off x="279249" y="368355"/>
            <a:ext cx="6299497" cy="276999"/>
          </a:xfrm>
          <a:prstGeom prst="rect">
            <a:avLst/>
          </a:prstGeom>
          <a:noFill/>
        </p:spPr>
        <p:txBody>
          <a:bodyPr wrap="square" rtlCol="0">
            <a:spAutoFit/>
          </a:body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パターン７（医療記録票記載例</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p>
        </p:txBody>
      </p:sp>
      <p:sp>
        <p:nvSpPr>
          <p:cNvPr id="9" name="正方形/長方形 8"/>
          <p:cNvSpPr/>
          <p:nvPr/>
        </p:nvSpPr>
        <p:spPr>
          <a:xfrm>
            <a:off x="160785" y="6630815"/>
            <a:ext cx="3429000" cy="253916"/>
          </a:xfrm>
          <a:prstGeom prst="rect">
            <a:avLst/>
          </a:prstGeom>
        </p:spPr>
        <p:txBody>
          <a:bodyPr>
            <a:spAutoFit/>
          </a:bodyPr>
          <a:lstStyle/>
          <a:p>
            <a:pPr lvl="0" algn="just">
              <a:lnSpc>
                <a:spcPts val="1500"/>
              </a:lnSpc>
              <a:defRPr/>
            </a:pPr>
            <a:r>
              <a:rPr lang="en-US" altLang="ja-JP"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医療記録票には肝がん事業の対象となる医療費のみを記載します。</a:t>
            </a:r>
          </a:p>
        </p:txBody>
      </p:sp>
    </p:spTree>
    <p:extLst>
      <p:ext uri="{BB962C8B-B14F-4D97-AF65-F5344CB8AC3E}">
        <p14:creationId xmlns:p14="http://schemas.microsoft.com/office/powerpoint/2010/main" val="512037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36</a:t>
            </a:fld>
            <a:endParaRPr kumimoji="1" lang="ja-JP" altLang="en-US"/>
          </a:p>
        </p:txBody>
      </p:sp>
      <p:sp>
        <p:nvSpPr>
          <p:cNvPr id="5"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パターン８（レセプト記載例）</a:t>
            </a:r>
          </a:p>
        </p:txBody>
      </p:sp>
      <p:pic>
        <p:nvPicPr>
          <p:cNvPr id="2" name="図 1"/>
          <p:cNvPicPr>
            <a:picLocks noChangeAspect="1"/>
          </p:cNvPicPr>
          <p:nvPr/>
        </p:nvPicPr>
        <p:blipFill>
          <a:blip r:embed="rId2"/>
          <a:stretch>
            <a:fillRect/>
          </a:stretch>
        </p:blipFill>
        <p:spPr>
          <a:xfrm>
            <a:off x="146859" y="742597"/>
            <a:ext cx="6564281" cy="8286949"/>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54308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37</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下矢印 11"/>
          <p:cNvSpPr/>
          <p:nvPr/>
        </p:nvSpPr>
        <p:spPr>
          <a:xfrm>
            <a:off x="3081329" y="2281934"/>
            <a:ext cx="695325" cy="313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角丸四角形 12"/>
          <p:cNvSpPr/>
          <p:nvPr/>
        </p:nvSpPr>
        <p:spPr>
          <a:xfrm>
            <a:off x="547680" y="2796928"/>
            <a:ext cx="5762625" cy="1520533"/>
          </a:xfrm>
          <a:prstGeom prst="roundRect">
            <a:avLst>
              <a:gd name="adj" fmla="val 9433"/>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ts val="1500"/>
              </a:lnSpc>
              <a:defRPr/>
            </a:pPr>
            <a:r>
              <a:rPr lang="ja-JP" altLang="en-US" sz="1200" kern="100" dirty="0">
                <a:solidFill>
                  <a:srgbClr val="000000"/>
                </a:solidFill>
                <a:latin typeface="游明朝" panose="02020400000000000000" pitchFamily="18" charset="-128"/>
                <a:ea typeface="ＭＳ Ｐゴシック" panose="020B0600070205080204" pitchFamily="50" charset="-128"/>
                <a:cs typeface="ＭＳ 明朝" panose="02020609040205080304" pitchFamily="17" charset="-128"/>
              </a:rPr>
              <a:t>　</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本事例は、入院関係医療の自己負担額がＡ欄「①入院」の高額療養費算定基準額を超えており、今回を含み過去１年間で３回目以上あるため、助成の対象（現物給付）となります。</a:t>
            </a:r>
            <a:endPar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a:lnSpc>
                <a:spcPts val="1500"/>
              </a:lnSpc>
              <a:defRPr/>
            </a:pP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特定疾病給付対象療養の</a:t>
            </a:r>
            <a:r>
              <a:rPr lang="ja-JP" altLang="ja-JP"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多数回該当のカウント</a:t>
            </a: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については、医療記録票の医療機関名を確認し、同一の医療機関で４回目かどうかを判断します。</a:t>
            </a:r>
            <a:endParaRPr lang="ja-JP" altLang="ja-JP" sz="1200"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Ｂ欄</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の１１月</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には「○入」と記載し、❻関係医療の窓口支払額には、患者が窓口で支払う額（</a:t>
            </a:r>
            <a:r>
              <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10,000</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円）を記載します</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endParaRPr lang="ja-JP" altLang="ja-JP" sz="12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8" name="表 7"/>
          <p:cNvGraphicFramePr>
            <a:graphicFrameLocks noGrp="1"/>
          </p:cNvGraphicFramePr>
          <p:nvPr>
            <p:extLst/>
          </p:nvPr>
        </p:nvGraphicFramePr>
        <p:xfrm>
          <a:off x="497763" y="709029"/>
          <a:ext cx="6184045" cy="1371600"/>
        </p:xfrm>
        <a:graphic>
          <a:graphicData uri="http://schemas.openxmlformats.org/drawingml/2006/table">
            <a:tbl>
              <a:tblPr>
                <a:tableStyleId>{5C22544A-7EE6-4342-B048-85BDC9FD1C3A}</a:tableStyleId>
              </a:tblPr>
              <a:tblGrid>
                <a:gridCol w="1159268">
                  <a:extLst>
                    <a:ext uri="{9D8B030D-6E8A-4147-A177-3AD203B41FA5}">
                      <a16:colId xmlns:a16="http://schemas.microsoft.com/office/drawing/2014/main" val="2070572999"/>
                    </a:ext>
                  </a:extLst>
                </a:gridCol>
                <a:gridCol w="5024777">
                  <a:extLst>
                    <a:ext uri="{9D8B030D-6E8A-4147-A177-3AD203B41FA5}">
                      <a16:colId xmlns:a16="http://schemas.microsoft.com/office/drawing/2014/main" val="721539878"/>
                    </a:ext>
                  </a:extLst>
                </a:gridCol>
              </a:tblGrid>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所得区分</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歳未満で所得区分が「エ」</a:t>
                      </a:r>
                      <a:r>
                        <a:rPr kumimoji="1" lang="ja-JP" altLang="en-US" sz="1200" dirty="0" smtClean="0">
                          <a:latin typeface="ＭＳ Ｐゴシック" panose="020B0600070205080204" pitchFamily="50" charset="-128"/>
                          <a:ea typeface="ＭＳ Ｐゴシック" panose="020B0600070205080204" pitchFamily="50" charset="-128"/>
                        </a:rPr>
                        <a:t>（自己負担割合は３割）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221176"/>
                  </a:ext>
                </a:extLst>
              </a:tr>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カウント状況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・今回を含み過去１年間で３回以上（今回で７回目）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552549"/>
                  </a:ext>
                </a:extLst>
              </a:tr>
              <a:tr h="37084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医療費の状況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5725" marR="0" lvl="0" indent="-85725"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入院関係医療の自己負担額の合計額がＡ欄「①入院」の高額療養費算定基準額を超えている</a:t>
                      </a:r>
                      <a:endParaRPr kumimoji="1" lang="en-US" altLang="ja-JP" sz="1200" dirty="0" smtClean="0">
                        <a:latin typeface="ＭＳ Ｐゴシック" panose="020B0600070205080204" pitchFamily="50" charset="-128"/>
                        <a:ea typeface="ＭＳ Ｐゴシック" panose="020B0600070205080204" pitchFamily="50" charset="-128"/>
                      </a:endParaRPr>
                    </a:p>
                    <a:p>
                      <a:pPr marL="85725" marR="0" lvl="0" indent="-85725" algn="l" defTabSz="6858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・入院関係医療で現物給付を実施（同一の医療機関での現物給付が今回で７回目）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876762"/>
                  </a:ext>
                </a:extLst>
              </a:tr>
            </a:tbl>
          </a:graphicData>
        </a:graphic>
      </p:graphicFrame>
      <p:pic>
        <p:nvPicPr>
          <p:cNvPr id="2" name="図 1"/>
          <p:cNvPicPr>
            <a:picLocks noChangeAspect="1"/>
          </p:cNvPicPr>
          <p:nvPr/>
        </p:nvPicPr>
        <p:blipFill>
          <a:blip r:embed="rId2"/>
          <a:stretch>
            <a:fillRect/>
          </a:stretch>
        </p:blipFill>
        <p:spPr>
          <a:xfrm>
            <a:off x="176181" y="4625357"/>
            <a:ext cx="6505627" cy="1451166"/>
          </a:xfrm>
          <a:prstGeom prst="rect">
            <a:avLst/>
          </a:prstGeom>
        </p:spPr>
      </p:pic>
      <p:sp>
        <p:nvSpPr>
          <p:cNvPr id="14" name="テキスト ボックス 13"/>
          <p:cNvSpPr txBox="1"/>
          <p:nvPr/>
        </p:nvSpPr>
        <p:spPr>
          <a:xfrm>
            <a:off x="81018" y="8419946"/>
            <a:ext cx="6695964" cy="1061829"/>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○：入院が高療基準額を超え、かつ月数要件を満たして事業の助成を受けた</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現物給付の場合）</a:t>
            </a: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高療基準額（入院・外来高療基準額）を超えた場合</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（上記の場合を除く</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ある</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７０歳以上の者が外来に係る高療基準額を超えた</a:t>
            </a:r>
            <a:r>
              <a:rPr kumimoji="1" lang="ja-JP" altLang="en-US"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無い</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790700" marR="0" lvl="0" indent="-17907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肝がん事業の月数要件のカウント方法：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Ｂ欄に「○」「△」「▲」が記載されている個数をカウント。（１月に複数ある場合でもカウントは１回。）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保険診療上の多数回該当の判定方法：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か月以内の△の数をカウントし、４回目以降から多数回該当。（１月に△入＋△外のように△が２個ある場合でもカウントは１回。）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現物給付（特定疾病給付対象療養）の多数回該当の判定方法：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か月以内の○の数をカウントし、４回目以降から多数回該当。（同一の医療機関のカウントが４回目以降である必要があるため、医療機関ごとにカウントが必要。</a:t>
            </a:r>
            <a:r>
              <a:rPr kumimoji="0"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テキスト ボックス 14"/>
          <p:cNvSpPr txBox="1"/>
          <p:nvPr/>
        </p:nvSpPr>
        <p:spPr>
          <a:xfrm>
            <a:off x="279249" y="368355"/>
            <a:ext cx="6299497" cy="276999"/>
          </a:xfrm>
          <a:prstGeom prst="rect">
            <a:avLst/>
          </a:prstGeom>
          <a:noFill/>
        </p:spPr>
        <p:txBody>
          <a:bodyPr wrap="square" rtlCol="0">
            <a:spAutoFit/>
          </a:body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パターン８（医療記録票記載例</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p>
        </p:txBody>
      </p:sp>
      <p:sp>
        <p:nvSpPr>
          <p:cNvPr id="9" name="正方形/長方形 8"/>
          <p:cNvSpPr/>
          <p:nvPr/>
        </p:nvSpPr>
        <p:spPr>
          <a:xfrm>
            <a:off x="176181" y="6161677"/>
            <a:ext cx="3429000" cy="253916"/>
          </a:xfrm>
          <a:prstGeom prst="rect">
            <a:avLst/>
          </a:prstGeom>
        </p:spPr>
        <p:txBody>
          <a:bodyPr>
            <a:spAutoFit/>
          </a:bodyPr>
          <a:lstStyle/>
          <a:p>
            <a:pPr lvl="0" algn="just">
              <a:lnSpc>
                <a:spcPts val="1500"/>
              </a:lnSpc>
              <a:defRPr/>
            </a:pPr>
            <a:r>
              <a:rPr lang="en-US" altLang="ja-JP"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医療記録票には肝がん事業の対象となる医療費のみを記載します。</a:t>
            </a:r>
          </a:p>
        </p:txBody>
      </p:sp>
    </p:spTree>
    <p:extLst>
      <p:ext uri="{BB962C8B-B14F-4D97-AF65-F5344CB8AC3E}">
        <p14:creationId xmlns:p14="http://schemas.microsoft.com/office/powerpoint/2010/main" val="2032858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38</a:t>
            </a:fld>
            <a:endParaRPr kumimoji="1" lang="ja-JP" altLang="en-US"/>
          </a:p>
        </p:txBody>
      </p:sp>
      <p:sp>
        <p:nvSpPr>
          <p:cNvPr id="5"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パターン９（レセプト記載例）</a:t>
            </a:r>
          </a:p>
        </p:txBody>
      </p:sp>
      <p:pic>
        <p:nvPicPr>
          <p:cNvPr id="2" name="図 1"/>
          <p:cNvPicPr>
            <a:picLocks noChangeAspect="1"/>
          </p:cNvPicPr>
          <p:nvPr/>
        </p:nvPicPr>
        <p:blipFill>
          <a:blip r:embed="rId2"/>
          <a:stretch>
            <a:fillRect/>
          </a:stretch>
        </p:blipFill>
        <p:spPr>
          <a:xfrm>
            <a:off x="208116" y="742597"/>
            <a:ext cx="6440252" cy="8172803"/>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5782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8" name="角丸四角形 7"/>
          <p:cNvSpPr/>
          <p:nvPr/>
        </p:nvSpPr>
        <p:spPr>
          <a:xfrm>
            <a:off x="138788" y="627485"/>
            <a:ext cx="6580423" cy="498517"/>
          </a:xfrm>
          <a:prstGeom prst="roundRect">
            <a:avLst/>
          </a:prstGeom>
          <a:solidFill>
            <a:srgbClr val="DAEDEF"/>
          </a:solidFill>
          <a:ln w="25400" cap="flat" cmpd="sng" algn="ctr">
            <a:solidFill>
              <a:srgbClr val="0070C0"/>
            </a:solidFill>
            <a:prstDash val="solid"/>
          </a:ln>
          <a:effectLst/>
        </p:spPr>
        <p:txBody>
          <a:bodyPr rtlCol="0" anchor="ctr"/>
          <a:lstStyle/>
          <a:p>
            <a:pPr marL="0" marR="0" lvl="0" indent="0" algn="ctr" defTabSz="633039" rtl="0" eaLnBrk="0" fontAlgn="base" latinLnBrk="0" hangingPunct="0">
              <a:lnSpc>
                <a:spcPct val="100000"/>
              </a:lnSpc>
              <a:spcBef>
                <a:spcPct val="0"/>
              </a:spcBef>
              <a:spcAft>
                <a:spcPct val="0"/>
              </a:spcAft>
              <a:buClrTx/>
              <a:buSzTx/>
              <a:buFontTx/>
              <a:buNone/>
              <a:tabLst/>
              <a:defRPr/>
            </a:pPr>
            <a:r>
              <a:rPr kumimoji="1" lang="ja-JP" altLang="en-US" sz="2400" b="0" i="0" u="none" strike="noStrike" kern="0" cap="none" spc="0" normalizeH="0" baseline="0" noProof="0" dirty="0">
                <a:ln>
                  <a:noFill/>
                </a:ln>
                <a:solidFill>
                  <a:srgbClr val="000000"/>
                </a:solidFill>
                <a:effectLst/>
                <a:uLnTx/>
                <a:uFillTx/>
                <a:latin typeface="Arial"/>
                <a:ea typeface="ＭＳ Ｐゴシック"/>
                <a:cs typeface="+mn-cs"/>
              </a:rPr>
              <a:t>医師の皆様への</a:t>
            </a:r>
            <a:r>
              <a:rPr kumimoji="1" lang="ja-JP" altLang="en-US" sz="2400" b="0" i="0" u="none" strike="noStrike" kern="0" cap="none" spc="0" normalizeH="0" baseline="0" noProof="0" dirty="0" smtClean="0">
                <a:ln>
                  <a:noFill/>
                </a:ln>
                <a:solidFill>
                  <a:srgbClr val="000000"/>
                </a:solidFill>
                <a:effectLst/>
                <a:uLnTx/>
                <a:uFillTx/>
                <a:latin typeface="Arial"/>
                <a:ea typeface="ＭＳ Ｐゴシック"/>
                <a:cs typeface="+mn-cs"/>
              </a:rPr>
              <a:t>お願い</a:t>
            </a:r>
            <a:endParaRPr kumimoji="1" lang="ja-JP" altLang="en-US" sz="24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10" name="コンテンツ プレースホルダー 2"/>
          <p:cNvSpPr txBox="1">
            <a:spLocks/>
          </p:cNvSpPr>
          <p:nvPr/>
        </p:nvSpPr>
        <p:spPr bwMode="auto">
          <a:xfrm>
            <a:off x="0" y="1244697"/>
            <a:ext cx="6858000" cy="600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7390" indent="-237390" algn="l" rtl="0" eaLnBrk="0" fontAlgn="base" hangingPunct="0">
              <a:spcBef>
                <a:spcPct val="20000"/>
              </a:spcBef>
              <a:spcAft>
                <a:spcPct val="0"/>
              </a:spcAft>
              <a:buChar char="•"/>
              <a:defRPr kumimoji="1" sz="2215">
                <a:solidFill>
                  <a:schemeClr val="tx1"/>
                </a:solidFill>
                <a:latin typeface="+mn-lt"/>
                <a:ea typeface="+mn-ea"/>
                <a:cs typeface="+mn-cs"/>
              </a:defRPr>
            </a:lvl1pPr>
            <a:lvl2pPr marL="514344" indent="-197825" algn="l" rtl="0" eaLnBrk="0" fontAlgn="base" hangingPunct="0">
              <a:spcBef>
                <a:spcPct val="20000"/>
              </a:spcBef>
              <a:spcAft>
                <a:spcPct val="0"/>
              </a:spcAft>
              <a:buChar char="–"/>
              <a:defRPr kumimoji="1" sz="1938">
                <a:solidFill>
                  <a:schemeClr val="tx1"/>
                </a:solidFill>
                <a:latin typeface="+mn-lt"/>
                <a:ea typeface="+mn-ea"/>
              </a:defRPr>
            </a:lvl2pPr>
            <a:lvl3pPr marL="791299" indent="-158260" algn="l" rtl="0" eaLnBrk="0" fontAlgn="base" hangingPunct="0">
              <a:spcBef>
                <a:spcPct val="20000"/>
              </a:spcBef>
              <a:spcAft>
                <a:spcPct val="0"/>
              </a:spcAft>
              <a:buChar char="•"/>
              <a:defRPr kumimoji="1" sz="1662">
                <a:solidFill>
                  <a:schemeClr val="tx1"/>
                </a:solidFill>
                <a:latin typeface="+mn-lt"/>
                <a:ea typeface="+mn-ea"/>
              </a:defRPr>
            </a:lvl3pPr>
            <a:lvl4pPr marL="1107818" indent="-158260" algn="l" rtl="0" eaLnBrk="0" fontAlgn="base" hangingPunct="0">
              <a:spcBef>
                <a:spcPct val="20000"/>
              </a:spcBef>
              <a:spcAft>
                <a:spcPct val="0"/>
              </a:spcAft>
              <a:buChar char="–"/>
              <a:defRPr kumimoji="1" sz="1385">
                <a:solidFill>
                  <a:schemeClr val="tx1"/>
                </a:solidFill>
                <a:latin typeface="+mn-lt"/>
                <a:ea typeface="+mn-ea"/>
              </a:defRPr>
            </a:lvl4pPr>
            <a:lvl5pPr marL="1424338" indent="-158260" algn="l" rtl="0" eaLnBrk="0" fontAlgn="base" hangingPunct="0">
              <a:spcBef>
                <a:spcPct val="20000"/>
              </a:spcBef>
              <a:spcAft>
                <a:spcPct val="0"/>
              </a:spcAft>
              <a:buChar char="»"/>
              <a:defRPr kumimoji="1" sz="1385">
                <a:solidFill>
                  <a:schemeClr val="tx1"/>
                </a:solidFill>
                <a:latin typeface="+mn-lt"/>
                <a:ea typeface="+mn-ea"/>
              </a:defRPr>
            </a:lvl5pPr>
            <a:lvl6pPr marL="1740858" indent="-158260" algn="l" rtl="0" fontAlgn="base">
              <a:spcBef>
                <a:spcPct val="20000"/>
              </a:spcBef>
              <a:spcAft>
                <a:spcPct val="0"/>
              </a:spcAft>
              <a:buChar char="»"/>
              <a:defRPr kumimoji="1" sz="1385">
                <a:solidFill>
                  <a:schemeClr val="tx1"/>
                </a:solidFill>
                <a:latin typeface="+mn-lt"/>
                <a:ea typeface="+mn-ea"/>
              </a:defRPr>
            </a:lvl6pPr>
            <a:lvl7pPr marL="2057377" indent="-158260" algn="l" rtl="0" fontAlgn="base">
              <a:spcBef>
                <a:spcPct val="20000"/>
              </a:spcBef>
              <a:spcAft>
                <a:spcPct val="0"/>
              </a:spcAft>
              <a:buChar char="»"/>
              <a:defRPr kumimoji="1" sz="1385">
                <a:solidFill>
                  <a:schemeClr val="tx1"/>
                </a:solidFill>
                <a:latin typeface="+mn-lt"/>
                <a:ea typeface="+mn-ea"/>
              </a:defRPr>
            </a:lvl7pPr>
            <a:lvl8pPr marL="2373897" indent="-158260" algn="l" rtl="0" fontAlgn="base">
              <a:spcBef>
                <a:spcPct val="20000"/>
              </a:spcBef>
              <a:spcAft>
                <a:spcPct val="0"/>
              </a:spcAft>
              <a:buChar char="»"/>
              <a:defRPr kumimoji="1" sz="1385">
                <a:solidFill>
                  <a:schemeClr val="tx1"/>
                </a:solidFill>
                <a:latin typeface="+mn-lt"/>
                <a:ea typeface="+mn-ea"/>
              </a:defRPr>
            </a:lvl8pPr>
            <a:lvl9pPr marL="2690416" indent="-158260" algn="l" rtl="0" fontAlgn="base">
              <a:spcBef>
                <a:spcPct val="20000"/>
              </a:spcBef>
              <a:spcAft>
                <a:spcPct val="0"/>
              </a:spcAft>
              <a:buChar char="»"/>
              <a:defRPr kumimoji="1" sz="1385">
                <a:solidFill>
                  <a:schemeClr val="tx1"/>
                </a:solidFill>
                <a:latin typeface="+mn-lt"/>
                <a:ea typeface="+mn-ea"/>
              </a:defRPr>
            </a:lvl9pPr>
          </a:lstStyle>
          <a:p>
            <a:pPr marL="180975" marR="0" lvl="0" indent="-180975" algn="l" defTabSz="914400" rtl="0" eaLnBrk="0" fontAlgn="base" latinLnBrk="0" hangingPunct="0">
              <a:lnSpc>
                <a:spcPct val="100000"/>
              </a:lnSpc>
              <a:spcBef>
                <a:spcPct val="20000"/>
              </a:spcBef>
              <a:spcAft>
                <a:spcPct val="0"/>
              </a:spcAft>
              <a:buClrTx/>
              <a:buSzTx/>
              <a:buFontTx/>
              <a:buAutoNum type="arabicDbPeriod"/>
              <a:tabLst/>
              <a:defRPr/>
            </a:pP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本事業では、</a:t>
            </a:r>
            <a:r>
              <a:rPr kumimoji="1" lang="ja-JP" altLang="en-US" sz="1600" b="0" i="0" u="none" strike="noStrike" kern="0" cap="none" spc="0" normalizeH="0" baseline="0" noProof="0" dirty="0" smtClean="0">
                <a:ln>
                  <a:noFill/>
                </a:ln>
                <a:solidFill>
                  <a:srgbClr val="FF0000"/>
                </a:solidFill>
                <a:effectLst/>
                <a:uLnTx/>
                <a:uFillTx/>
                <a:latin typeface="Arial"/>
                <a:ea typeface="ＭＳ Ｐゴシック"/>
                <a:cs typeface="+mn-cs"/>
              </a:rPr>
              <a:t>肝がん・重度肝硬変</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a:t>
            </a:r>
            <a:r>
              <a:rPr kumimoji="1" lang="en-US" altLang="ja-JP" sz="1600" b="0" i="0" u="none" strike="noStrike" kern="0" cap="none" spc="0" normalizeH="0" baseline="0" noProof="0" dirty="0" smtClean="0">
                <a:ln>
                  <a:noFill/>
                </a:ln>
                <a:solidFill>
                  <a:srgbClr val="000000"/>
                </a:solidFill>
                <a:effectLst/>
                <a:uLnTx/>
                <a:uFillTx/>
                <a:latin typeface="Arial"/>
                <a:ea typeface="ＭＳ Ｐゴシック"/>
                <a:cs typeface="+mn-cs"/>
              </a:rPr>
              <a:t>Child-Pugh</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分類</a:t>
            </a:r>
            <a:r>
              <a:rPr kumimoji="1" lang="en-US" altLang="ja-JP" sz="1600" b="0" i="0" u="none" strike="noStrike" kern="0" cap="none" spc="0" normalizeH="0" baseline="0" noProof="0" dirty="0" smtClean="0">
                <a:ln>
                  <a:noFill/>
                </a:ln>
                <a:solidFill>
                  <a:srgbClr val="000000"/>
                </a:solidFill>
                <a:effectLst/>
                <a:uLnTx/>
                <a:uFillTx/>
                <a:latin typeface="Arial"/>
                <a:ea typeface="ＭＳ Ｐゴシック"/>
                <a:cs typeface="+mn-cs"/>
              </a:rPr>
              <a:t>B</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a:t>
            </a:r>
            <a:r>
              <a:rPr kumimoji="1" lang="en-US" altLang="ja-JP" sz="1600" b="0" i="0" u="none" strike="noStrike" kern="0" cap="none" spc="0" normalizeH="0" baseline="0" noProof="0" dirty="0" smtClean="0">
                <a:ln>
                  <a:noFill/>
                </a:ln>
                <a:solidFill>
                  <a:srgbClr val="000000"/>
                </a:solidFill>
                <a:effectLst/>
                <a:uLnTx/>
                <a:uFillTx/>
                <a:latin typeface="Arial"/>
                <a:ea typeface="ＭＳ Ｐゴシック"/>
                <a:cs typeface="+mn-cs"/>
              </a:rPr>
              <a:t>C</a:t>
            </a:r>
            <a:r>
              <a:rPr kumimoji="1" lang="ja-JP" altLang="en-US" sz="1600" b="0" i="0" u="none" strike="noStrike" kern="0" cap="none" spc="0" normalizeH="0" baseline="0" noProof="0" dirty="0" err="1" smtClean="0">
                <a:ln>
                  <a:noFill/>
                </a:ln>
                <a:solidFill>
                  <a:srgbClr val="000000"/>
                </a:solidFill>
                <a:effectLst/>
                <a:uLnTx/>
                <a:uFillTx/>
                <a:latin typeface="Arial"/>
                <a:ea typeface="ＭＳ Ｐゴシック"/>
                <a:cs typeface="+mn-cs"/>
              </a:rPr>
              <a:t>、</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７点以上）の患者さんの</a:t>
            </a:r>
            <a:r>
              <a:rPr kumimoji="1" lang="ja-JP" altLang="en-US" sz="1600" b="0" i="0" u="none" strike="noStrike" kern="0" cap="none" spc="0" normalizeH="0" baseline="0" noProof="0" dirty="0" smtClean="0">
                <a:ln>
                  <a:noFill/>
                </a:ln>
                <a:solidFill>
                  <a:srgbClr val="FF0000"/>
                </a:solidFill>
                <a:effectLst/>
                <a:uLnTx/>
                <a:uFillTx/>
                <a:latin typeface="Arial"/>
                <a:ea typeface="ＭＳ Ｐゴシック"/>
                <a:cs typeface="+mn-cs"/>
              </a:rPr>
              <a:t>医療費</a:t>
            </a:r>
            <a:r>
              <a:rPr kumimoji="1" lang="ja-JP" altLang="en-US" sz="1600" b="0" i="0" u="none" strike="noStrike" kern="0" cap="none" spc="0" normalizeH="0" baseline="0" noProof="0" dirty="0" smtClean="0">
                <a:ln>
                  <a:noFill/>
                </a:ln>
                <a:solidFill>
                  <a:prstClr val="black"/>
                </a:solidFill>
                <a:effectLst/>
                <a:uLnTx/>
                <a:uFillTx/>
                <a:latin typeface="Arial"/>
                <a:ea typeface="ＭＳ Ｐゴシック"/>
                <a:cs typeface="+mn-cs"/>
              </a:rPr>
              <a:t>のうち、以下のものについて</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助成をすることができます。</a:t>
            </a:r>
            <a:endParaRPr kumimoji="1" lang="en-US" altLang="ja-JP" sz="1600" b="0" i="0" u="none" strike="noStrike" kern="0" cap="none" spc="0" normalizeH="0" baseline="0" noProof="0" dirty="0" smtClean="0">
              <a:ln>
                <a:noFill/>
              </a:ln>
              <a:solidFill>
                <a:srgbClr val="000000"/>
              </a:solidFill>
              <a:effectLst/>
              <a:uLnTx/>
              <a:uFillTx/>
              <a:latin typeface="Arial"/>
              <a:ea typeface="ＭＳ Ｐゴシック"/>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　　・肝</a:t>
            </a:r>
            <a:r>
              <a:rPr kumimoji="1" lang="ja-JP" altLang="en-US" sz="1600" b="0" i="0" u="none" strike="noStrike" kern="0" cap="none" spc="0" normalizeH="0" baseline="0" noProof="0" dirty="0">
                <a:ln>
                  <a:noFill/>
                </a:ln>
                <a:solidFill>
                  <a:srgbClr val="000000"/>
                </a:solidFill>
                <a:effectLst/>
                <a:uLnTx/>
                <a:uFillTx/>
                <a:latin typeface="Arial"/>
                <a:ea typeface="ＭＳ Ｐゴシック"/>
                <a:cs typeface="+mn-cs"/>
              </a:rPr>
              <a:t>がん・重度肝硬変の入院</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治療</a:t>
            </a:r>
            <a:r>
              <a:rPr kumimoji="1" lang="ja-JP" altLang="en-US" sz="1600" b="0" i="0" u="none" strike="noStrike" kern="0" cap="none" spc="0" normalizeH="0" baseline="0" noProof="0" dirty="0">
                <a:ln>
                  <a:noFill/>
                </a:ln>
                <a:solidFill>
                  <a:srgbClr val="000000"/>
                </a:solidFill>
                <a:effectLst/>
                <a:uLnTx/>
                <a:uFillTx/>
                <a:latin typeface="Arial"/>
                <a:ea typeface="ＭＳ Ｐゴシック"/>
                <a:cs typeface="+mn-cs"/>
              </a:rPr>
              <a:t>に係る医療費</a:t>
            </a:r>
            <a:endParaRPr kumimoji="1" lang="en-US" altLang="ja-JP" sz="1600" b="0" i="0" u="none" strike="noStrike" kern="0" cap="none" spc="0" normalizeH="0" baseline="0" noProof="0" dirty="0" smtClean="0">
              <a:ln>
                <a:noFill/>
              </a:ln>
              <a:solidFill>
                <a:srgbClr val="000000"/>
              </a:solidFill>
              <a:effectLst/>
              <a:uLnTx/>
              <a:uFillTx/>
              <a:latin typeface="Arial"/>
              <a:ea typeface="ＭＳ Ｐゴシック"/>
              <a:cs typeface="+mn-cs"/>
            </a:endParaRPr>
          </a:p>
          <a:p>
            <a:pPr marL="361950" marR="0" lvl="0" indent="-361950" algn="l" defTabSz="914400" rtl="0" eaLnBrk="0" fontAlgn="base" latinLnBrk="0" hangingPunct="0">
              <a:lnSpc>
                <a:spcPct val="100000"/>
              </a:lnSpc>
              <a:spcBef>
                <a:spcPct val="20000"/>
              </a:spcBef>
              <a:spcAft>
                <a:spcPct val="0"/>
              </a:spcAft>
              <a:buClrTx/>
              <a:buSzTx/>
              <a:buFontTx/>
              <a:buNone/>
              <a:tabLst/>
              <a:defRPr/>
            </a:pP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　　・肝</a:t>
            </a:r>
            <a:r>
              <a:rPr kumimoji="1" lang="ja-JP" altLang="en-US" sz="1600" b="0" i="0" u="none" strike="noStrike" kern="0" cap="none" spc="0" normalizeH="0" baseline="0" noProof="0" dirty="0">
                <a:ln>
                  <a:noFill/>
                </a:ln>
                <a:solidFill>
                  <a:srgbClr val="000000"/>
                </a:solidFill>
                <a:effectLst/>
                <a:uLnTx/>
                <a:uFillTx/>
                <a:latin typeface="Arial"/>
                <a:ea typeface="ＭＳ Ｐゴシック"/>
                <a:cs typeface="+mn-cs"/>
              </a:rPr>
              <a:t>がんの通院治療に係る</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医療費（</a:t>
            </a:r>
            <a:r>
              <a:rPr kumimoji="1" lang="en-US" altLang="ja-JP" sz="1600" b="0" i="0" u="none" strike="noStrike" kern="0" cap="none" spc="0" normalizeH="0" baseline="0" noProof="0" dirty="0" smtClean="0">
                <a:ln>
                  <a:noFill/>
                </a:ln>
                <a:solidFill>
                  <a:srgbClr val="000000"/>
                </a:solidFill>
                <a:effectLst/>
                <a:uLnTx/>
                <a:uFillTx/>
                <a:latin typeface="Arial"/>
                <a:ea typeface="ＭＳ Ｐゴシック"/>
                <a:cs typeface="+mn-cs"/>
              </a:rPr>
              <a:t>※</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a:t>
            </a:r>
            <a:r>
              <a:rPr kumimoji="1" lang="en-US" altLang="ja-JP" sz="1600" b="0" i="0" u="none" strike="noStrike" kern="0" cap="none" spc="0" normalizeH="0" baseline="0" noProof="0" dirty="0" smtClean="0">
                <a:ln>
                  <a:noFill/>
                </a:ln>
                <a:solidFill>
                  <a:srgbClr val="000000"/>
                </a:solidFill>
                <a:effectLst/>
                <a:uLnTx/>
                <a:uFillTx/>
                <a:latin typeface="Arial"/>
                <a:ea typeface="ＭＳ Ｐゴシック"/>
                <a:cs typeface="+mn-cs"/>
              </a:rPr>
              <a:t/>
            </a:r>
            <a:br>
              <a:rPr kumimoji="1" lang="en-US" altLang="ja-JP" sz="1600" b="0" i="0" u="none" strike="noStrike" kern="0" cap="none" spc="0" normalizeH="0" baseline="0" noProof="0" dirty="0" smtClean="0">
                <a:ln>
                  <a:noFill/>
                </a:ln>
                <a:solidFill>
                  <a:srgbClr val="000000"/>
                </a:solidFill>
                <a:effectLst/>
                <a:uLnTx/>
                <a:uFillTx/>
                <a:latin typeface="Arial"/>
                <a:ea typeface="ＭＳ Ｐゴシック"/>
                <a:cs typeface="+mn-cs"/>
              </a:rPr>
            </a:br>
            <a:r>
              <a:rPr kumimoji="1" lang="ja-JP" altLang="en-US" sz="1050" b="0" i="0" u="none" strike="noStrike" kern="0" cap="none" spc="0" normalizeH="0" baseline="0" noProof="0" dirty="0" smtClean="0">
                <a:ln>
                  <a:noFill/>
                </a:ln>
                <a:solidFill>
                  <a:schemeClr val="accent1"/>
                </a:solidFill>
                <a:effectLst/>
                <a:uLnTx/>
                <a:uFillTx/>
                <a:latin typeface="Arial"/>
                <a:ea typeface="ＭＳ Ｐゴシック"/>
                <a:cs typeface="+mn-cs"/>
              </a:rPr>
              <a:t>　（</a:t>
            </a:r>
            <a:r>
              <a:rPr kumimoji="1" lang="en-US" altLang="ja-JP" sz="1050" b="0" i="0" u="none" strike="noStrike" kern="0" cap="none" spc="0" normalizeH="0" baseline="0" noProof="0" dirty="0" smtClean="0">
                <a:ln>
                  <a:noFill/>
                </a:ln>
                <a:solidFill>
                  <a:schemeClr val="accent1"/>
                </a:solidFill>
                <a:effectLst/>
                <a:uLnTx/>
                <a:uFillTx/>
                <a:latin typeface="Arial"/>
                <a:ea typeface="ＭＳ Ｐゴシック"/>
                <a:cs typeface="+mn-cs"/>
              </a:rPr>
              <a:t>※</a:t>
            </a:r>
            <a:r>
              <a:rPr kumimoji="1" lang="ja-JP" altLang="en-US" sz="1050" b="0" i="0" u="none" strike="noStrike" kern="0" cap="none" spc="0" normalizeH="0" baseline="0" noProof="0" dirty="0" smtClean="0">
                <a:ln>
                  <a:noFill/>
                </a:ln>
                <a:solidFill>
                  <a:schemeClr val="accent1"/>
                </a:solidFill>
                <a:effectLst/>
                <a:uLnTx/>
                <a:uFillTx/>
                <a:latin typeface="Arial"/>
                <a:ea typeface="ＭＳ Ｐゴシック"/>
                <a:cs typeface="+mn-cs"/>
              </a:rPr>
              <a:t>）通院治療は、「分子標的薬を用いた化学療法」又は「肝動注化学療法」に係るものに限ります。</a:t>
            </a:r>
            <a:endParaRPr kumimoji="1" lang="en-US" altLang="ja-JP" sz="1050" b="0" i="0" u="none" strike="noStrike" kern="0" cap="none" spc="0" normalizeH="0" baseline="0" noProof="0" dirty="0" smtClean="0">
              <a:ln>
                <a:noFill/>
              </a:ln>
              <a:solidFill>
                <a:schemeClr val="accent1"/>
              </a:solidFill>
              <a:effectLst/>
              <a:uLnTx/>
              <a:uFillTx/>
              <a:latin typeface="Arial"/>
              <a:ea typeface="ＭＳ Ｐゴシック"/>
              <a:cs typeface="+mn-cs"/>
            </a:endParaRPr>
          </a:p>
          <a:p>
            <a:pPr marL="361950" marR="0" lvl="0" indent="-361950" algn="l" defTabSz="914400" rtl="0" eaLnBrk="0" fontAlgn="base" latinLnBrk="0" hangingPunct="0">
              <a:lnSpc>
                <a:spcPct val="100000"/>
              </a:lnSpc>
              <a:spcBef>
                <a:spcPct val="20000"/>
              </a:spcBef>
              <a:spcAft>
                <a:spcPct val="0"/>
              </a:spcAft>
              <a:buClrTx/>
              <a:buSzTx/>
              <a:buFontTx/>
              <a:buNone/>
              <a:tabLst/>
              <a:defRPr/>
            </a:pPr>
            <a:endParaRPr kumimoji="1" lang="ja-JP" altLang="en-US" sz="1050" b="0" i="0" u="none" strike="noStrike" kern="0" cap="none" spc="0" normalizeH="0" baseline="0" noProof="0" dirty="0" smtClean="0">
              <a:ln>
                <a:noFill/>
              </a:ln>
              <a:solidFill>
                <a:srgbClr val="000000"/>
              </a:solidFill>
              <a:effectLst/>
              <a:uLnTx/>
              <a:uFillTx/>
              <a:latin typeface="Arial"/>
              <a:ea typeface="ＭＳ Ｐゴシック"/>
              <a:cs typeface="+mn-cs"/>
            </a:endParaRPr>
          </a:p>
          <a:p>
            <a:pPr marL="180975" marR="0" lvl="0" indent="-180975" algn="l" defTabSz="914400" rtl="0" eaLnBrk="0" fontAlgn="base" latinLnBrk="0" hangingPunct="0">
              <a:lnSpc>
                <a:spcPct val="100000"/>
              </a:lnSpc>
              <a:spcBef>
                <a:spcPct val="20000"/>
              </a:spcBef>
              <a:spcAft>
                <a:spcPct val="0"/>
              </a:spcAft>
              <a:buClrTx/>
              <a:buSzTx/>
              <a:buFontTx/>
              <a:buNone/>
              <a:tabLst/>
              <a:defRPr/>
            </a:pP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２．患者さんは、肝</a:t>
            </a:r>
            <a:r>
              <a:rPr kumimoji="1" lang="ja-JP" altLang="en-US" sz="1600" b="0" i="0" u="none" strike="noStrike" kern="0" cap="none" spc="0" normalizeH="0" baseline="0" noProof="0" dirty="0">
                <a:ln>
                  <a:noFill/>
                </a:ln>
                <a:solidFill>
                  <a:srgbClr val="000000"/>
                </a:solidFill>
                <a:effectLst/>
                <a:uLnTx/>
                <a:uFillTx/>
                <a:latin typeface="Arial"/>
                <a:ea typeface="ＭＳ Ｐゴシック"/>
                <a:cs typeface="+mn-cs"/>
              </a:rPr>
              <a:t>がん・重度肝硬変の入院治療又は肝がんの通院</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治療に</a:t>
            </a:r>
            <a:r>
              <a:rPr kumimoji="1" lang="ja-JP" altLang="en-US" sz="1600" b="0" i="0" u="none" strike="noStrike" kern="0" cap="none" spc="0" normalizeH="0" baseline="0" noProof="0" dirty="0">
                <a:ln>
                  <a:noFill/>
                </a:ln>
                <a:solidFill>
                  <a:srgbClr val="000000"/>
                </a:solidFill>
                <a:effectLst/>
                <a:uLnTx/>
                <a:uFillTx/>
                <a:latin typeface="Arial"/>
                <a:ea typeface="ＭＳ Ｐゴシック"/>
                <a:cs typeface="+mn-cs"/>
              </a:rPr>
              <a:t>係る</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医療費が</a:t>
            </a:r>
            <a:r>
              <a:rPr kumimoji="1" lang="ja-JP" altLang="en-US" sz="1600" b="0" i="0" u="none" strike="noStrike" kern="0" cap="none" spc="0" normalizeH="0" baseline="0" noProof="0" dirty="0">
                <a:ln>
                  <a:noFill/>
                </a:ln>
                <a:solidFill>
                  <a:srgbClr val="000000"/>
                </a:solidFill>
                <a:effectLst/>
                <a:uLnTx/>
                <a:uFillTx/>
                <a:latin typeface="Arial"/>
                <a:ea typeface="ＭＳ Ｐゴシック"/>
                <a:cs typeface="+mn-cs"/>
              </a:rPr>
              <a:t>助成対象となる月を含み過去１年間で３月以上高額療養費算定基準額を超えた場合に、</a:t>
            </a:r>
            <a:r>
              <a:rPr kumimoji="1" lang="ja-JP" altLang="en-US" sz="1600" b="0" i="0" u="none" strike="noStrike" kern="0" cap="none" spc="0" normalizeH="0" baseline="0" noProof="0" dirty="0">
                <a:ln>
                  <a:noFill/>
                </a:ln>
                <a:solidFill>
                  <a:srgbClr val="FF0000"/>
                </a:solidFill>
                <a:effectLst/>
                <a:uLnTx/>
                <a:uFillTx/>
                <a:latin typeface="Arial"/>
                <a:ea typeface="ＭＳ Ｐゴシック"/>
                <a:cs typeface="+mn-cs"/>
              </a:rPr>
              <a:t>高額療養費算定基準額を超えた３月目以降の医療費に</a:t>
            </a:r>
            <a:r>
              <a:rPr kumimoji="1" lang="ja-JP" altLang="en-US" sz="1600" b="0" i="0" u="none" strike="noStrike" kern="0" cap="none" spc="0" normalizeH="0" baseline="0" noProof="0" dirty="0" smtClean="0">
                <a:ln>
                  <a:noFill/>
                </a:ln>
                <a:solidFill>
                  <a:srgbClr val="FF0000"/>
                </a:solidFill>
                <a:effectLst/>
                <a:uLnTx/>
                <a:uFillTx/>
                <a:latin typeface="Arial"/>
                <a:ea typeface="ＭＳ Ｐゴシック"/>
                <a:cs typeface="+mn-cs"/>
              </a:rPr>
              <a:t>ついて公費助成</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を受けることができ、</a:t>
            </a:r>
            <a:r>
              <a:rPr kumimoji="1" lang="ja-JP" altLang="en-US" sz="1600" b="0" i="0" u="none" strike="noStrike" kern="0" cap="none" spc="0" normalizeH="0" baseline="0" noProof="0" dirty="0" smtClean="0">
                <a:ln>
                  <a:noFill/>
                </a:ln>
                <a:solidFill>
                  <a:srgbClr val="FF0000"/>
                </a:solidFill>
                <a:effectLst/>
                <a:uLnTx/>
                <a:uFillTx/>
                <a:latin typeface="Arial"/>
                <a:ea typeface="ＭＳ Ｐゴシック"/>
                <a:cs typeface="+mn-cs"/>
              </a:rPr>
              <a:t>患者さんの</a:t>
            </a:r>
            <a:r>
              <a:rPr kumimoji="1" lang="ja-JP" altLang="en-US" sz="1600" b="0" i="0" u="none" strike="noStrike" kern="0" cap="none" spc="0" normalizeH="0" baseline="0" noProof="0" dirty="0">
                <a:ln>
                  <a:noFill/>
                </a:ln>
                <a:solidFill>
                  <a:srgbClr val="FF0000"/>
                </a:solidFill>
                <a:effectLst/>
                <a:uLnTx/>
                <a:uFillTx/>
                <a:latin typeface="Arial"/>
                <a:ea typeface="ＭＳ Ｐゴシック"/>
                <a:cs typeface="+mn-cs"/>
              </a:rPr>
              <a:t>自己負担</a:t>
            </a:r>
            <a:r>
              <a:rPr kumimoji="1" lang="ja-JP" altLang="en-US" sz="1600" b="0" i="0" u="none" strike="noStrike" kern="0" cap="none" spc="0" normalizeH="0" baseline="0" noProof="0" dirty="0" smtClean="0">
                <a:ln>
                  <a:noFill/>
                </a:ln>
                <a:solidFill>
                  <a:srgbClr val="FF0000"/>
                </a:solidFill>
                <a:effectLst/>
                <a:uLnTx/>
                <a:uFillTx/>
                <a:latin typeface="Arial"/>
                <a:ea typeface="ＭＳ Ｐゴシック"/>
                <a:cs typeface="+mn-cs"/>
              </a:rPr>
              <a:t>額は１万円</a:t>
            </a:r>
            <a:r>
              <a:rPr kumimoji="1" lang="ja-JP" altLang="en-US" sz="1600" b="0" i="0" u="none" strike="noStrike" kern="0" cap="none" spc="0" normalizeH="0" baseline="0" noProof="0" dirty="0">
                <a:ln>
                  <a:noFill/>
                </a:ln>
                <a:solidFill>
                  <a:srgbClr val="000000"/>
                </a:solidFill>
                <a:effectLst/>
                <a:uLnTx/>
                <a:uFillTx/>
                <a:latin typeface="Arial"/>
                <a:ea typeface="ＭＳ Ｐゴシック"/>
                <a:cs typeface="+mn-cs"/>
              </a:rPr>
              <a:t>と</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なります。</a:t>
            </a:r>
            <a:endParaRPr kumimoji="1" lang="ja-JP" altLang="en-US" sz="1600" b="0" i="0" u="none" strike="noStrike" kern="0" cap="none" spc="0" normalizeH="0" baseline="0" noProof="0" dirty="0">
              <a:ln>
                <a:noFill/>
              </a:ln>
              <a:solidFill>
                <a:srgbClr val="000000"/>
              </a:solidFill>
              <a:effectLst/>
              <a:uLnTx/>
              <a:uFillTx/>
              <a:latin typeface="Arial"/>
              <a:ea typeface="ＭＳ Ｐゴシック"/>
              <a:cs typeface="+mn-cs"/>
            </a:endParaRPr>
          </a:p>
          <a:p>
            <a:pPr marL="180975" marR="0" lvl="0" indent="-180975" algn="l" defTabSz="914400" rtl="0" eaLnBrk="0" fontAlgn="base" latinLnBrk="0" hangingPunct="0">
              <a:lnSpc>
                <a:spcPct val="100000"/>
              </a:lnSpc>
              <a:spcBef>
                <a:spcPct val="20000"/>
              </a:spcBef>
              <a:spcAft>
                <a:spcPct val="0"/>
              </a:spcAft>
              <a:buClrTx/>
              <a:buSzTx/>
              <a:buFontTx/>
              <a:buNone/>
              <a:tabLst/>
              <a:defRPr/>
            </a:pP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　　この証明のために、都道府県が作成する「</a:t>
            </a:r>
            <a:r>
              <a:rPr kumimoji="1" lang="ja-JP" altLang="en-US" sz="1600" b="0" i="0" u="none" strike="noStrike" kern="0" cap="none" spc="0" normalizeH="0" baseline="0" noProof="0" dirty="0" smtClean="0">
                <a:ln>
                  <a:noFill/>
                </a:ln>
                <a:solidFill>
                  <a:srgbClr val="FF0000"/>
                </a:solidFill>
                <a:effectLst/>
                <a:uLnTx/>
                <a:uFillTx/>
                <a:latin typeface="Arial"/>
                <a:ea typeface="ＭＳ Ｐゴシック"/>
                <a:cs typeface="+mn-cs"/>
              </a:rPr>
              <a:t>医療記録票</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」を病院等においてお渡しいただく必要があります。</a:t>
            </a:r>
            <a:endParaRPr kumimoji="1" lang="en-US" altLang="ja-JP" sz="1600" b="0" i="0" u="none" strike="noStrike" kern="0" cap="none" spc="0" normalizeH="0" baseline="0" noProof="0" dirty="0" smtClean="0">
              <a:ln>
                <a:noFill/>
              </a:ln>
              <a:solidFill>
                <a:srgbClr val="000000"/>
              </a:solidFill>
              <a:effectLst/>
              <a:uLnTx/>
              <a:uFillTx/>
              <a:latin typeface="Arial"/>
              <a:ea typeface="ＭＳ Ｐゴシック"/>
              <a:cs typeface="+mn-cs"/>
            </a:endParaRPr>
          </a:p>
          <a:p>
            <a:pPr marL="309925" marR="0" lvl="0" indent="-309925" algn="l" defTabSz="914400" rtl="0" eaLnBrk="0" fontAlgn="base" latinLnBrk="0" hangingPunct="0">
              <a:lnSpc>
                <a:spcPct val="100000"/>
              </a:lnSpc>
              <a:spcBef>
                <a:spcPct val="20000"/>
              </a:spcBef>
              <a:spcAft>
                <a:spcPct val="0"/>
              </a:spcAft>
              <a:buClrTx/>
              <a:buSzTx/>
              <a:buFontTx/>
              <a:buNone/>
              <a:tabLst/>
              <a:defRPr/>
            </a:pPr>
            <a:endParaRPr kumimoji="1" lang="en-US" altLang="ja-JP" sz="1600" b="0" i="0" u="none" strike="noStrike" kern="0" cap="none" spc="0" normalizeH="0" baseline="0" noProof="0" dirty="0" smtClean="0">
              <a:ln>
                <a:noFill/>
              </a:ln>
              <a:solidFill>
                <a:srgbClr val="000000"/>
              </a:solidFill>
              <a:effectLst/>
              <a:uLnTx/>
              <a:uFillTx/>
              <a:latin typeface="Arial"/>
              <a:ea typeface="ＭＳ Ｐゴシック"/>
              <a:cs typeface="+mn-cs"/>
            </a:endParaRPr>
          </a:p>
          <a:p>
            <a:pPr marL="180975" marR="0" lvl="0" indent="-180975" algn="l" defTabSz="914400" rtl="0" eaLnBrk="0" fontAlgn="base" latinLnBrk="0" hangingPunct="0">
              <a:lnSpc>
                <a:spcPct val="100000"/>
              </a:lnSpc>
              <a:spcBef>
                <a:spcPct val="20000"/>
              </a:spcBef>
              <a:spcAft>
                <a:spcPct val="0"/>
              </a:spcAft>
              <a:buClrTx/>
              <a:buSzTx/>
              <a:buFontTx/>
              <a:buNone/>
              <a:tabLst/>
              <a:defRPr/>
            </a:pPr>
            <a:r>
              <a:rPr kumimoji="1" lang="ja-JP" altLang="en-US" sz="1600" b="0" i="0" u="none" strike="noStrike" kern="0" cap="none" spc="0" normalizeH="0" baseline="0" noProof="0" dirty="0" smtClean="0">
                <a:ln>
                  <a:noFill/>
                </a:ln>
                <a:solidFill>
                  <a:srgbClr val="FF0000"/>
                </a:solidFill>
                <a:effectLst/>
                <a:uLnTx/>
                <a:uFillTx/>
                <a:latin typeface="Arial"/>
                <a:ea typeface="ＭＳ Ｐゴシック"/>
                <a:cs typeface="+mn-cs"/>
              </a:rPr>
              <a:t>　　皆様の患者さんへの説明が、事業参加への契機となります</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a:t>
            </a:r>
            <a:endParaRPr kumimoji="1" lang="en-US" altLang="ja-JP" sz="1600" b="0" i="0" u="none" strike="noStrike" kern="0" cap="none" spc="0" normalizeH="0" baseline="0" noProof="0" dirty="0" smtClean="0">
              <a:ln>
                <a:noFill/>
              </a:ln>
              <a:solidFill>
                <a:srgbClr val="000000"/>
              </a:solidFill>
              <a:effectLst/>
              <a:uLnTx/>
              <a:uFillTx/>
              <a:latin typeface="Arial"/>
              <a:ea typeface="ＭＳ Ｐゴシック"/>
              <a:cs typeface="+mn-cs"/>
            </a:endParaRPr>
          </a:p>
          <a:p>
            <a:pPr marL="180975" marR="0" lvl="0" indent="-180975" algn="l" defTabSz="914400" rtl="0" eaLnBrk="0" fontAlgn="base" latinLnBrk="0" hangingPunct="0">
              <a:lnSpc>
                <a:spcPct val="100000"/>
              </a:lnSpc>
              <a:spcBef>
                <a:spcPct val="20000"/>
              </a:spcBef>
              <a:spcAft>
                <a:spcPct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Arial"/>
                <a:ea typeface="ＭＳ Ｐゴシック"/>
                <a:cs typeface="+mn-cs"/>
              </a:rPr>
              <a:t>　</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　肝がん・重度肝硬変で通院・入院をされている（又は予定されている）患者さんがいましたら、事業内容が記載された</a:t>
            </a:r>
            <a:r>
              <a:rPr kumimoji="1" lang="ja-JP" altLang="en-US" sz="1600" b="0" i="0" u="none" strike="noStrike" kern="0" cap="none" spc="0" normalizeH="0" baseline="0" noProof="0" dirty="0" smtClean="0">
                <a:ln>
                  <a:noFill/>
                </a:ln>
                <a:solidFill>
                  <a:srgbClr val="FF0000"/>
                </a:solidFill>
                <a:effectLst/>
                <a:uLnTx/>
                <a:uFillTx/>
                <a:latin typeface="Arial"/>
                <a:ea typeface="ＭＳ Ｐゴシック"/>
                <a:cs typeface="+mn-cs"/>
              </a:rPr>
              <a:t>リーフレット</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をお渡しください。</a:t>
            </a:r>
            <a:endParaRPr kumimoji="1" lang="en-US" altLang="ja-JP" sz="1600" b="0" i="0" u="none" strike="noStrike" kern="0" cap="none" spc="0" normalizeH="0" baseline="0" noProof="0" dirty="0">
              <a:ln>
                <a:noFill/>
              </a:ln>
              <a:solidFill>
                <a:srgbClr val="000000"/>
              </a:solidFill>
              <a:effectLst/>
              <a:uLnTx/>
              <a:uFillTx/>
              <a:latin typeface="Arial"/>
              <a:ea typeface="ＭＳ Ｐゴシック"/>
              <a:cs typeface="+mn-cs"/>
            </a:endParaRPr>
          </a:p>
          <a:p>
            <a:pPr marL="180975" marR="0" lvl="0" indent="-180975" algn="l" defTabSz="914400" rtl="0" eaLnBrk="0" fontAlgn="base" latinLnBrk="0" hangingPunct="0">
              <a:lnSpc>
                <a:spcPct val="100000"/>
              </a:lnSpc>
              <a:spcBef>
                <a:spcPct val="20000"/>
              </a:spcBef>
              <a:spcAft>
                <a:spcPct val="0"/>
              </a:spcAft>
              <a:buClrTx/>
              <a:buSzTx/>
              <a:buFontTx/>
              <a:buNone/>
              <a:tabLst/>
              <a:defRPr/>
            </a:pP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　　また、各病院で詳細な説明ができる担当者（部署）を決めていただき、当該担当者から患者さんが説明を受けることで、患者さんの事業参加につながると考えられます。患者さんへの説明に向けた病院内での必要な御調整をお願いいたします。</a:t>
            </a:r>
            <a:endParaRPr kumimoji="1" lang="en-US" altLang="ja-JP" sz="1600" b="0" i="0" u="none" strike="noStrike" kern="0" cap="none" spc="0" normalizeH="0" baseline="0" noProof="0" dirty="0" smtClean="0">
              <a:ln>
                <a:noFill/>
              </a:ln>
              <a:solidFill>
                <a:srgbClr val="000000"/>
              </a:solidFill>
              <a:effectLst/>
              <a:uLnTx/>
              <a:uFillTx/>
              <a:latin typeface="Arial"/>
              <a:ea typeface="ＭＳ Ｐゴシック"/>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1600" b="0" i="0" u="none" strike="noStrike" kern="0" cap="none" spc="0" normalizeH="0" baseline="0" noProof="0" dirty="0" smtClean="0">
              <a:ln>
                <a:noFill/>
              </a:ln>
              <a:solidFill>
                <a:srgbClr val="000000"/>
              </a:solidFill>
              <a:effectLst/>
              <a:uLnTx/>
              <a:uFillTx/>
              <a:latin typeface="Arial"/>
              <a:ea typeface="ＭＳ Ｐゴシック"/>
              <a:cs typeface="+mn-cs"/>
            </a:endParaRPr>
          </a:p>
          <a:p>
            <a:pPr marL="247281" marR="0" lvl="0" indent="-247281" algn="l" defTabSz="914400" rtl="0" eaLnBrk="0" fontAlgn="base" latinLnBrk="0" hangingPunct="0">
              <a:lnSpc>
                <a:spcPct val="100000"/>
              </a:lnSpc>
              <a:spcBef>
                <a:spcPct val="20000"/>
              </a:spcBef>
              <a:spcAft>
                <a:spcPct val="0"/>
              </a:spcAft>
              <a:buClrTx/>
              <a:buSzTx/>
              <a:buFontTx/>
              <a:buNone/>
              <a:tabLst/>
              <a:defRPr/>
            </a:pP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en-US" altLang="ja-JP" sz="1600" b="0" i="0" u="none" strike="noStrike" kern="0" cap="none" spc="0" normalizeH="0" baseline="0" noProof="0" dirty="0" smtClean="0">
                <a:ln>
                  <a:noFill/>
                </a:ln>
                <a:solidFill>
                  <a:srgbClr val="000000"/>
                </a:solidFill>
                <a:effectLst/>
                <a:uLnTx/>
                <a:uFillTx/>
                <a:latin typeface="Arial"/>
                <a:ea typeface="ＭＳ Ｐゴシック"/>
                <a:cs typeface="+mn-cs"/>
              </a:rPr>
              <a:t>※</a:t>
            </a:r>
            <a:r>
              <a:rPr kumimoji="1" lang="ja-JP" altLang="en-US" sz="1600" b="0" i="0" u="none" strike="noStrike" kern="0" cap="none" spc="0" normalizeH="0" baseline="0" noProof="0" dirty="0" smtClean="0">
                <a:ln>
                  <a:noFill/>
                </a:ln>
                <a:solidFill>
                  <a:srgbClr val="000000"/>
                </a:solidFill>
                <a:effectLst/>
                <a:uLnTx/>
                <a:uFillTx/>
                <a:latin typeface="Arial"/>
                <a:ea typeface="ＭＳ Ｐゴシック"/>
                <a:cs typeface="+mn-cs"/>
              </a:rPr>
              <a:t>　事業の詳細につきましては、医療機関向けマニュアルを御確認ください。</a:t>
            </a:r>
            <a:endParaRPr kumimoji="1" lang="en-US" altLang="ja-JP" sz="16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635517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39</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下矢印 11"/>
          <p:cNvSpPr/>
          <p:nvPr/>
        </p:nvSpPr>
        <p:spPr>
          <a:xfrm>
            <a:off x="3081329" y="2292445"/>
            <a:ext cx="695325" cy="313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角丸四角形 12"/>
          <p:cNvSpPr/>
          <p:nvPr/>
        </p:nvSpPr>
        <p:spPr>
          <a:xfrm>
            <a:off x="547680" y="2725998"/>
            <a:ext cx="5762625" cy="1536556"/>
          </a:xfrm>
          <a:prstGeom prst="roundRect">
            <a:avLst>
              <a:gd name="adj" fmla="val 9433"/>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ts val="1500"/>
              </a:lnSpc>
              <a:defRPr/>
            </a:pPr>
            <a:r>
              <a:rPr lang="ja-JP" altLang="en-US" sz="1200" kern="100" dirty="0">
                <a:solidFill>
                  <a:srgbClr val="000000"/>
                </a:solidFill>
                <a:latin typeface="游明朝" panose="02020400000000000000" pitchFamily="18" charset="-128"/>
                <a:ea typeface="ＭＳ Ｐゴシック" panose="020B0600070205080204" pitchFamily="50" charset="-128"/>
                <a:cs typeface="ＭＳ 明朝" panose="02020609040205080304" pitchFamily="17" charset="-128"/>
              </a:rPr>
              <a:t>　</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本事例は、入院関係医療の自己負担額がＡ欄「①入院」の高額療養費算定基準額を超えており、今回を含み過去１年間で３回目以上あるため、助成の対象（現物給付）となります。</a:t>
            </a:r>
            <a:endPar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a:lnSpc>
                <a:spcPts val="1500"/>
              </a:lnSpc>
              <a:defRPr/>
            </a:pP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特定疾病給付対象療養の</a:t>
            </a:r>
            <a:r>
              <a:rPr lang="ja-JP" altLang="ja-JP"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多数回該当のカウント</a:t>
            </a: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については、医療記録票の医療機関名を確認し、同一の医療機関で４回目かどうかを判断します。</a:t>
            </a:r>
            <a:endParaRPr lang="ja-JP" altLang="ja-JP" sz="1200"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Ｂ欄の</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１月</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には「○入」と記載し、❻関係医療の窓口支払額には、患者が窓口で支払う額（</a:t>
            </a:r>
            <a:r>
              <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10,000</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円）を記載します</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endParaRPr lang="ja-JP" altLang="ja-JP" sz="12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8" name="表 7"/>
          <p:cNvGraphicFramePr>
            <a:graphicFrameLocks noGrp="1"/>
          </p:cNvGraphicFramePr>
          <p:nvPr>
            <p:extLst/>
          </p:nvPr>
        </p:nvGraphicFramePr>
        <p:xfrm>
          <a:off x="497763" y="742969"/>
          <a:ext cx="6184045" cy="1371600"/>
        </p:xfrm>
        <a:graphic>
          <a:graphicData uri="http://schemas.openxmlformats.org/drawingml/2006/table">
            <a:tbl>
              <a:tblPr>
                <a:tableStyleId>{5C22544A-7EE6-4342-B048-85BDC9FD1C3A}</a:tableStyleId>
              </a:tblPr>
              <a:tblGrid>
                <a:gridCol w="1159268">
                  <a:extLst>
                    <a:ext uri="{9D8B030D-6E8A-4147-A177-3AD203B41FA5}">
                      <a16:colId xmlns:a16="http://schemas.microsoft.com/office/drawing/2014/main" val="2070572999"/>
                    </a:ext>
                  </a:extLst>
                </a:gridCol>
                <a:gridCol w="5024777">
                  <a:extLst>
                    <a:ext uri="{9D8B030D-6E8A-4147-A177-3AD203B41FA5}">
                      <a16:colId xmlns:a16="http://schemas.microsoft.com/office/drawing/2014/main" val="721539878"/>
                    </a:ext>
                  </a:extLst>
                </a:gridCol>
              </a:tblGrid>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所得区分</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歳未満で所得区分が「エ」</a:t>
                      </a:r>
                      <a:r>
                        <a:rPr kumimoji="1" lang="ja-JP" altLang="en-US" sz="1200" dirty="0" smtClean="0">
                          <a:latin typeface="ＭＳ Ｐゴシック" panose="020B0600070205080204" pitchFamily="50" charset="-128"/>
                          <a:ea typeface="ＭＳ Ｐゴシック" panose="020B0600070205080204" pitchFamily="50" charset="-128"/>
                        </a:rPr>
                        <a:t>（自己負担割合は３割）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221176"/>
                  </a:ext>
                </a:extLst>
              </a:tr>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カウント状況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・今回を含み過去１年間で３回以上（今回で７回目）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552549"/>
                  </a:ext>
                </a:extLst>
              </a:tr>
              <a:tr h="37084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医療費の状況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5725" marR="0" lvl="0" indent="-85725"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入院関係医療の自己負担額の合計額がＡ欄「①入院」の高額療養費算定基準額を超えている</a:t>
                      </a:r>
                      <a:endParaRPr kumimoji="1" lang="en-US" altLang="ja-JP" sz="1200" dirty="0" smtClean="0">
                        <a:latin typeface="ＭＳ Ｐゴシック" panose="020B0600070205080204" pitchFamily="50" charset="-128"/>
                        <a:ea typeface="ＭＳ Ｐゴシック" panose="020B0600070205080204" pitchFamily="50" charset="-128"/>
                      </a:endParaRPr>
                    </a:p>
                    <a:p>
                      <a:pPr marL="85725" marR="0" lvl="0" indent="-85725" algn="l" defTabSz="6858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・入院関係医療で現物給付を実施（同一の医療機関での現物給付が今回で７回目）</a:t>
                      </a:r>
                      <a:endParaRPr kumimoji="0" lang="en-US"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876762"/>
                  </a:ext>
                </a:extLst>
              </a:tr>
            </a:tbl>
          </a:graphicData>
        </a:graphic>
      </p:graphicFrame>
      <p:pic>
        <p:nvPicPr>
          <p:cNvPr id="2" name="図 1"/>
          <p:cNvPicPr>
            <a:picLocks noChangeAspect="1"/>
          </p:cNvPicPr>
          <p:nvPr/>
        </p:nvPicPr>
        <p:blipFill>
          <a:blip r:embed="rId2"/>
          <a:stretch>
            <a:fillRect/>
          </a:stretch>
        </p:blipFill>
        <p:spPr>
          <a:xfrm>
            <a:off x="176181" y="4686779"/>
            <a:ext cx="6505627" cy="1451166"/>
          </a:xfrm>
          <a:prstGeom prst="rect">
            <a:avLst/>
          </a:prstGeom>
        </p:spPr>
      </p:pic>
      <p:sp>
        <p:nvSpPr>
          <p:cNvPr id="14" name="テキスト ボックス 13"/>
          <p:cNvSpPr txBox="1"/>
          <p:nvPr/>
        </p:nvSpPr>
        <p:spPr>
          <a:xfrm>
            <a:off x="81018" y="8419946"/>
            <a:ext cx="6695964" cy="1061829"/>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○：入院が高療基準額を超え、かつ月数要件を満たして事業の助成を受けた</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現物給付の場合）</a:t>
            </a: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高療基準額（入院・外来高療基準額）を超えた場合</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（上記の場合を除く</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ある</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７０歳以上の者が外来に係る高療基準額を超えた</a:t>
            </a:r>
            <a:r>
              <a:rPr kumimoji="1" lang="ja-JP" altLang="en-US"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無い</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790700" marR="0" lvl="0" indent="-17907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肝がん事業の月数要件のカウント方法：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Ｂ欄に「○」「△」「▲」が記載されている個数をカウント。（１月に複数ある場合でもカウントは１回。）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保険診療上の多数回該当の判定方法：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か月以内の△の数をカウントし、４回目以降から多数回該当。（１月に△入＋△外のように△が２個ある場合でもカウントは１回。）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現物給付（特定疾病給付対象療養）の多数回該当の判定方法：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か月以内の○の数をカウントし、４回目以降から多数回該当。（同一の医療機関のカウントが４回目以降である必要があるため、医療機関ごとにカウントが必要。</a:t>
            </a:r>
            <a:r>
              <a:rPr kumimoji="0"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テキスト ボックス 14"/>
          <p:cNvSpPr txBox="1"/>
          <p:nvPr/>
        </p:nvSpPr>
        <p:spPr>
          <a:xfrm>
            <a:off x="279249" y="368355"/>
            <a:ext cx="6299497" cy="276999"/>
          </a:xfrm>
          <a:prstGeom prst="rect">
            <a:avLst/>
          </a:prstGeom>
          <a:noFill/>
        </p:spPr>
        <p:txBody>
          <a:bodyPr wrap="square" rtlCol="0">
            <a:spAutoFit/>
          </a:body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パターン９（医療記録票記載例</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p>
        </p:txBody>
      </p:sp>
      <p:sp>
        <p:nvSpPr>
          <p:cNvPr id="9" name="正方形/長方形 8"/>
          <p:cNvSpPr/>
          <p:nvPr/>
        </p:nvSpPr>
        <p:spPr>
          <a:xfrm>
            <a:off x="176181" y="6205249"/>
            <a:ext cx="3429000" cy="253916"/>
          </a:xfrm>
          <a:prstGeom prst="rect">
            <a:avLst/>
          </a:prstGeom>
        </p:spPr>
        <p:txBody>
          <a:bodyPr>
            <a:spAutoFit/>
          </a:bodyPr>
          <a:lstStyle/>
          <a:p>
            <a:pPr lvl="0" algn="just">
              <a:lnSpc>
                <a:spcPts val="1500"/>
              </a:lnSpc>
              <a:defRPr/>
            </a:pPr>
            <a:r>
              <a:rPr lang="en-US" altLang="ja-JP"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医療記録票には肝がん事業の対象となる医療費のみを記載します。</a:t>
            </a:r>
          </a:p>
        </p:txBody>
      </p:sp>
    </p:spTree>
    <p:extLst>
      <p:ext uri="{BB962C8B-B14F-4D97-AF65-F5344CB8AC3E}">
        <p14:creationId xmlns:p14="http://schemas.microsoft.com/office/powerpoint/2010/main" val="2135919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40</a:t>
            </a:fld>
            <a:endParaRPr kumimoji="1" lang="ja-JP" altLang="en-US"/>
          </a:p>
        </p:txBody>
      </p:sp>
      <p:sp>
        <p:nvSpPr>
          <p:cNvPr id="5"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パターン１０（レセプト記載例）</a:t>
            </a:r>
          </a:p>
        </p:txBody>
      </p:sp>
      <p:pic>
        <p:nvPicPr>
          <p:cNvPr id="2" name="図 1"/>
          <p:cNvPicPr>
            <a:picLocks noChangeAspect="1"/>
          </p:cNvPicPr>
          <p:nvPr/>
        </p:nvPicPr>
        <p:blipFill>
          <a:blip r:embed="rId2"/>
          <a:stretch>
            <a:fillRect/>
          </a:stretch>
        </p:blipFill>
        <p:spPr>
          <a:xfrm>
            <a:off x="270959" y="742597"/>
            <a:ext cx="6316081" cy="8286949"/>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54549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41</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下矢印 11"/>
          <p:cNvSpPr/>
          <p:nvPr/>
        </p:nvSpPr>
        <p:spPr>
          <a:xfrm>
            <a:off x="3081330" y="2697949"/>
            <a:ext cx="695325" cy="313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角丸四角形 12"/>
          <p:cNvSpPr/>
          <p:nvPr/>
        </p:nvSpPr>
        <p:spPr>
          <a:xfrm>
            <a:off x="497762" y="3086760"/>
            <a:ext cx="6184044" cy="2256729"/>
          </a:xfrm>
          <a:prstGeom prst="roundRect">
            <a:avLst>
              <a:gd name="adj" fmla="val 9433"/>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ts val="1500"/>
              </a:lnSpc>
              <a:defRPr/>
            </a:pPr>
            <a:r>
              <a:rPr lang="ja-JP" altLang="en-US" sz="1200" kern="100" dirty="0">
                <a:solidFill>
                  <a:srgbClr val="000000"/>
                </a:solidFill>
                <a:latin typeface="游明朝" panose="02020400000000000000" pitchFamily="18" charset="-128"/>
                <a:ea typeface="ＭＳ Ｐゴシック" panose="020B0600070205080204" pitchFamily="50" charset="-128"/>
                <a:cs typeface="ＭＳ 明朝" panose="02020609040205080304" pitchFamily="17" charset="-128"/>
              </a:rPr>
              <a:t>　</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本事例は、入院関係医療の自己負担額がＡ欄「①入院」の高額療養費算定基準額を超えており、今回を含み過去１年間で３回目以上あるため、助成の対象（現物給付）となります。</a:t>
            </a:r>
            <a:endPar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a:lnSpc>
                <a:spcPts val="1500"/>
              </a:lnSpc>
              <a:defRPr/>
            </a:pP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特定疾病給付対象療養の</a:t>
            </a:r>
            <a:r>
              <a:rPr lang="ja-JP" altLang="ja-JP"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多数回該当のカウント</a:t>
            </a: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については、医療記録票の医療機関名を確認し、同一の医療機関で４回目かどうかを判断します</a:t>
            </a:r>
            <a:r>
              <a:rPr lang="ja-JP" altLang="en-US" sz="1200" kern="100" dirty="0" smtClean="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a:t>
            </a:r>
            <a:endParaRPr lang="en-US" altLang="ja-JP" sz="1200" kern="100" dirty="0" smtClean="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endParaRPr>
          </a:p>
          <a:p>
            <a:pPr>
              <a:lnSpc>
                <a:spcPts val="1500"/>
              </a:lnSpc>
              <a:defRPr/>
            </a:pPr>
            <a:r>
              <a:rPr lang="ja-JP" altLang="en-US" sz="1200" kern="100" dirty="0" smtClean="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現物給付が可能ですが、何らかの理由で出来なかったので</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Ｂ欄</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の９月</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には</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「△入</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」と記載し、❻関係医療の窓口支払額には、患者が窓口で支払う額</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47,600</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円</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を記載します</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endParaRPr lang="en-US" altLang="ja-JP"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marL="85725" indent="-85725">
              <a:lnSpc>
                <a:spcPts val="1500"/>
              </a:lnSpc>
              <a:defRPr/>
            </a:pPr>
            <a:r>
              <a:rPr lang="en-US" altLang="ja-JP"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窓口負担額</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57,600</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円</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肝炎治療特別促進事業の自己負担額</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10,000</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円⁼</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47,600</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円（</a:t>
            </a:r>
            <a:r>
              <a:rPr lang="ja-JP" altLang="en-US" sz="1200" kern="100" dirty="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肝炎治療特別促進事業の自己負担額</a:t>
            </a:r>
            <a:r>
              <a:rPr lang="en-US" altLang="ja-JP" sz="1200" kern="100" dirty="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10,000</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円については、「肝炎治療自己負担限度月額管理票」に記載します。）</a:t>
            </a:r>
            <a:endParaRPr lang="ja-JP" altLang="ja-JP" sz="12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a:p>
            <a:pPr lvl="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　この場合、患者から都道府県に対して償還請求を行うことで、医療費の助成を受けることができます</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a:t>
            </a:r>
            <a:endParaRPr lang="ja-JP" altLang="ja-JP" sz="12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8" name="表 7"/>
          <p:cNvGraphicFramePr>
            <a:graphicFrameLocks noGrp="1"/>
          </p:cNvGraphicFramePr>
          <p:nvPr>
            <p:extLst/>
          </p:nvPr>
        </p:nvGraphicFramePr>
        <p:xfrm>
          <a:off x="497762" y="700219"/>
          <a:ext cx="6184045" cy="1910080"/>
        </p:xfrm>
        <a:graphic>
          <a:graphicData uri="http://schemas.openxmlformats.org/drawingml/2006/table">
            <a:tbl>
              <a:tblPr>
                <a:tableStyleId>{5C22544A-7EE6-4342-B048-85BDC9FD1C3A}</a:tableStyleId>
              </a:tblPr>
              <a:tblGrid>
                <a:gridCol w="1159268">
                  <a:extLst>
                    <a:ext uri="{9D8B030D-6E8A-4147-A177-3AD203B41FA5}">
                      <a16:colId xmlns:a16="http://schemas.microsoft.com/office/drawing/2014/main" val="2070572999"/>
                    </a:ext>
                  </a:extLst>
                </a:gridCol>
                <a:gridCol w="5024777">
                  <a:extLst>
                    <a:ext uri="{9D8B030D-6E8A-4147-A177-3AD203B41FA5}">
                      <a16:colId xmlns:a16="http://schemas.microsoft.com/office/drawing/2014/main" val="721539878"/>
                    </a:ext>
                  </a:extLst>
                </a:gridCol>
              </a:tblGrid>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所得区分</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歳未満で所得区分が「エ」</a:t>
                      </a:r>
                      <a:r>
                        <a:rPr kumimoji="1" lang="ja-JP" altLang="en-US" sz="1200" dirty="0" smtClean="0">
                          <a:latin typeface="ＭＳ Ｐゴシック" panose="020B0600070205080204" pitchFamily="50" charset="-128"/>
                          <a:ea typeface="ＭＳ Ｐゴシック" panose="020B0600070205080204" pitchFamily="50" charset="-128"/>
                        </a:rPr>
                        <a:t>（自己負担割合は３割）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221176"/>
                  </a:ext>
                </a:extLst>
              </a:tr>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カウント状況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・今回を含み過去１年間で３回以上（今回で７回目）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552549"/>
                  </a:ext>
                </a:extLst>
              </a:tr>
              <a:tr h="37084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医療費の状況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5725" marR="0" lvl="0" indent="-85725"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入院関係医療の自己負担額の合計額がＡ欄「①入院」の高額療養費算定基準額を超えている</a:t>
                      </a:r>
                      <a:endParaRPr kumimoji="1" lang="en-US" altLang="ja-JP" sz="1200" dirty="0" smtClean="0">
                        <a:latin typeface="ＭＳ Ｐゴシック" panose="020B0600070205080204" pitchFamily="50" charset="-128"/>
                        <a:ea typeface="ＭＳ Ｐゴシック" panose="020B0600070205080204" pitchFamily="50" charset="-128"/>
                      </a:endParaRPr>
                    </a:p>
                    <a:p>
                      <a:pPr marL="85725" marR="0" lvl="0" indent="-85725" algn="l" defTabSz="6858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現物給付として、入院関係医療の自己負担額を</a:t>
                      </a:r>
                      <a:r>
                        <a:rPr kumimoji="0" lang="en-US"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10,000</a:t>
                      </a:r>
                      <a:r>
                        <a:rPr kumimoji="0"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円とすることができたにもかかわらず、何らかの理由でできなかった。</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（特定疾病給付対象療養とならない）</a:t>
                      </a:r>
                      <a:endPar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l" defTabSz="457200" rtl="0" eaLnBrk="1" fontAlgn="auto" latinLnBrk="0" hangingPunct="1">
                        <a:lnSpc>
                          <a:spcPts val="13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・同じ月に、同じ医療機関で、他の公費負担医療と保険診療を受けている</a:t>
                      </a:r>
                      <a:endParaRPr kumimoji="0" lang="en-US"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・他の公費負担医療の支払額（自己負担額）が</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876762"/>
                  </a:ext>
                </a:extLst>
              </a:tr>
            </a:tbl>
          </a:graphicData>
        </a:graphic>
      </p:graphicFrame>
      <p:sp>
        <p:nvSpPr>
          <p:cNvPr id="14" name="テキスト ボックス 13"/>
          <p:cNvSpPr txBox="1"/>
          <p:nvPr/>
        </p:nvSpPr>
        <p:spPr>
          <a:xfrm>
            <a:off x="81018" y="8419946"/>
            <a:ext cx="6695964" cy="1061829"/>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○：入院が高療基準額を超え、かつ月数要件を満たして事業の助成を受けた</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現物給付の場合）</a:t>
            </a: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高療基準額（入院・外来高療基準額）を超えた場合</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（上記の場合を除く</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ある</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７０歳以上の者が外来に係る高療基準額を超えた</a:t>
            </a:r>
            <a:r>
              <a:rPr kumimoji="1" lang="ja-JP" altLang="en-US"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無い</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790700" marR="0" lvl="0" indent="-17907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肝がん事業の月数要件のカウント方法：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Ｂ欄に「○」「△」「▲」が記載されている個数をカウント。（１月に複数ある場合でもカウントは１回。）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保険診療上の多数回該当の判定方法：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か月以内の△の数をカウントし、４回目以降から多数回該当。（１月に△入＋△外のように△が２個ある場合でもカウントは１回。）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現物給付（特定疾病給付対象療養）の多数回該当の判定方法：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か月以内の○の数をカウントし、４回目以降から多数回該当。（同一の医療機関のカウントが４回目以降である必要があるため、医療機関ごとにカウントが必要。</a:t>
            </a:r>
            <a:r>
              <a:rPr kumimoji="0"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p:cNvSpPr txBox="1"/>
          <p:nvPr/>
        </p:nvSpPr>
        <p:spPr>
          <a:xfrm>
            <a:off x="279249" y="368355"/>
            <a:ext cx="6299497" cy="276999"/>
          </a:xfrm>
          <a:prstGeom prst="rect">
            <a:avLst/>
          </a:prstGeom>
          <a:noFill/>
        </p:spPr>
        <p:txBody>
          <a:bodyPr wrap="square" rtlCol="0">
            <a:spAutoFit/>
          </a:body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パターン１０（医療記録票記載例</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p>
        </p:txBody>
      </p:sp>
      <p:sp>
        <p:nvSpPr>
          <p:cNvPr id="11" name="正方形/長方形 10"/>
          <p:cNvSpPr/>
          <p:nvPr/>
        </p:nvSpPr>
        <p:spPr>
          <a:xfrm>
            <a:off x="176180" y="6874570"/>
            <a:ext cx="3429000" cy="253916"/>
          </a:xfrm>
          <a:prstGeom prst="rect">
            <a:avLst/>
          </a:prstGeom>
        </p:spPr>
        <p:txBody>
          <a:bodyPr>
            <a:spAutoFit/>
          </a:bodyPr>
          <a:lstStyle/>
          <a:p>
            <a:pPr lvl="0" algn="just">
              <a:lnSpc>
                <a:spcPts val="1500"/>
              </a:lnSpc>
              <a:defRPr/>
            </a:pPr>
            <a:r>
              <a:rPr lang="en-US" altLang="ja-JP"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医療記録票には肝がん事業の対象となる医療費のみを記載します。</a:t>
            </a:r>
          </a:p>
        </p:txBody>
      </p:sp>
      <p:pic>
        <p:nvPicPr>
          <p:cNvPr id="2" name="図 1"/>
          <p:cNvPicPr>
            <a:picLocks noChangeAspect="1"/>
          </p:cNvPicPr>
          <p:nvPr/>
        </p:nvPicPr>
        <p:blipFill>
          <a:blip r:embed="rId2"/>
          <a:stretch>
            <a:fillRect/>
          </a:stretch>
        </p:blipFill>
        <p:spPr>
          <a:xfrm>
            <a:off x="176180" y="5503257"/>
            <a:ext cx="6505627" cy="1451166"/>
          </a:xfrm>
          <a:prstGeom prst="rect">
            <a:avLst/>
          </a:prstGeom>
        </p:spPr>
      </p:pic>
    </p:spTree>
    <p:extLst>
      <p:ext uri="{BB962C8B-B14F-4D97-AF65-F5344CB8AC3E}">
        <p14:creationId xmlns:p14="http://schemas.microsoft.com/office/powerpoint/2010/main" val="23994454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42</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パターン１１①（レセプト記載例）</a:t>
            </a:r>
          </a:p>
        </p:txBody>
      </p:sp>
      <p:pic>
        <p:nvPicPr>
          <p:cNvPr id="5" name="図 4"/>
          <p:cNvPicPr>
            <a:picLocks noChangeAspect="1"/>
          </p:cNvPicPr>
          <p:nvPr/>
        </p:nvPicPr>
        <p:blipFill>
          <a:blip r:embed="rId2"/>
          <a:stretch>
            <a:fillRect/>
          </a:stretch>
        </p:blipFill>
        <p:spPr>
          <a:xfrm>
            <a:off x="208116" y="742597"/>
            <a:ext cx="6553701" cy="6453526"/>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1559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43</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13" name="下矢印 12"/>
          <p:cNvSpPr/>
          <p:nvPr/>
        </p:nvSpPr>
        <p:spPr>
          <a:xfrm>
            <a:off x="3081325" y="3156597"/>
            <a:ext cx="695325" cy="313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8" name="表 7"/>
          <p:cNvGraphicFramePr>
            <a:graphicFrameLocks noGrp="1"/>
          </p:cNvGraphicFramePr>
          <p:nvPr>
            <p:extLst/>
          </p:nvPr>
        </p:nvGraphicFramePr>
        <p:xfrm>
          <a:off x="483466" y="696172"/>
          <a:ext cx="6184045" cy="2354580"/>
        </p:xfrm>
        <a:graphic>
          <a:graphicData uri="http://schemas.openxmlformats.org/drawingml/2006/table">
            <a:tbl>
              <a:tblPr>
                <a:tableStyleId>{5C22544A-7EE6-4342-B048-85BDC9FD1C3A}</a:tableStyleId>
              </a:tblPr>
              <a:tblGrid>
                <a:gridCol w="1159268">
                  <a:extLst>
                    <a:ext uri="{9D8B030D-6E8A-4147-A177-3AD203B41FA5}">
                      <a16:colId xmlns:a16="http://schemas.microsoft.com/office/drawing/2014/main" val="2070572999"/>
                    </a:ext>
                  </a:extLst>
                </a:gridCol>
                <a:gridCol w="5024777">
                  <a:extLst>
                    <a:ext uri="{9D8B030D-6E8A-4147-A177-3AD203B41FA5}">
                      <a16:colId xmlns:a16="http://schemas.microsoft.com/office/drawing/2014/main" val="721539878"/>
                    </a:ext>
                  </a:extLst>
                </a:gridCol>
              </a:tblGrid>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所得区分</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歳未満で所得区分が「エ」</a:t>
                      </a:r>
                      <a:r>
                        <a:rPr kumimoji="1" lang="ja-JP" altLang="en-US" sz="1200" dirty="0" smtClean="0">
                          <a:latin typeface="ＭＳ Ｐゴシック" panose="020B0600070205080204" pitchFamily="50" charset="-128"/>
                          <a:ea typeface="ＭＳ Ｐゴシック" panose="020B0600070205080204" pitchFamily="50" charset="-128"/>
                        </a:rPr>
                        <a:t>（自己負担割合は３割）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221176"/>
                  </a:ext>
                </a:extLst>
              </a:tr>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カウント状況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・今回を含み過去１年間で３回以上（２回目の入院で７回目）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552549"/>
                  </a:ext>
                </a:extLst>
              </a:tr>
              <a:tr h="37084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医療費の状況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5725" marR="0" lvl="0" indent="-85725" algn="l" defTabSz="457200" rtl="0" eaLnBrk="1" fontAlgn="auto" latinLnBrk="0" hangingPunct="1">
                        <a:lnSpc>
                          <a:spcPts val="1500"/>
                        </a:lnSpc>
                        <a:spcBef>
                          <a:spcPts val="0"/>
                        </a:spcBef>
                        <a:spcAft>
                          <a:spcPts val="0"/>
                        </a:spcAft>
                        <a:buClrTx/>
                        <a:buSzTx/>
                        <a:buFontTx/>
                        <a:buNone/>
                        <a:tabLst/>
                        <a:defRPr/>
                      </a:pPr>
                      <a:r>
                        <a:rPr kumimoji="1" lang="ja-JP" altLang="en-US" sz="1200" dirty="0" smtClean="0">
                          <a:solidFill>
                            <a:prstClr val="black"/>
                          </a:solidFill>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入院関係医療の自己負担額の合計額がＡ欄「①入院」の高額療養費算定基準額を超えている</a:t>
                      </a:r>
                      <a:endParaRPr kumimoji="1" lang="en-US" altLang="ja-JP" sz="1200" dirty="0" smtClean="0">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・同一の医療機関に２回入院し、それぞれで入院関係医療を受療</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１回目の入院は、入院関係医療のみで医療費</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100,000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endPar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（自己負担額：</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30,000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２回目の入院は、入院関係医療と保険診療</a:t>
                      </a:r>
                      <a:endPar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入院関係医療の医療費</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300,000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円（自己負担額：</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90,000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endPar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・２回目の入院関係医療は現物給付を実施</a:t>
                      </a:r>
                      <a:endParaRPr kumimoji="1" lang="en-US" altLang="ja-JP" sz="1200" dirty="0" smtClean="0">
                        <a:solidFill>
                          <a:prstClr val="black"/>
                        </a:solidFill>
                        <a:latin typeface="ＭＳ Ｐゴシック" panose="020B0600070205080204" pitchFamily="50" charset="-128"/>
                        <a:ea typeface="ＭＳ Ｐゴシック" panose="020B0600070205080204" pitchFamily="50" charset="-128"/>
                      </a:endParaRPr>
                    </a:p>
                    <a:p>
                      <a:pPr marL="85725" marR="0" lvl="0" indent="-85725"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・特定疾病給付対象療養は</a:t>
                      </a:r>
                      <a:r>
                        <a:rPr kumimoji="0" lang="ja-JP"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多数回該当</a:t>
                      </a:r>
                      <a:endParaRPr kumimoji="0" lang="en-US"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876762"/>
                  </a:ext>
                </a:extLst>
              </a:tr>
            </a:tbl>
          </a:graphicData>
        </a:graphic>
      </p:graphicFrame>
      <p:pic>
        <p:nvPicPr>
          <p:cNvPr id="3" name="図 2"/>
          <p:cNvPicPr>
            <a:picLocks noChangeAspect="1"/>
          </p:cNvPicPr>
          <p:nvPr/>
        </p:nvPicPr>
        <p:blipFill>
          <a:blip r:embed="rId2"/>
          <a:stretch>
            <a:fillRect/>
          </a:stretch>
        </p:blipFill>
        <p:spPr>
          <a:xfrm>
            <a:off x="161884" y="6472039"/>
            <a:ext cx="6505627" cy="1583395"/>
          </a:xfrm>
          <a:prstGeom prst="rect">
            <a:avLst/>
          </a:prstGeom>
        </p:spPr>
      </p:pic>
      <p:sp>
        <p:nvSpPr>
          <p:cNvPr id="11" name="テキスト ボックス 10"/>
          <p:cNvSpPr txBox="1"/>
          <p:nvPr/>
        </p:nvSpPr>
        <p:spPr>
          <a:xfrm>
            <a:off x="81018" y="8419946"/>
            <a:ext cx="6695964" cy="1061829"/>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○：入院が高療基準額を超え、かつ月数要件を満たして事業の助成を受けた</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現物給付の場合）</a:t>
            </a: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高療基準額（入院・外来高療基準額）を超えた場合</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（上記の場合を除く</a:t>
            </a: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ある</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７０歳以上の者が外来に係る高療基準額を超えた</a:t>
            </a:r>
            <a:r>
              <a:rPr kumimoji="1" lang="ja-JP" altLang="en-US" sz="7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場合</a:t>
            </a:r>
            <a:r>
              <a:rPr kumimoji="1"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多数回該当</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が</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無い</a:t>
            </a: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高療</a:t>
            </a:r>
            <a:r>
              <a:rPr kumimoji="1" lang="ja-JP"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基準額を超えた場合</a:t>
            </a:r>
            <a:r>
              <a:rPr kumimoji="1" lang="ja-JP"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790700" marR="0" lvl="0" indent="-17907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肝がん事業の月数要件のカウント方法：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Ｂ欄に「○」「△」「▲」が記載されている個数をカウント。（１月に複数ある場合でもカウントは１回。）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保険診療上の多数回該当の判定方法：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か月以内の△の数をカウントし、４回目以降から多数回該当。（１月に△入＋△外のように△が２個ある場合でもカウントは１回。）</a:t>
            </a:r>
          </a:p>
          <a:p>
            <a:pPr marL="1524000" marR="0" lvl="0" indent="-152400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現物給付（特定疾病給付対象療養）の多数回該当の判定方法：</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過去</a:t>
            </a:r>
            <a:r>
              <a:rPr kumimoji="0"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か月以内の○の数をカウントし、４回目以降から多数回該当。（同一の医療機関のカウントが４回目以降である必要があるため、医療機関ごとにカウントが必要。</a:t>
            </a:r>
            <a:r>
              <a:rPr kumimoji="0" lang="ja-JP" altLang="en-US" sz="7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 name="テキスト ボックス 13"/>
          <p:cNvSpPr txBox="1"/>
          <p:nvPr/>
        </p:nvSpPr>
        <p:spPr>
          <a:xfrm>
            <a:off x="279249" y="368355"/>
            <a:ext cx="6299497" cy="276999"/>
          </a:xfrm>
          <a:prstGeom prst="rect">
            <a:avLst/>
          </a:prstGeom>
          <a:noFill/>
        </p:spPr>
        <p:txBody>
          <a:bodyPr wrap="square" rtlCol="0">
            <a:spAutoFit/>
          </a:body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パターン１１①②（医療記録票記載例</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p>
        </p:txBody>
      </p:sp>
      <p:sp>
        <p:nvSpPr>
          <p:cNvPr id="9" name="正方形/長方形 8"/>
          <p:cNvSpPr/>
          <p:nvPr/>
        </p:nvSpPr>
        <p:spPr>
          <a:xfrm>
            <a:off x="107610" y="8013630"/>
            <a:ext cx="3429000" cy="253916"/>
          </a:xfrm>
          <a:prstGeom prst="rect">
            <a:avLst/>
          </a:prstGeom>
        </p:spPr>
        <p:txBody>
          <a:bodyPr>
            <a:spAutoFit/>
          </a:bodyPr>
          <a:lstStyle/>
          <a:p>
            <a:pPr lvl="0" algn="just">
              <a:lnSpc>
                <a:spcPts val="1500"/>
              </a:lnSpc>
              <a:defRPr/>
            </a:pPr>
            <a:r>
              <a:rPr lang="en-US" altLang="ja-JP"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医療記録票には肝がん事業の対象となる医療費のみを記載します。</a:t>
            </a:r>
          </a:p>
        </p:txBody>
      </p:sp>
      <p:sp>
        <p:nvSpPr>
          <p:cNvPr id="15" name="角丸四角形 14"/>
          <p:cNvSpPr/>
          <p:nvPr/>
        </p:nvSpPr>
        <p:spPr>
          <a:xfrm>
            <a:off x="444587" y="3576132"/>
            <a:ext cx="6184045" cy="2754385"/>
          </a:xfrm>
          <a:prstGeom prst="roundRect">
            <a:avLst>
              <a:gd name="adj" fmla="val 9433"/>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ts val="1500"/>
              </a:lnSpc>
              <a:defRPr/>
            </a:pPr>
            <a:r>
              <a:rPr lang="ja-JP" altLang="en-US" sz="1200" kern="100" dirty="0">
                <a:solidFill>
                  <a:srgbClr val="000000"/>
                </a:solidFill>
                <a:latin typeface="游明朝" panose="02020400000000000000" pitchFamily="18" charset="-128"/>
                <a:ea typeface="ＭＳ Ｐゴシック" panose="020B0600070205080204" pitchFamily="50" charset="-128"/>
                <a:cs typeface="ＭＳ 明朝" panose="02020609040205080304" pitchFamily="17" charset="-128"/>
              </a:rPr>
              <a:t>　</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本事例は</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、１回目の入院時は、</a:t>
            </a:r>
            <a:endParaRPr lang="en-US" altLang="ja-JP"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marL="266700" lvl="0" indent="-266700">
              <a:lnSpc>
                <a:spcPts val="1500"/>
              </a:lnSpc>
              <a:defRPr/>
            </a:pP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・入院</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関係医療の自己負担額がＡ欄「①入院」の高額療養費算定基準額を</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超えていないため、助成対象外となります。</a:t>
            </a:r>
            <a:endParaRPr lang="en-US" altLang="ja-JP"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marL="266700" indent="-266700">
              <a:lnSpc>
                <a:spcPts val="1500"/>
              </a:lnSpc>
              <a:defRPr/>
            </a:pP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・Ｂ欄には何も記載せず、</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❻関係医療の窓口支払額には、患者が窓口で支払う額</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30,000</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円）</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を記載します。</a:t>
            </a:r>
            <a:endPar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lvl="0">
              <a:lnSpc>
                <a:spcPts val="1500"/>
              </a:lnSpc>
              <a:defRPr/>
            </a:pP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２回目の入院時は、</a:t>
            </a:r>
            <a:endParaRPr lang="en-US" altLang="ja-JP"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marL="266700" indent="-26670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・入院</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関係医療の自己負担額がＡ欄「①入院」</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の</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高額療養費算定基準額を超えており、今回を含み過去１年間で３回目以上あるため、助成の対象（現物給付）となります。</a:t>
            </a:r>
            <a:endPar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marL="266700" indent="-266700">
              <a:lnSpc>
                <a:spcPts val="1500"/>
              </a:lnSpc>
              <a:defRPr/>
            </a:pP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200" kern="100" dirty="0" smtClean="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200" kern="100" dirty="0" smtClean="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特定</a:t>
            </a: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疾病給付対象療養の</a:t>
            </a:r>
            <a:r>
              <a:rPr lang="ja-JP" altLang="ja-JP"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多数回該当のカウント</a:t>
            </a: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については、医療記録票の医療機関名を確認し、同一の医療機関で４回目かどうかを判断します。</a:t>
            </a:r>
            <a:endParaRPr lang="en-US" altLang="ja-JP"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endParaRPr>
          </a:p>
          <a:p>
            <a:pPr marL="266700" indent="-266700">
              <a:lnSpc>
                <a:spcPts val="1500"/>
              </a:lnSpc>
              <a:defRPr/>
            </a:pP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Ｂ欄の１月には「○入」と記載し、❻関係医療の窓口支払額には、患者が窓口で支払う額（</a:t>
            </a:r>
            <a:r>
              <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10,000</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円）を記載します。</a:t>
            </a:r>
            <a:endParaRPr lang="ja-JP" altLang="ja-JP" sz="12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a:p>
            <a:pPr lvl="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　</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この事例の場合、</a:t>
            </a: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 １回目の支払いの</a:t>
            </a:r>
            <a:r>
              <a:rPr lang="en-US" altLang="ja-JP"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30,000</a:t>
            </a: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円は、</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患者</a:t>
            </a:r>
            <a:r>
              <a:rPr lang="ja-JP" altLang="en-US" sz="1200" kern="100" dirty="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から都道府県に対して償還請求を行うことで、医療費の助成を受けることができます。</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a:t>
            </a:r>
            <a:endParaRPr lang="ja-JP" altLang="ja-JP" sz="12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647444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44</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パターン１１②（レセプト記載例）</a:t>
            </a:r>
          </a:p>
        </p:txBody>
      </p:sp>
      <p:pic>
        <p:nvPicPr>
          <p:cNvPr id="2" name="図 1"/>
          <p:cNvPicPr>
            <a:picLocks noChangeAspect="1"/>
          </p:cNvPicPr>
          <p:nvPr/>
        </p:nvPicPr>
        <p:blipFill>
          <a:blip r:embed="rId2"/>
          <a:stretch>
            <a:fillRect/>
          </a:stretch>
        </p:blipFill>
        <p:spPr>
          <a:xfrm>
            <a:off x="208116" y="742597"/>
            <a:ext cx="6462109" cy="8070109"/>
          </a:xfrm>
          <a:prstGeom prst="rect">
            <a:avLst/>
          </a:prstGeom>
        </p:spPr>
      </p:pic>
      <p:sp>
        <p:nvSpPr>
          <p:cNvPr id="6" name="テキスト ボックス 5"/>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75467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45</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パターン１２①（レセプト記載例）</a:t>
            </a:r>
          </a:p>
        </p:txBody>
      </p:sp>
      <p:pic>
        <p:nvPicPr>
          <p:cNvPr id="2" name="図 1"/>
          <p:cNvPicPr>
            <a:picLocks noChangeAspect="1"/>
          </p:cNvPicPr>
          <p:nvPr/>
        </p:nvPicPr>
        <p:blipFill>
          <a:blip r:embed="rId2"/>
          <a:stretch>
            <a:fillRect/>
          </a:stretch>
        </p:blipFill>
        <p:spPr>
          <a:xfrm>
            <a:off x="208116" y="742597"/>
            <a:ext cx="6495960" cy="6458303"/>
          </a:xfrm>
          <a:prstGeom prst="rect">
            <a:avLst/>
          </a:prstGeom>
        </p:spPr>
      </p:pic>
      <p:sp>
        <p:nvSpPr>
          <p:cNvPr id="6" name="テキスト ボックス 5"/>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01091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46</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パターン１２②（レセプト記載例）</a:t>
            </a:r>
          </a:p>
        </p:txBody>
      </p:sp>
      <p:pic>
        <p:nvPicPr>
          <p:cNvPr id="5" name="図 4"/>
          <p:cNvPicPr>
            <a:picLocks noChangeAspect="1"/>
          </p:cNvPicPr>
          <p:nvPr/>
        </p:nvPicPr>
        <p:blipFill>
          <a:blip r:embed="rId2"/>
          <a:stretch>
            <a:fillRect/>
          </a:stretch>
        </p:blipFill>
        <p:spPr>
          <a:xfrm>
            <a:off x="208116" y="742597"/>
            <a:ext cx="6501354" cy="6995295"/>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11826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下矢印 4"/>
          <p:cNvSpPr/>
          <p:nvPr/>
        </p:nvSpPr>
        <p:spPr>
          <a:xfrm>
            <a:off x="3081334" y="3345767"/>
            <a:ext cx="695325" cy="313690"/>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スライド番号プレースホルダー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47</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12" name="表 11"/>
          <p:cNvGraphicFramePr>
            <a:graphicFrameLocks noGrp="1"/>
          </p:cNvGraphicFramePr>
          <p:nvPr>
            <p:extLst/>
          </p:nvPr>
        </p:nvGraphicFramePr>
        <p:xfrm>
          <a:off x="478931" y="715389"/>
          <a:ext cx="6184045" cy="2545080"/>
        </p:xfrm>
        <a:graphic>
          <a:graphicData uri="http://schemas.openxmlformats.org/drawingml/2006/table">
            <a:tbl>
              <a:tblPr>
                <a:tableStyleId>{5C22544A-7EE6-4342-B048-85BDC9FD1C3A}</a:tableStyleId>
              </a:tblPr>
              <a:tblGrid>
                <a:gridCol w="1159268">
                  <a:extLst>
                    <a:ext uri="{9D8B030D-6E8A-4147-A177-3AD203B41FA5}">
                      <a16:colId xmlns:a16="http://schemas.microsoft.com/office/drawing/2014/main" val="2070572999"/>
                    </a:ext>
                  </a:extLst>
                </a:gridCol>
                <a:gridCol w="5024777">
                  <a:extLst>
                    <a:ext uri="{9D8B030D-6E8A-4147-A177-3AD203B41FA5}">
                      <a16:colId xmlns:a16="http://schemas.microsoft.com/office/drawing/2014/main" val="721539878"/>
                    </a:ext>
                  </a:extLst>
                </a:gridCol>
              </a:tblGrid>
              <a:tr h="19157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所得区分</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歳未満で所得区分が「エ」</a:t>
                      </a:r>
                      <a:r>
                        <a:rPr kumimoji="1" lang="ja-JP" altLang="en-US" sz="1200" dirty="0" smtClean="0">
                          <a:latin typeface="ＭＳ Ｐゴシック" panose="020B0600070205080204" pitchFamily="50" charset="-128"/>
                          <a:ea typeface="ＭＳ Ｐゴシック" panose="020B0600070205080204" pitchFamily="50" charset="-128"/>
                        </a:rPr>
                        <a:t>（自己負担割合は３割）</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3221176"/>
                  </a:ext>
                </a:extLst>
              </a:tr>
              <a:tr h="19157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カウント状況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・今回を含み過去１年間で３回以上（２回目の入院で１０回目）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4552549"/>
                  </a:ext>
                </a:extLst>
              </a:tr>
              <a:tr h="1501795">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医療費の状況</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85725" marR="0" lvl="0" indent="-85725" algn="l" defTabSz="457200" rtl="0" eaLnBrk="1" fontAlgn="auto" latinLnBrk="0" hangingPunct="1">
                        <a:lnSpc>
                          <a:spcPts val="1500"/>
                        </a:lnSpc>
                        <a:spcBef>
                          <a:spcPts val="0"/>
                        </a:spcBef>
                        <a:spcAft>
                          <a:spcPts val="0"/>
                        </a:spcAft>
                        <a:buClrTx/>
                        <a:buSzTx/>
                        <a:buFontTx/>
                        <a:buNone/>
                        <a:tabLst/>
                        <a:defRPr/>
                      </a:pPr>
                      <a:r>
                        <a:rPr kumimoji="1" lang="ja-JP" altLang="en-US" sz="1200" dirty="0" smtClean="0">
                          <a:solidFill>
                            <a:prstClr val="black"/>
                          </a:solidFill>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入院関係医療の自己負担額の合計額がＡ欄「①入院」の高額療養費算定基準額を超えている</a:t>
                      </a:r>
                      <a:endParaRPr kumimoji="1" lang="en-US" altLang="ja-JP" sz="1200" dirty="0" smtClean="0">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同一の医療機関に２回入院し、それぞれで入院関係医療を受療</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１回目の入院は、入院関係医療のみで医療費</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60,000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endPar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（自己負担額：</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18,000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２回目の入院は、入院関係医療のみで医療費</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140,000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endPar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（自己負担額：</a:t>
                      </a:r>
                      <a:r>
                        <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42,000</a:t>
                      </a:r>
                      <a:r>
                        <a:rPr kumimoji="0"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a:t>
                      </a:r>
                      <a:endParaRPr kumimoji="0"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5725" marR="0" lvl="0" indent="-85725"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・それぞれの入院の入院関係医療の自己負担額が①入院の高額療養費算定基準額を超えなかったので現物給付は行わなかった</a:t>
                      </a:r>
                      <a:endParaRPr kumimoji="0" lang="en-US"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endParaRPr>
                    </a:p>
                    <a:p>
                      <a:pPr marL="85725" marR="0" lvl="0" indent="-85725" algn="l" defTabSz="457200" rtl="0" eaLnBrk="1" fontAlgn="auto" latinLnBrk="0" hangingPunct="1">
                        <a:lnSpc>
                          <a:spcPts val="1500"/>
                        </a:lnSpc>
                        <a:spcBef>
                          <a:spcPts val="0"/>
                        </a:spcBef>
                        <a:spcAft>
                          <a:spcPts val="0"/>
                        </a:spcAft>
                        <a:buClrTx/>
                        <a:buSzTx/>
                        <a:buFontTx/>
                        <a:buNone/>
                        <a:tabLst/>
                        <a:defRPr/>
                      </a:pP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・当該月の保険診療</a:t>
                      </a:r>
                      <a:r>
                        <a:rPr kumimoji="0"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（肝がん事業以外に係る医療費）</a:t>
                      </a:r>
                      <a:r>
                        <a:rPr kumimoji="0" lang="ja-JP"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はな</a:t>
                      </a:r>
                      <a:r>
                        <a:rPr kumimoji="0"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rPr>
                        <a:t>し</a:t>
                      </a:r>
                      <a:endParaRPr kumimoji="0" lang="ja-JP"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0876762"/>
                  </a:ext>
                </a:extLst>
              </a:tr>
            </a:tbl>
          </a:graphicData>
        </a:graphic>
      </p:graphicFrame>
      <p:sp>
        <p:nvSpPr>
          <p:cNvPr id="14" name="テキスト ボックス 13"/>
          <p:cNvSpPr txBox="1"/>
          <p:nvPr/>
        </p:nvSpPr>
        <p:spPr>
          <a:xfrm>
            <a:off x="279249" y="368355"/>
            <a:ext cx="6299497" cy="276999"/>
          </a:xfrm>
          <a:prstGeom prst="rect">
            <a:avLst/>
          </a:prstGeom>
          <a:noFill/>
        </p:spPr>
        <p:txBody>
          <a:bodyPr wrap="square" rtlCol="0">
            <a:spAutoFit/>
          </a:body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パターン１２①②（医療記録票記載例</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p>
        </p:txBody>
      </p:sp>
      <p:sp>
        <p:nvSpPr>
          <p:cNvPr id="6" name="角丸四角形 5"/>
          <p:cNvSpPr/>
          <p:nvPr/>
        </p:nvSpPr>
        <p:spPr>
          <a:xfrm>
            <a:off x="425203" y="3755609"/>
            <a:ext cx="6207271" cy="4845465"/>
          </a:xfrm>
          <a:prstGeom prst="roundRect">
            <a:avLst>
              <a:gd name="adj" fmla="val 3556"/>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ts val="1500"/>
              </a:lnSpc>
              <a:defRPr/>
            </a:pPr>
            <a:r>
              <a:rPr lang="ja-JP" altLang="en-US" sz="1200" kern="100" dirty="0">
                <a:solidFill>
                  <a:srgbClr val="000000"/>
                </a:solidFill>
                <a:latin typeface="游明朝" panose="02020400000000000000" pitchFamily="18" charset="-128"/>
                <a:ea typeface="ＭＳ Ｐゴシック" panose="020B0600070205080204" pitchFamily="50" charset="-128"/>
                <a:cs typeface="ＭＳ 明朝" panose="02020609040205080304" pitchFamily="17" charset="-128"/>
              </a:rPr>
              <a:t>　</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本事例は、１回目の入院時は、</a:t>
            </a:r>
            <a:endPar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marL="266700" lvl="0" indent="-26670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・入院関係医療の自己負担額がＡ欄「①入院」の高額療養費算定基準額を超えていないため、助成対象外となります。</a:t>
            </a:r>
            <a:endPar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marL="266700" indent="-26670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・Ｂ欄には何も記載せず、❻関係医療の窓口支払額には、患者が窓口で支払う額</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18,000</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円）を記載します。</a:t>
            </a:r>
            <a:endPar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lvl="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２回目の入院時は、</a:t>
            </a:r>
            <a:endPar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marL="266700" indent="-26670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入院関係医療の自己負担額がＡ欄「①入院」の高額療養費算定基準額を超えていないため、助成対象外となります。</a:t>
            </a:r>
            <a:endParaRPr lang="en-US" altLang="ja-JP"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marL="266700" indent="-266700">
              <a:lnSpc>
                <a:spcPts val="1500"/>
              </a:lnSpc>
              <a:defRPr/>
            </a:pP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・１回目と２回目の</a:t>
            </a: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入院関係医療の自己負担</a:t>
            </a:r>
            <a:r>
              <a:rPr lang="ja-JP" altLang="en-US" sz="1200" kern="100" dirty="0" smtClean="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額の合計額が</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Ａ欄</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「①入院」の高額療養費算定基準額を超えており、今回を含み過去１年間で３回目以上</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あるため助成</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の</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対象となりますが、１回での入院関係医療の自己負担額が基準額を超えていないため、原則として現物給付とならず、償還払いと</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なります</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endParaRPr lang="en-US" altLang="ja-JP"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marL="266700" indent="-266700">
              <a:lnSpc>
                <a:spcPts val="1500"/>
              </a:lnSpc>
              <a:defRPr/>
            </a:pPr>
            <a:r>
              <a:rPr lang="ja-JP" altLang="en-US"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rPr>
              <a:t>　　・現物給付できないことから、特定疾病給付対象療養として扱われず、保険診療として扱われることになります。</a:t>
            </a:r>
            <a:endParaRPr lang="en-US" altLang="ja-JP" sz="1200" kern="100" dirty="0">
              <a:solidFill>
                <a:prstClr val="black"/>
              </a:solidFill>
              <a:latin typeface="ＭＳ Ｐゴシック" panose="020B0600070205080204" pitchFamily="50" charset="-128"/>
              <a:ea typeface="ＭＳ Ｐゴシック" panose="020B0600070205080204" pitchFamily="50" charset="-128"/>
              <a:cs typeface="ＭＳ 明朝" panose="02020609040205080304" pitchFamily="17" charset="-128"/>
            </a:endParaRPr>
          </a:p>
          <a:p>
            <a:pPr marL="266700" indent="-26670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・Ｂ欄</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の１１月</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には</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「△入</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」と記載し、❻関係医療の窓口支払額には、患者が窓口で支払う額</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39,600</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円</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を記載します。</a:t>
            </a:r>
            <a:endParaRPr lang="ja-JP" altLang="ja-JP" sz="12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a:p>
            <a:pPr marL="266700" indent="-266700">
              <a:lnSpc>
                <a:spcPts val="1500"/>
              </a:lnSpc>
              <a:defRPr/>
            </a:pPr>
            <a:r>
              <a:rPr lang="ja-JP" altLang="en-US"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　　</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Ａ欄「①入院」の高額療養費算定基準</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額</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57,600</a:t>
            </a:r>
            <a:r>
              <a:rPr lang="ja-JP" altLang="en-US" sz="1200" kern="100" dirty="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円</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１回目の</a:t>
            </a:r>
            <a:r>
              <a:rPr lang="ja-JP" altLang="en-US" sz="1200" kern="100" dirty="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自己負担</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額</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18,000</a:t>
            </a:r>
            <a:r>
              <a:rPr lang="ja-JP" altLang="en-US" sz="1200" kern="100" dirty="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円</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a:t>
            </a:r>
            <a:r>
              <a:rPr lang="en-US" altLang="ja-JP"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39,600</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円</a:t>
            </a:r>
            <a:endParaRPr lang="en-US" altLang="ja-JP" sz="1200" kern="100" dirty="0" smtClean="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endParaRPr>
          </a:p>
          <a:p>
            <a:pPr lvl="0">
              <a:lnSpc>
                <a:spcPts val="1500"/>
              </a:lnSpc>
              <a:defRPr/>
            </a:pPr>
            <a:r>
              <a:rPr lang="ja-JP" altLang="en-US" sz="1200" kern="100" dirty="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　この事例の場合</a:t>
            </a:r>
            <a:r>
              <a:rPr lang="ja-JP" altLang="en-US" sz="1200" kern="100" dirty="0" smtClean="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、患者</a:t>
            </a:r>
            <a:r>
              <a:rPr lang="ja-JP" altLang="en-US" sz="1200" kern="100" dirty="0">
                <a:solidFill>
                  <a:prstClr val="black"/>
                </a:solidFill>
                <a:latin typeface="游明朝" panose="02020400000000000000" pitchFamily="18" charset="-128"/>
                <a:ea typeface="ＭＳ Ｐゴシック" panose="020B0600070205080204" pitchFamily="50" charset="-128"/>
                <a:cs typeface="Times New Roman" panose="02020603050405020304" pitchFamily="18" charset="0"/>
              </a:rPr>
              <a:t>から都道府県に対して償還請求を行うことで、医療費の助成を受けることができます。</a:t>
            </a:r>
            <a:r>
              <a:rPr lang="ja-JP" altLang="en-US" sz="1200" kern="100" dirty="0">
                <a:solidFill>
                  <a:prstClr val="black"/>
                </a:solidFill>
                <a:latin typeface="游明朝" panose="02020400000000000000" pitchFamily="18" charset="-128"/>
                <a:ea typeface="ＭＳ Ｐゴシック" panose="020B0600070205080204" pitchFamily="50" charset="-128"/>
                <a:cs typeface="ＭＳ 明朝" panose="02020609040205080304" pitchFamily="17" charset="-128"/>
              </a:rPr>
              <a:t>　</a:t>
            </a:r>
            <a:endParaRPr lang="ja-JP" altLang="ja-JP" sz="12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a:p>
            <a:pPr marL="85725" marR="0" lvl="0" indent="-85725" algn="l" defTabSz="457200" rtl="0" eaLnBrk="1" fontAlgn="auto" latinLnBrk="0" hangingPunct="1">
              <a:lnSpc>
                <a:spcPts val="1200"/>
              </a:lnSpc>
              <a:spcBef>
                <a:spcPts val="0"/>
              </a:spcBef>
              <a:spcAft>
                <a:spcPts val="0"/>
              </a:spcAft>
              <a:buClrTx/>
              <a:buSzTx/>
              <a:buFontTx/>
              <a:buNone/>
              <a:tabLst/>
              <a:defRPr/>
            </a:pPr>
            <a:endParaRPr kumimoji="0" lang="en-US"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en-US" altLang="ja-JP" sz="1200" b="0" i="0" u="sng"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200" b="0" i="0" u="sng"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この場合、原則的には上記の処理となります。</a:t>
            </a:r>
            <a:r>
              <a:rPr kumimoji="0"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en-US" altLang="ja-JP"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明朝" panose="02020609040205080304" pitchFamily="17" charset="-128"/>
            </a:endParaRPr>
          </a:p>
        </p:txBody>
      </p:sp>
    </p:spTree>
    <p:extLst>
      <p:ext uri="{BB962C8B-B14F-4D97-AF65-F5344CB8AC3E}">
        <p14:creationId xmlns:p14="http://schemas.microsoft.com/office/powerpoint/2010/main" val="6490369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48</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テキスト ボックス 13"/>
          <p:cNvSpPr txBox="1"/>
          <p:nvPr/>
        </p:nvSpPr>
        <p:spPr>
          <a:xfrm>
            <a:off x="279249" y="368355"/>
            <a:ext cx="6299497" cy="276999"/>
          </a:xfrm>
          <a:prstGeom prst="rect">
            <a:avLst/>
          </a:prstGeom>
          <a:noFill/>
        </p:spPr>
        <p:txBody>
          <a:bodyPr wrap="square" rtlCol="0">
            <a:spAutoFit/>
          </a:body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パターン１２①②（医療記録票記載例</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p>
        </p:txBody>
      </p:sp>
      <p:pic>
        <p:nvPicPr>
          <p:cNvPr id="16" name="図 15"/>
          <p:cNvPicPr>
            <a:picLocks noChangeAspect="1"/>
          </p:cNvPicPr>
          <p:nvPr/>
        </p:nvPicPr>
        <p:blipFill>
          <a:blip r:embed="rId2"/>
          <a:stretch>
            <a:fillRect/>
          </a:stretch>
        </p:blipFill>
        <p:spPr>
          <a:xfrm>
            <a:off x="233907" y="710917"/>
            <a:ext cx="6505627" cy="1583395"/>
          </a:xfrm>
          <a:prstGeom prst="rect">
            <a:avLst/>
          </a:prstGeom>
        </p:spPr>
      </p:pic>
      <p:sp>
        <p:nvSpPr>
          <p:cNvPr id="17" name="正方形/長方形 16"/>
          <p:cNvSpPr/>
          <p:nvPr/>
        </p:nvSpPr>
        <p:spPr>
          <a:xfrm>
            <a:off x="176396" y="2323855"/>
            <a:ext cx="3429000" cy="253916"/>
          </a:xfrm>
          <a:prstGeom prst="rect">
            <a:avLst/>
          </a:prstGeom>
        </p:spPr>
        <p:txBody>
          <a:bodyPr>
            <a:spAutoFit/>
          </a:bodyPr>
          <a:lstStyle/>
          <a:p>
            <a:pPr lvl="0" algn="just">
              <a:lnSpc>
                <a:spcPts val="1500"/>
              </a:lnSpc>
              <a:defRPr/>
            </a:pPr>
            <a:r>
              <a:rPr lang="en-US" altLang="ja-JP"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医療記録票には肝がん事業の対象となる医療費のみを記載します。</a:t>
            </a:r>
          </a:p>
        </p:txBody>
      </p:sp>
    </p:spTree>
    <p:extLst>
      <p:ext uri="{BB962C8B-B14F-4D97-AF65-F5344CB8AC3E}">
        <p14:creationId xmlns:p14="http://schemas.microsoft.com/office/powerpoint/2010/main" val="2992760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405"/>
            <a:ext cx="2718279" cy="333832"/>
          </a:xfrm>
        </p:spPr>
        <p:txBody>
          <a:bodyPr>
            <a:normAutofit/>
          </a:bodyPr>
          <a:lstStyle/>
          <a:p>
            <a:r>
              <a:rPr lang="en-US" altLang="ja-JP" sz="1200" b="1"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1"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資料集２</a:t>
            </a:r>
            <a:r>
              <a:rPr lang="en-US" altLang="ja-JP" sz="1200" b="1"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1"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所得区分に応じた提出書類</a:t>
            </a:r>
          </a:p>
        </p:txBody>
      </p:sp>
      <p:graphicFrame>
        <p:nvGraphicFramePr>
          <p:cNvPr id="4" name="表 3"/>
          <p:cNvGraphicFramePr>
            <a:graphicFrameLocks noGrp="1"/>
          </p:cNvGraphicFramePr>
          <p:nvPr>
            <p:extLst>
              <p:ext uri="{D42A27DB-BD31-4B8C-83A1-F6EECF244321}">
                <p14:modId xmlns:p14="http://schemas.microsoft.com/office/powerpoint/2010/main" val="2493989659"/>
              </p:ext>
            </p:extLst>
          </p:nvPr>
        </p:nvGraphicFramePr>
        <p:xfrm>
          <a:off x="560440" y="1067090"/>
          <a:ext cx="5619134" cy="8019406"/>
        </p:xfrm>
        <a:graphic>
          <a:graphicData uri="http://schemas.openxmlformats.org/drawingml/2006/table">
            <a:tbl>
              <a:tblPr firstRow="1" firstCol="1" bandRow="1">
                <a:tableStyleId>{5C22544A-7EE6-4342-B048-85BDC9FD1C3A}</a:tableStyleId>
              </a:tblPr>
              <a:tblGrid>
                <a:gridCol w="707921">
                  <a:extLst>
                    <a:ext uri="{9D8B030D-6E8A-4147-A177-3AD203B41FA5}">
                      <a16:colId xmlns:a16="http://schemas.microsoft.com/office/drawing/2014/main" val="2907406228"/>
                    </a:ext>
                  </a:extLst>
                </a:gridCol>
                <a:gridCol w="2227007">
                  <a:extLst>
                    <a:ext uri="{9D8B030D-6E8A-4147-A177-3AD203B41FA5}">
                      <a16:colId xmlns:a16="http://schemas.microsoft.com/office/drawing/2014/main" val="3421558713"/>
                    </a:ext>
                  </a:extLst>
                </a:gridCol>
                <a:gridCol w="2684206">
                  <a:extLst>
                    <a:ext uri="{9D8B030D-6E8A-4147-A177-3AD203B41FA5}">
                      <a16:colId xmlns:a16="http://schemas.microsoft.com/office/drawing/2014/main" val="266621137"/>
                    </a:ext>
                  </a:extLst>
                </a:gridCol>
              </a:tblGrid>
              <a:tr h="405096">
                <a:tc>
                  <a:txBody>
                    <a:bodyPr/>
                    <a:lstStyle/>
                    <a:p>
                      <a:pPr algn="ctr">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年齢</a:t>
                      </a:r>
                      <a:r>
                        <a:rPr lang="ja-JP" sz="1000" b="0" kern="100" dirty="0" smtClean="0">
                          <a:solidFill>
                            <a:schemeClr val="tx1"/>
                          </a:solidFill>
                          <a:effectLst/>
                          <a:latin typeface="ＭＳ ゴシック" panose="020B0609070205080204" pitchFamily="49" charset="-128"/>
                          <a:ea typeface="ＭＳ ゴシック" panose="020B0609070205080204" pitchFamily="49" charset="-128"/>
                        </a:rPr>
                        <a:t>区分</a:t>
                      </a:r>
                      <a:endParaRPr lang="ja-JP" sz="10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949" marR="5694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所得区分</a:t>
                      </a:r>
                    </a:p>
                    <a:p>
                      <a:pPr algn="ctr">
                        <a:lnSpc>
                          <a:spcPct val="100000"/>
                        </a:lnSpc>
                        <a:spcAft>
                          <a:spcPts val="0"/>
                        </a:spcAft>
                      </a:pPr>
                      <a:r>
                        <a:rPr lang="ja-JP" sz="700" b="0" kern="100" dirty="0">
                          <a:solidFill>
                            <a:schemeClr val="tx1"/>
                          </a:solidFill>
                          <a:effectLst/>
                          <a:latin typeface="ＭＳ ゴシック" panose="020B0609070205080204" pitchFamily="49" charset="-128"/>
                          <a:ea typeface="ＭＳ ゴシック" panose="020B0609070205080204" pitchFamily="49" charset="-128"/>
                        </a:rPr>
                        <a:t>（限度額適用認定証等における適用区分）</a:t>
                      </a:r>
                      <a:endParaRPr lang="ja-JP" sz="10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949" marR="5694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ja-JP" sz="1000" b="0" kern="100" dirty="0" smtClean="0">
                          <a:solidFill>
                            <a:schemeClr val="tx1"/>
                          </a:solidFill>
                          <a:effectLst/>
                          <a:latin typeface="ＭＳ ゴシック" panose="020B0609070205080204" pitchFamily="49" charset="-128"/>
                          <a:ea typeface="ＭＳ ゴシック" panose="020B0609070205080204" pitchFamily="49" charset="-128"/>
                        </a:rPr>
                        <a:t>提出書類</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（新規申請時）</a:t>
                      </a:r>
                      <a:endPar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endParaRPr>
                    </a:p>
                  </a:txBody>
                  <a:tcPr marL="56949" marR="5694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75914947"/>
                  </a:ext>
                </a:extLst>
              </a:tr>
              <a:tr h="1012741">
                <a:tc rowSpan="2">
                  <a:txBody>
                    <a:bodyPr/>
                    <a:lstStyle/>
                    <a:p>
                      <a:pPr algn="ctr">
                        <a:lnSpc>
                          <a:spcPct val="100000"/>
                        </a:lnSpc>
                        <a:spcAft>
                          <a:spcPts val="0"/>
                        </a:spcAft>
                      </a:pPr>
                      <a:r>
                        <a:rPr lang="en-US" sz="1000" b="0" kern="100" dirty="0">
                          <a:solidFill>
                            <a:schemeClr val="tx1"/>
                          </a:solidFill>
                          <a:effectLst/>
                          <a:latin typeface="ＭＳ ゴシック" panose="020B0609070205080204" pitchFamily="49" charset="-128"/>
                          <a:ea typeface="ＭＳ ゴシック" panose="020B0609070205080204" pitchFamily="49" charset="-128"/>
                        </a:rPr>
                        <a:t>70</a:t>
                      </a:r>
                      <a:r>
                        <a:rPr lang="ja-JP" sz="1000" b="0" kern="100" dirty="0">
                          <a:solidFill>
                            <a:schemeClr val="tx1"/>
                          </a:solidFill>
                          <a:effectLst/>
                          <a:latin typeface="ＭＳ ゴシック" panose="020B0609070205080204" pitchFamily="49" charset="-128"/>
                          <a:ea typeface="ＭＳ ゴシック" panose="020B0609070205080204" pitchFamily="49" charset="-128"/>
                        </a:rPr>
                        <a:t>歳未満</a:t>
                      </a:r>
                      <a:endParaRPr lang="ja-JP" sz="10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ja-JP" sz="1000" b="0" kern="100" dirty="0" smtClean="0">
                          <a:solidFill>
                            <a:schemeClr val="tx1"/>
                          </a:solidFill>
                          <a:effectLst/>
                          <a:latin typeface="ＭＳ ゴシック" panose="020B0609070205080204" pitchFamily="49" charset="-128"/>
                          <a:ea typeface="ＭＳ ゴシック" panose="020B0609070205080204" pitchFamily="49" charset="-128"/>
                        </a:rPr>
                        <a:t>［エ</a:t>
                      </a:r>
                      <a:r>
                        <a:rPr lang="ja-JP" sz="1000" b="0" kern="100" dirty="0">
                          <a:solidFill>
                            <a:schemeClr val="tx1"/>
                          </a:solidFill>
                          <a:effectLst/>
                          <a:latin typeface="ＭＳ ゴシック" panose="020B0609070205080204" pitchFamily="49" charset="-128"/>
                          <a:ea typeface="ＭＳ ゴシック" panose="020B0609070205080204" pitchFamily="49" charset="-128"/>
                        </a:rPr>
                        <a:t>］</a:t>
                      </a:r>
                    </a:p>
                    <a:p>
                      <a:pPr indent="1524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～年収約</a:t>
                      </a:r>
                      <a:r>
                        <a:rPr lang="en-US" sz="1000" b="0" kern="100" dirty="0">
                          <a:solidFill>
                            <a:schemeClr val="tx1"/>
                          </a:solidFill>
                          <a:effectLst/>
                          <a:latin typeface="ＭＳ ゴシック" panose="020B0609070205080204" pitchFamily="49" charset="-128"/>
                          <a:ea typeface="ＭＳ ゴシック" panose="020B0609070205080204" pitchFamily="49" charset="-128"/>
                        </a:rPr>
                        <a:t>370</a:t>
                      </a:r>
                      <a:r>
                        <a:rPr lang="ja-JP" sz="1000" b="0" kern="100" dirty="0">
                          <a:solidFill>
                            <a:schemeClr val="tx1"/>
                          </a:solidFill>
                          <a:effectLst/>
                          <a:latin typeface="ＭＳ ゴシック" panose="020B0609070205080204" pitchFamily="49" charset="-128"/>
                          <a:ea typeface="ＭＳ ゴシック" panose="020B0609070205080204" pitchFamily="49" charset="-128"/>
                        </a:rPr>
                        <a:t>万円</a:t>
                      </a:r>
                    </a:p>
                    <a:p>
                      <a:pPr indent="3048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健保：標報</a:t>
                      </a:r>
                      <a:r>
                        <a:rPr lang="en-US" sz="1000" b="0" kern="100" dirty="0">
                          <a:solidFill>
                            <a:schemeClr val="tx1"/>
                          </a:solidFill>
                          <a:effectLst/>
                          <a:latin typeface="ＭＳ ゴシック" panose="020B0609070205080204" pitchFamily="49" charset="-128"/>
                          <a:ea typeface="ＭＳ ゴシック" panose="020B0609070205080204" pitchFamily="49" charset="-128"/>
                        </a:rPr>
                        <a:t>26</a:t>
                      </a:r>
                      <a:r>
                        <a:rPr lang="ja-JP" sz="1000" b="0" kern="100" dirty="0">
                          <a:solidFill>
                            <a:schemeClr val="tx1"/>
                          </a:solidFill>
                          <a:effectLst/>
                          <a:latin typeface="ＭＳ ゴシック" panose="020B0609070205080204" pitchFamily="49" charset="-128"/>
                          <a:ea typeface="ＭＳ ゴシック" panose="020B0609070205080204" pitchFamily="49" charset="-128"/>
                        </a:rPr>
                        <a:t>万円以下</a:t>
                      </a:r>
                    </a:p>
                    <a:p>
                      <a:pPr indent="3048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国保：旧ただし書き</a:t>
                      </a:r>
                    </a:p>
                    <a:p>
                      <a:pPr indent="6858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所得</a:t>
                      </a:r>
                      <a:r>
                        <a:rPr lang="en-US" sz="1000" b="0" kern="100" dirty="0">
                          <a:solidFill>
                            <a:schemeClr val="tx1"/>
                          </a:solidFill>
                          <a:effectLst/>
                          <a:latin typeface="ＭＳ ゴシック" panose="020B0609070205080204" pitchFamily="49" charset="-128"/>
                          <a:ea typeface="ＭＳ ゴシック" panose="020B0609070205080204" pitchFamily="49" charset="-128"/>
                        </a:rPr>
                        <a:t>210</a:t>
                      </a:r>
                      <a:r>
                        <a:rPr lang="ja-JP" sz="1000" b="0" kern="100" dirty="0">
                          <a:solidFill>
                            <a:schemeClr val="tx1"/>
                          </a:solidFill>
                          <a:effectLst/>
                          <a:latin typeface="ＭＳ ゴシック" panose="020B0609070205080204" pitchFamily="49" charset="-128"/>
                          <a:ea typeface="ＭＳ ゴシック" panose="020B0609070205080204" pitchFamily="49" charset="-128"/>
                        </a:rPr>
                        <a:t>万円以下</a:t>
                      </a:r>
                      <a:endParaRPr lang="ja-JP" sz="10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rowSpan="2">
                  <a:txBody>
                    <a:bodyPr/>
                    <a:lstStyle/>
                    <a:p>
                      <a:pPr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・臨床調査個人票及び同意書</a:t>
                      </a:r>
                    </a:p>
                    <a:p>
                      <a:pPr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・本人の医療保険の被保険者証の写し</a:t>
                      </a:r>
                    </a:p>
                    <a:p>
                      <a:pPr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・限度額適用認定証等の写し</a:t>
                      </a:r>
                    </a:p>
                    <a:p>
                      <a:pPr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・本人の</a:t>
                      </a:r>
                      <a:r>
                        <a:rPr lang="ja-JP" sz="1000" b="0" kern="100" dirty="0" smtClean="0">
                          <a:solidFill>
                            <a:schemeClr val="tx1"/>
                          </a:solidFill>
                          <a:effectLst/>
                          <a:latin typeface="ＭＳ ゴシック" panose="020B0609070205080204" pitchFamily="49" charset="-128"/>
                          <a:ea typeface="ＭＳ ゴシック" panose="020B0609070205080204" pitchFamily="49" charset="-128"/>
                        </a:rPr>
                        <a:t>住民票の</a:t>
                      </a:r>
                      <a:r>
                        <a:rPr lang="ja-JP" sz="1000" b="0" kern="100" dirty="0">
                          <a:solidFill>
                            <a:schemeClr val="tx1"/>
                          </a:solidFill>
                          <a:effectLst/>
                          <a:latin typeface="ＭＳ ゴシック" panose="020B0609070205080204" pitchFamily="49" charset="-128"/>
                          <a:ea typeface="ＭＳ ゴシック" panose="020B0609070205080204" pitchFamily="49" charset="-128"/>
                        </a:rPr>
                        <a:t>写し</a:t>
                      </a:r>
                    </a:p>
                    <a:p>
                      <a:pPr marL="177800" indent="-177800" algn="just">
                        <a:lnSpc>
                          <a:spcPct val="100000"/>
                        </a:lnSpc>
                        <a:spcAft>
                          <a:spcPts val="0"/>
                        </a:spcAft>
                      </a:pP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医療</a:t>
                      </a: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記録票</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（Ｂ欄に過去１１か月以内に</a:t>
                      </a:r>
                      <a:r>
                        <a:rPr lang="ja-JP" altLang="en-US" sz="1000" b="0" kern="100" dirty="0" err="1" smtClean="0">
                          <a:solidFill>
                            <a:schemeClr val="tx1"/>
                          </a:solidFill>
                          <a:effectLst/>
                          <a:latin typeface="ＭＳ ゴシック" panose="020B0609070205080204" pitchFamily="49" charset="-128"/>
                          <a:ea typeface="ＭＳ ゴシック" panose="020B0609070205080204" pitchFamily="49" charset="-128"/>
                        </a:rPr>
                        <a:t>〇</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、△、▲いずれかの印のある月が計２回以上）</a:t>
                      </a: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の写し</a:t>
                      </a:r>
                      <a:endPar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endParaRPr>
                    </a:p>
                    <a:p>
                      <a:pPr marL="177800" indent="-177800" algn="just">
                        <a:lnSpc>
                          <a:spcPct val="100000"/>
                        </a:lnSpc>
                        <a:spcAft>
                          <a:spcPts val="0"/>
                        </a:spcAft>
                      </a:pP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・肝炎治療受給者証被交付者にあっては、肝炎治療月額管理票</a:t>
                      </a:r>
                      <a:r>
                        <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写</a:t>
                      </a:r>
                      <a:r>
                        <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016098"/>
                  </a:ext>
                </a:extLst>
              </a:tr>
              <a:tr h="408474">
                <a:tc vMerge="1">
                  <a:txBody>
                    <a:bodyPr/>
                    <a:lstStyle/>
                    <a:p>
                      <a:endParaRPr kumimoji="1" lang="ja-JP" altLang="en-US"/>
                    </a:p>
                  </a:txBody>
                  <a:tcPr/>
                </a:tc>
                <a:tc>
                  <a:txBody>
                    <a:bodyPr/>
                    <a:lstStyle/>
                    <a:p>
                      <a:pPr algn="just">
                        <a:lnSpc>
                          <a:spcPct val="100000"/>
                        </a:lnSpc>
                        <a:spcAft>
                          <a:spcPts val="0"/>
                        </a:spcAft>
                      </a:pPr>
                      <a:r>
                        <a:rPr lang="ja-JP" sz="1000" b="0" kern="100" dirty="0" smtClean="0">
                          <a:solidFill>
                            <a:schemeClr val="tx1"/>
                          </a:solidFill>
                          <a:effectLst/>
                          <a:latin typeface="ＭＳ ゴシック" panose="020B0609070205080204" pitchFamily="49" charset="-128"/>
                          <a:ea typeface="ＭＳ ゴシック" panose="020B0609070205080204" pitchFamily="49" charset="-128"/>
                        </a:rPr>
                        <a:t>［オ</a:t>
                      </a:r>
                      <a:r>
                        <a:rPr lang="ja-JP" sz="1000" b="0" kern="100" dirty="0">
                          <a:solidFill>
                            <a:schemeClr val="tx1"/>
                          </a:solidFill>
                          <a:effectLst/>
                          <a:latin typeface="ＭＳ ゴシック" panose="020B0609070205080204" pitchFamily="49" charset="-128"/>
                          <a:ea typeface="ＭＳ ゴシック" panose="020B0609070205080204" pitchFamily="49" charset="-128"/>
                        </a:rPr>
                        <a:t>］</a:t>
                      </a:r>
                    </a:p>
                    <a:p>
                      <a:pPr indent="1524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住民税非課税者</a:t>
                      </a:r>
                      <a:endParaRPr lang="ja-JP" sz="10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1751372294"/>
                  </a:ext>
                </a:extLst>
              </a:tr>
              <a:tr h="1703101">
                <a:tc rowSpan="3">
                  <a:txBody>
                    <a:bodyPr/>
                    <a:lstStyle/>
                    <a:p>
                      <a:pPr algn="ctr">
                        <a:lnSpc>
                          <a:spcPct val="100000"/>
                        </a:lnSpc>
                        <a:spcAft>
                          <a:spcPts val="0"/>
                        </a:spcAft>
                      </a:pPr>
                      <a:r>
                        <a:rPr lang="en-US" sz="1000" b="0" kern="100" dirty="0">
                          <a:solidFill>
                            <a:schemeClr val="tx1"/>
                          </a:solidFill>
                          <a:effectLst/>
                          <a:latin typeface="ＭＳ ゴシック" panose="020B0609070205080204" pitchFamily="49" charset="-128"/>
                          <a:ea typeface="ＭＳ ゴシック" panose="020B0609070205080204" pitchFamily="49" charset="-128"/>
                        </a:rPr>
                        <a:t>70</a:t>
                      </a:r>
                      <a:r>
                        <a:rPr lang="ja-JP" sz="1000" b="0" kern="100" dirty="0">
                          <a:solidFill>
                            <a:schemeClr val="tx1"/>
                          </a:solidFill>
                          <a:effectLst/>
                          <a:latin typeface="ＭＳ ゴシック" panose="020B0609070205080204" pitchFamily="49" charset="-128"/>
                          <a:ea typeface="ＭＳ ゴシック" panose="020B0609070205080204" pitchFamily="49" charset="-128"/>
                        </a:rPr>
                        <a:t>歳以上</a:t>
                      </a:r>
                    </a:p>
                    <a:p>
                      <a:pPr algn="ctr">
                        <a:lnSpc>
                          <a:spcPct val="100000"/>
                        </a:lnSpc>
                        <a:spcAft>
                          <a:spcPts val="0"/>
                        </a:spcAft>
                      </a:pPr>
                      <a:r>
                        <a:rPr lang="en-US" sz="1000" b="0" kern="100" dirty="0">
                          <a:solidFill>
                            <a:schemeClr val="tx1"/>
                          </a:solidFill>
                          <a:effectLst/>
                          <a:latin typeface="ＭＳ ゴシック" panose="020B0609070205080204" pitchFamily="49" charset="-128"/>
                          <a:ea typeface="ＭＳ ゴシック" panose="020B0609070205080204" pitchFamily="49" charset="-128"/>
                        </a:rPr>
                        <a:t>75</a:t>
                      </a:r>
                      <a:r>
                        <a:rPr lang="ja-JP" sz="1000" b="0" kern="100" dirty="0">
                          <a:solidFill>
                            <a:schemeClr val="tx1"/>
                          </a:solidFill>
                          <a:effectLst/>
                          <a:latin typeface="ＭＳ ゴシック" panose="020B0609070205080204" pitchFamily="49" charset="-128"/>
                          <a:ea typeface="ＭＳ ゴシック" panose="020B0609070205080204" pitchFamily="49" charset="-128"/>
                        </a:rPr>
                        <a:t>歳未満</a:t>
                      </a:r>
                      <a:endParaRPr lang="ja-JP" sz="10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en-US" altLang="ja-JP" sz="1000" b="0" u="none" kern="100" dirty="0" smtClean="0">
                          <a:solidFill>
                            <a:schemeClr val="tx1"/>
                          </a:solidFill>
                          <a:effectLst/>
                          <a:latin typeface="ＭＳ ゴシック" panose="020B0609070205080204" pitchFamily="49" charset="-128"/>
                          <a:ea typeface="ＭＳ ゴシック" panose="020B0609070205080204" pitchFamily="49" charset="-128"/>
                        </a:rPr>
                        <a:t>Ⅲ</a:t>
                      </a:r>
                      <a:r>
                        <a:rPr lang="ja-JP" altLang="en-US"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一般</a:t>
                      </a:r>
                      <a:r>
                        <a:rPr lang="ja-JP" altLang="en-US" sz="1000" b="0" u="none" kern="100" dirty="0" smtClean="0">
                          <a:solidFill>
                            <a:schemeClr val="tx1"/>
                          </a:solidFill>
                          <a:effectLst/>
                          <a:latin typeface="ＭＳ ゴシック" panose="020B0609070205080204" pitchFamily="49" charset="-128"/>
                          <a:ea typeface="ＭＳ ゴシック" panose="020B0609070205080204" pitchFamily="49" charset="-128"/>
                        </a:rPr>
                        <a:t>所得）</a:t>
                      </a: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a:t>
                      </a:r>
                      <a:endParaRPr lang="ja-JP" sz="1000" b="0" u="none" kern="100" dirty="0">
                        <a:solidFill>
                          <a:schemeClr val="tx1"/>
                        </a:solidFill>
                        <a:effectLst/>
                        <a:latin typeface="ＭＳ ゴシック" panose="020B0609070205080204" pitchFamily="49" charset="-128"/>
                        <a:ea typeface="ＭＳ ゴシック" panose="020B0609070205080204" pitchFamily="49" charset="-128"/>
                      </a:endParaRPr>
                    </a:p>
                    <a:p>
                      <a:pPr indent="152400" algn="just">
                        <a:lnSpc>
                          <a:spcPct val="100000"/>
                        </a:lnSpc>
                        <a:spcAft>
                          <a:spcPts val="0"/>
                        </a:spcAft>
                      </a:pPr>
                      <a:r>
                        <a:rPr lang="ja-JP" sz="1000" b="0" u="none" kern="100" dirty="0">
                          <a:solidFill>
                            <a:schemeClr val="tx1"/>
                          </a:solidFill>
                          <a:effectLst/>
                          <a:latin typeface="ＭＳ ゴシック" panose="020B0609070205080204" pitchFamily="49" charset="-128"/>
                          <a:ea typeface="ＭＳ ゴシック" panose="020B0609070205080204" pitchFamily="49" charset="-128"/>
                        </a:rPr>
                        <a:t>年収約</a:t>
                      </a:r>
                      <a:r>
                        <a:rPr lang="en-US" sz="1000" b="0" u="none" kern="100" dirty="0">
                          <a:solidFill>
                            <a:schemeClr val="tx1"/>
                          </a:solidFill>
                          <a:effectLst/>
                          <a:latin typeface="ＭＳ ゴシック" panose="020B0609070205080204" pitchFamily="49" charset="-128"/>
                          <a:ea typeface="ＭＳ ゴシック" panose="020B0609070205080204" pitchFamily="49" charset="-128"/>
                        </a:rPr>
                        <a:t>156</a:t>
                      </a:r>
                      <a:r>
                        <a:rPr lang="ja-JP" sz="1000" b="0" u="none" kern="100" dirty="0">
                          <a:solidFill>
                            <a:schemeClr val="tx1"/>
                          </a:solidFill>
                          <a:effectLst/>
                          <a:latin typeface="ＭＳ ゴシック" panose="020B0609070205080204" pitchFamily="49" charset="-128"/>
                          <a:ea typeface="ＭＳ ゴシック" panose="020B0609070205080204" pitchFamily="49" charset="-128"/>
                        </a:rPr>
                        <a:t>万～約</a:t>
                      </a:r>
                      <a:r>
                        <a:rPr lang="en-US" sz="1000" b="0" u="none" kern="100" dirty="0">
                          <a:solidFill>
                            <a:schemeClr val="tx1"/>
                          </a:solidFill>
                          <a:effectLst/>
                          <a:latin typeface="ＭＳ ゴシック" panose="020B0609070205080204" pitchFamily="49" charset="-128"/>
                          <a:ea typeface="ＭＳ ゴシック" panose="020B0609070205080204" pitchFamily="49" charset="-128"/>
                        </a:rPr>
                        <a:t>370</a:t>
                      </a:r>
                      <a:r>
                        <a:rPr lang="ja-JP" sz="1000" b="0" u="none" kern="100" dirty="0">
                          <a:solidFill>
                            <a:schemeClr val="tx1"/>
                          </a:solidFill>
                          <a:effectLst/>
                          <a:latin typeface="ＭＳ ゴシック" panose="020B0609070205080204" pitchFamily="49" charset="-128"/>
                          <a:ea typeface="ＭＳ ゴシック" panose="020B0609070205080204" pitchFamily="49" charset="-128"/>
                        </a:rPr>
                        <a:t>万円</a:t>
                      </a:r>
                    </a:p>
                    <a:p>
                      <a:pPr indent="304800" algn="just">
                        <a:lnSpc>
                          <a:spcPct val="100000"/>
                        </a:lnSpc>
                        <a:spcAft>
                          <a:spcPts val="0"/>
                        </a:spcAft>
                      </a:pPr>
                      <a:r>
                        <a:rPr lang="ja-JP" sz="1000" b="0" u="none" kern="100" dirty="0">
                          <a:solidFill>
                            <a:schemeClr val="tx1"/>
                          </a:solidFill>
                          <a:effectLst/>
                          <a:latin typeface="ＭＳ ゴシック" panose="020B0609070205080204" pitchFamily="49" charset="-128"/>
                          <a:ea typeface="ＭＳ ゴシック" panose="020B0609070205080204" pitchFamily="49" charset="-128"/>
                        </a:rPr>
                        <a:t>標報</a:t>
                      </a:r>
                      <a:r>
                        <a:rPr lang="en-US" sz="1000" b="0" u="none" kern="100" dirty="0">
                          <a:solidFill>
                            <a:schemeClr val="tx1"/>
                          </a:solidFill>
                          <a:effectLst/>
                          <a:latin typeface="ＭＳ ゴシック" panose="020B0609070205080204" pitchFamily="49" charset="-128"/>
                          <a:ea typeface="ＭＳ ゴシック" panose="020B0609070205080204" pitchFamily="49" charset="-128"/>
                        </a:rPr>
                        <a:t>26</a:t>
                      </a:r>
                      <a:r>
                        <a:rPr lang="ja-JP" sz="1000" b="0" u="none" kern="100" dirty="0">
                          <a:solidFill>
                            <a:schemeClr val="tx1"/>
                          </a:solidFill>
                          <a:effectLst/>
                          <a:latin typeface="ＭＳ ゴシック" panose="020B0609070205080204" pitchFamily="49" charset="-128"/>
                          <a:ea typeface="ＭＳ ゴシック" panose="020B0609070205080204" pitchFamily="49" charset="-128"/>
                        </a:rPr>
                        <a:t>万円以下</a:t>
                      </a:r>
                    </a:p>
                    <a:p>
                      <a:pPr indent="304800" algn="just">
                        <a:lnSpc>
                          <a:spcPct val="100000"/>
                        </a:lnSpc>
                        <a:spcAft>
                          <a:spcPts val="0"/>
                        </a:spcAft>
                      </a:pPr>
                      <a:r>
                        <a:rPr lang="ja-JP" sz="1000" b="0" u="none" kern="100" dirty="0">
                          <a:solidFill>
                            <a:schemeClr val="tx1"/>
                          </a:solidFill>
                          <a:effectLst/>
                          <a:latin typeface="ＭＳ ゴシック" panose="020B0609070205080204" pitchFamily="49" charset="-128"/>
                          <a:ea typeface="ＭＳ ゴシック" panose="020B0609070205080204" pitchFamily="49" charset="-128"/>
                        </a:rPr>
                        <a:t>課税所得</a:t>
                      </a:r>
                      <a:r>
                        <a:rPr lang="en-US" sz="1000" b="0" u="none" kern="100" dirty="0">
                          <a:solidFill>
                            <a:schemeClr val="tx1"/>
                          </a:solidFill>
                          <a:effectLst/>
                          <a:latin typeface="ＭＳ ゴシック" panose="020B0609070205080204" pitchFamily="49" charset="-128"/>
                          <a:ea typeface="ＭＳ ゴシック" panose="020B0609070205080204" pitchFamily="49" charset="-128"/>
                        </a:rPr>
                        <a:t>145</a:t>
                      </a:r>
                      <a:r>
                        <a:rPr lang="ja-JP" sz="1000" b="0" u="none" kern="100" dirty="0">
                          <a:solidFill>
                            <a:schemeClr val="tx1"/>
                          </a:solidFill>
                          <a:effectLst/>
                          <a:latin typeface="ＭＳ ゴシック" panose="020B0609070205080204" pitchFamily="49" charset="-128"/>
                          <a:ea typeface="ＭＳ ゴシック" panose="020B0609070205080204" pitchFamily="49" charset="-128"/>
                        </a:rPr>
                        <a:t>万円未満等</a:t>
                      </a:r>
                      <a:endParaRPr lang="ja-JP" sz="1000" b="0" u="none"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・臨床調査個人票及び同意書</a:t>
                      </a:r>
                    </a:p>
                    <a:p>
                      <a:pPr marL="76200" indent="-762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・本人の医療保険の被保険者証の写し</a:t>
                      </a:r>
                    </a:p>
                    <a:p>
                      <a:pPr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・本人の高齢受給者証の写し</a:t>
                      </a:r>
                    </a:p>
                    <a:p>
                      <a:pPr marL="76200" indent="-762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・本人及び世帯全員の住民税課税・非課税証明書類</a:t>
                      </a:r>
                    </a:p>
                    <a:p>
                      <a:pPr marL="76200" indent="-762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・本人</a:t>
                      </a:r>
                      <a:r>
                        <a:rPr lang="ja-JP" sz="1000" b="0" kern="100" dirty="0" smtClean="0">
                          <a:solidFill>
                            <a:schemeClr val="tx1"/>
                          </a:solidFill>
                          <a:effectLst/>
                          <a:latin typeface="ＭＳ ゴシック" panose="020B0609070205080204" pitchFamily="49" charset="-128"/>
                          <a:ea typeface="ＭＳ ゴシック" panose="020B0609070205080204" pitchFamily="49" charset="-128"/>
                        </a:rPr>
                        <a:t>及び</a:t>
                      </a: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世帯全員</a:t>
                      </a:r>
                      <a:r>
                        <a:rPr lang="ja-JP" sz="1000" b="0" kern="100" dirty="0" smtClean="0">
                          <a:solidFill>
                            <a:schemeClr val="tx1"/>
                          </a:solidFill>
                          <a:effectLst/>
                          <a:latin typeface="ＭＳ ゴシック" panose="020B0609070205080204" pitchFamily="49" charset="-128"/>
                          <a:ea typeface="ＭＳ ゴシック" panose="020B0609070205080204" pitchFamily="49" charset="-128"/>
                        </a:rPr>
                        <a:t>の住民票の</a:t>
                      </a:r>
                      <a:r>
                        <a:rPr lang="ja-JP" sz="1000" b="0" kern="100" dirty="0">
                          <a:solidFill>
                            <a:schemeClr val="tx1"/>
                          </a:solidFill>
                          <a:effectLst/>
                          <a:latin typeface="ＭＳ ゴシック" panose="020B0609070205080204" pitchFamily="49" charset="-128"/>
                          <a:ea typeface="ＭＳ ゴシック" panose="020B0609070205080204" pitchFamily="49" charset="-128"/>
                        </a:rPr>
                        <a:t>写し</a:t>
                      </a:r>
                    </a:p>
                    <a:p>
                      <a:pPr marL="177800" indent="-177800" algn="just">
                        <a:lnSpc>
                          <a:spcPct val="100000"/>
                        </a:lnSpc>
                        <a:spcAft>
                          <a:spcPts val="0"/>
                        </a:spcAft>
                      </a:pP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医療</a:t>
                      </a: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記録票</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（Ｂ欄に過去１１か月以内に</a:t>
                      </a:r>
                      <a:r>
                        <a:rPr lang="ja-JP" altLang="en-US" sz="1000" b="0" kern="100" dirty="0" err="1" smtClean="0">
                          <a:solidFill>
                            <a:schemeClr val="tx1"/>
                          </a:solidFill>
                          <a:effectLst/>
                          <a:latin typeface="ＭＳ ゴシック" panose="020B0609070205080204" pitchFamily="49" charset="-128"/>
                          <a:ea typeface="ＭＳ ゴシック" panose="020B0609070205080204" pitchFamily="49" charset="-128"/>
                        </a:rPr>
                        <a:t>〇</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、△、▲いずれかの印のある月が計２回以上）</a:t>
                      </a: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の写し</a:t>
                      </a:r>
                      <a:endPar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endParaRPr>
                    </a:p>
                    <a:p>
                      <a:pPr marL="177800" indent="-177800" algn="just">
                        <a:lnSpc>
                          <a:spcPct val="100000"/>
                        </a:lnSpc>
                        <a:spcAft>
                          <a:spcPts val="0"/>
                        </a:spcAft>
                      </a:pP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・肝炎治療受給者証被交付者にあっては、肝炎治療月額管理票</a:t>
                      </a:r>
                      <a:r>
                        <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写</a:t>
                      </a:r>
                      <a:r>
                        <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1073627"/>
                  </a:ext>
                </a:extLst>
              </a:tr>
              <a:tr h="677586">
                <a:tc vMerge="1">
                  <a:txBody>
                    <a:bodyPr/>
                    <a:lstStyle/>
                    <a:p>
                      <a:endParaRPr kumimoji="1" lang="ja-JP" altLang="en-US"/>
                    </a:p>
                  </a:txBody>
                  <a:tcPr/>
                </a:tc>
                <a:tc>
                  <a:txBody>
                    <a:bodyPr/>
                    <a:lstStyle/>
                    <a:p>
                      <a:pPr algn="just">
                        <a:lnSpc>
                          <a:spcPct val="100000"/>
                        </a:lnSpc>
                        <a:spcAft>
                          <a:spcPts val="0"/>
                        </a:spcAft>
                      </a:pP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en-US" altLang="ja-JP" sz="1000" b="0" u="none" kern="100" dirty="0" smtClean="0">
                          <a:solidFill>
                            <a:schemeClr val="tx1"/>
                          </a:solidFill>
                          <a:effectLst/>
                          <a:latin typeface="ＭＳ ゴシック" panose="020B0609070205080204" pitchFamily="49" charset="-128"/>
                          <a:ea typeface="ＭＳ ゴシック" panose="020B0609070205080204" pitchFamily="49" charset="-128"/>
                        </a:rPr>
                        <a:t>Ⅱ</a:t>
                      </a:r>
                      <a:r>
                        <a:rPr lang="ja-JP" altLang="en-US"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低所得Ⅱ</a:t>
                      </a:r>
                      <a:r>
                        <a:rPr lang="ja-JP" altLang="en-US"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a:t>
                      </a:r>
                      <a:endParaRPr lang="ja-JP" sz="1000" b="0" u="none" kern="100" dirty="0">
                        <a:solidFill>
                          <a:schemeClr val="tx1"/>
                        </a:solidFill>
                        <a:effectLst/>
                        <a:latin typeface="ＭＳ ゴシック" panose="020B0609070205080204" pitchFamily="49" charset="-128"/>
                        <a:ea typeface="ＭＳ ゴシック" panose="020B0609070205080204" pitchFamily="49" charset="-128"/>
                      </a:endParaRPr>
                    </a:p>
                    <a:p>
                      <a:pPr indent="152400" algn="just">
                        <a:lnSpc>
                          <a:spcPct val="100000"/>
                        </a:lnSpc>
                        <a:spcAft>
                          <a:spcPts val="0"/>
                        </a:spcAft>
                      </a:pPr>
                      <a:r>
                        <a:rPr lang="ja-JP" sz="1000" b="0" u="none" kern="100" dirty="0">
                          <a:solidFill>
                            <a:schemeClr val="tx1"/>
                          </a:solidFill>
                          <a:effectLst/>
                          <a:latin typeface="ＭＳ ゴシック" panose="020B0609070205080204" pitchFamily="49" charset="-128"/>
                          <a:ea typeface="ＭＳ ゴシック" panose="020B0609070205080204" pitchFamily="49" charset="-128"/>
                        </a:rPr>
                        <a:t>住民税非課税世帯</a:t>
                      </a:r>
                      <a:endParaRPr lang="ja-JP" sz="1000" b="0" u="none"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rowSpan="2">
                  <a:txBody>
                    <a:bodyPr/>
                    <a:lstStyle/>
                    <a:p>
                      <a:pPr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・臨床調査個人票及び同意書</a:t>
                      </a:r>
                    </a:p>
                    <a:p>
                      <a:pPr marL="76200" indent="-762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・本人の医療保険の被保険者証の写し</a:t>
                      </a:r>
                    </a:p>
                    <a:p>
                      <a:pPr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・本人の高齢受給者証の写し</a:t>
                      </a:r>
                    </a:p>
                    <a:p>
                      <a:pPr marL="76200" indent="-762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・限度額適用認定証等の写し</a:t>
                      </a:r>
                    </a:p>
                    <a:p>
                      <a:pPr marL="76200" indent="-762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a:t>
                      </a:r>
                      <a:r>
                        <a:rPr lang="ja-JP" sz="1000" b="0" kern="100" dirty="0" smtClean="0">
                          <a:solidFill>
                            <a:schemeClr val="tx1"/>
                          </a:solidFill>
                          <a:effectLst/>
                          <a:latin typeface="ＭＳ ゴシック" panose="020B0609070205080204" pitchFamily="49" charset="-128"/>
                          <a:ea typeface="ＭＳ ゴシック" panose="020B0609070205080204" pitchFamily="49" charset="-128"/>
                        </a:rPr>
                        <a:t>本人の住民票の</a:t>
                      </a:r>
                      <a:r>
                        <a:rPr lang="ja-JP" sz="1000" b="0" kern="100" dirty="0">
                          <a:solidFill>
                            <a:schemeClr val="tx1"/>
                          </a:solidFill>
                          <a:effectLst/>
                          <a:latin typeface="ＭＳ ゴシック" panose="020B0609070205080204" pitchFamily="49" charset="-128"/>
                          <a:ea typeface="ＭＳ ゴシック" panose="020B0609070205080204" pitchFamily="49" charset="-128"/>
                        </a:rPr>
                        <a:t>写し</a:t>
                      </a:r>
                    </a:p>
                    <a:p>
                      <a:pPr marL="177800" indent="-177800" algn="just">
                        <a:lnSpc>
                          <a:spcPct val="100000"/>
                        </a:lnSpc>
                        <a:spcAft>
                          <a:spcPts val="0"/>
                        </a:spcAft>
                      </a:pP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医療</a:t>
                      </a: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記録票</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（Ｂ欄に過去１１か月以内に</a:t>
                      </a:r>
                      <a:r>
                        <a:rPr lang="ja-JP" altLang="en-US" sz="1000" b="0" kern="100" dirty="0" err="1" smtClean="0">
                          <a:solidFill>
                            <a:schemeClr val="tx1"/>
                          </a:solidFill>
                          <a:effectLst/>
                          <a:latin typeface="ＭＳ ゴシック" panose="020B0609070205080204" pitchFamily="49" charset="-128"/>
                          <a:ea typeface="ＭＳ ゴシック" panose="020B0609070205080204" pitchFamily="49" charset="-128"/>
                        </a:rPr>
                        <a:t>〇</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、△、▲いずれかの印のある月が計２回以上）</a:t>
                      </a: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の写し</a:t>
                      </a:r>
                      <a:endPar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endParaRPr>
                    </a:p>
                    <a:p>
                      <a:pPr marL="177800" indent="-177800" algn="just">
                        <a:lnSpc>
                          <a:spcPct val="100000"/>
                        </a:lnSpc>
                        <a:spcAft>
                          <a:spcPts val="0"/>
                        </a:spcAft>
                      </a:pP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・肝炎治療受給者証被交付者にあっては、肝炎治療月額管理票</a:t>
                      </a:r>
                      <a:r>
                        <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写</a:t>
                      </a:r>
                      <a:r>
                        <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6015765"/>
                  </a:ext>
                </a:extLst>
              </a:tr>
              <a:tr h="870688">
                <a:tc vMerge="1">
                  <a:txBody>
                    <a:bodyPr/>
                    <a:lstStyle/>
                    <a:p>
                      <a:endParaRPr kumimoji="1" lang="ja-JP" altLang="en-US"/>
                    </a:p>
                  </a:txBody>
                  <a:tcPr/>
                </a:tc>
                <a:tc>
                  <a:txBody>
                    <a:bodyPr/>
                    <a:lstStyle/>
                    <a:p>
                      <a:pPr algn="just">
                        <a:lnSpc>
                          <a:spcPct val="100000"/>
                        </a:lnSpc>
                        <a:spcAft>
                          <a:spcPts val="0"/>
                        </a:spcAft>
                      </a:pP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en-US" altLang="ja-JP" sz="1000" b="0" u="none" kern="100" dirty="0" smtClean="0">
                          <a:solidFill>
                            <a:schemeClr val="tx1"/>
                          </a:solidFill>
                          <a:effectLst/>
                          <a:latin typeface="ＭＳ ゴシック" panose="020B0609070205080204" pitchFamily="49" charset="-128"/>
                          <a:ea typeface="ＭＳ ゴシック" panose="020B0609070205080204" pitchFamily="49" charset="-128"/>
                        </a:rPr>
                        <a:t>Ⅰ</a:t>
                      </a:r>
                      <a:r>
                        <a:rPr lang="ja-JP" altLang="en-US"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低所得Ⅰ</a:t>
                      </a:r>
                      <a:r>
                        <a:rPr lang="ja-JP" altLang="en-US"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a:t>
                      </a:r>
                      <a:endParaRPr lang="ja-JP" sz="1000" b="0" u="none" kern="100" dirty="0">
                        <a:solidFill>
                          <a:schemeClr val="tx1"/>
                        </a:solidFill>
                        <a:effectLst/>
                        <a:latin typeface="ＭＳ ゴシック" panose="020B0609070205080204" pitchFamily="49" charset="-128"/>
                        <a:ea typeface="ＭＳ ゴシック" panose="020B0609070205080204" pitchFamily="49" charset="-128"/>
                      </a:endParaRPr>
                    </a:p>
                    <a:p>
                      <a:pPr indent="152400" algn="just">
                        <a:lnSpc>
                          <a:spcPct val="100000"/>
                        </a:lnSpc>
                        <a:spcAft>
                          <a:spcPts val="0"/>
                        </a:spcAft>
                      </a:pPr>
                      <a:r>
                        <a:rPr lang="ja-JP" sz="1000" b="0" u="none" kern="100" dirty="0">
                          <a:solidFill>
                            <a:schemeClr val="tx1"/>
                          </a:solidFill>
                          <a:effectLst/>
                          <a:latin typeface="ＭＳ ゴシック" panose="020B0609070205080204" pitchFamily="49" charset="-128"/>
                          <a:ea typeface="ＭＳ ゴシック" panose="020B0609070205080204" pitchFamily="49" charset="-128"/>
                        </a:rPr>
                        <a:t>住民税非課税世帯</a:t>
                      </a:r>
                    </a:p>
                    <a:p>
                      <a:pPr indent="152400" algn="just">
                        <a:lnSpc>
                          <a:spcPct val="100000"/>
                        </a:lnSpc>
                        <a:spcAft>
                          <a:spcPts val="0"/>
                        </a:spcAft>
                      </a:pPr>
                      <a:r>
                        <a:rPr lang="en-US" sz="1000" b="0" u="none" kern="100" dirty="0">
                          <a:solidFill>
                            <a:schemeClr val="tx1"/>
                          </a:solidFill>
                          <a:effectLst/>
                          <a:latin typeface="ＭＳ ゴシック" panose="020B0609070205080204" pitchFamily="49" charset="-128"/>
                          <a:ea typeface="ＭＳ ゴシック" panose="020B0609070205080204" pitchFamily="49" charset="-128"/>
                        </a:rPr>
                        <a:t>(</a:t>
                      </a:r>
                      <a:r>
                        <a:rPr lang="ja-JP" sz="1000" b="0" u="none" kern="100" dirty="0">
                          <a:solidFill>
                            <a:schemeClr val="tx1"/>
                          </a:solidFill>
                          <a:effectLst/>
                          <a:latin typeface="ＭＳ ゴシック" panose="020B0609070205080204" pitchFamily="49" charset="-128"/>
                          <a:ea typeface="ＭＳ ゴシック" panose="020B0609070205080204" pitchFamily="49" charset="-128"/>
                        </a:rPr>
                        <a:t>年金収入</a:t>
                      </a:r>
                      <a:r>
                        <a:rPr lang="en-US" sz="1000" b="0" u="none" kern="100" dirty="0">
                          <a:solidFill>
                            <a:schemeClr val="tx1"/>
                          </a:solidFill>
                          <a:effectLst/>
                          <a:latin typeface="ＭＳ ゴシック" panose="020B0609070205080204" pitchFamily="49" charset="-128"/>
                          <a:ea typeface="ＭＳ ゴシック" panose="020B0609070205080204" pitchFamily="49" charset="-128"/>
                        </a:rPr>
                        <a:t>80</a:t>
                      </a:r>
                      <a:r>
                        <a:rPr lang="ja-JP" sz="1000" b="0" u="none" kern="100" dirty="0">
                          <a:solidFill>
                            <a:schemeClr val="tx1"/>
                          </a:solidFill>
                          <a:effectLst/>
                          <a:latin typeface="ＭＳ ゴシック" panose="020B0609070205080204" pitchFamily="49" charset="-128"/>
                          <a:ea typeface="ＭＳ ゴシック" panose="020B0609070205080204" pitchFamily="49" charset="-128"/>
                        </a:rPr>
                        <a:t>万円以下など</a:t>
                      </a:r>
                      <a:r>
                        <a:rPr lang="en-US" sz="1000" b="0" u="none" kern="100" dirty="0">
                          <a:solidFill>
                            <a:schemeClr val="tx1"/>
                          </a:solidFill>
                          <a:effectLst/>
                          <a:latin typeface="ＭＳ ゴシック" panose="020B0609070205080204" pitchFamily="49" charset="-128"/>
                          <a:ea typeface="ＭＳ ゴシック" panose="020B0609070205080204" pitchFamily="49" charset="-128"/>
                        </a:rPr>
                        <a:t>)</a:t>
                      </a:r>
                      <a:endParaRPr lang="ja-JP" sz="1000" b="0" u="none"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76200" indent="-76200" algn="just">
                        <a:lnSpc>
                          <a:spcPts val="1400"/>
                        </a:lnSpc>
                        <a:spcAft>
                          <a:spcPts val="0"/>
                        </a:spcAft>
                      </a:pPr>
                      <a:endParaRPr lang="ja-JP" sz="10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56949" marR="56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4245477"/>
                  </a:ext>
                </a:extLst>
              </a:tr>
              <a:tr h="1548274">
                <a:tc rowSpan="3">
                  <a:txBody>
                    <a:bodyPr/>
                    <a:lstStyle/>
                    <a:p>
                      <a:pPr algn="ctr">
                        <a:lnSpc>
                          <a:spcPct val="100000"/>
                        </a:lnSpc>
                        <a:spcAft>
                          <a:spcPts val="0"/>
                        </a:spcAft>
                      </a:pPr>
                      <a:r>
                        <a:rPr lang="en-US" sz="1000" b="0" kern="100" dirty="0">
                          <a:solidFill>
                            <a:schemeClr val="tx1"/>
                          </a:solidFill>
                          <a:effectLst/>
                          <a:latin typeface="ＭＳ ゴシック" panose="020B0609070205080204" pitchFamily="49" charset="-128"/>
                          <a:ea typeface="ＭＳ ゴシック" panose="020B0609070205080204" pitchFamily="49" charset="-128"/>
                        </a:rPr>
                        <a:t>75</a:t>
                      </a:r>
                      <a:r>
                        <a:rPr lang="ja-JP" sz="1000" b="0" kern="100" dirty="0">
                          <a:solidFill>
                            <a:schemeClr val="tx1"/>
                          </a:solidFill>
                          <a:effectLst/>
                          <a:latin typeface="ＭＳ ゴシック" panose="020B0609070205080204" pitchFamily="49" charset="-128"/>
                          <a:ea typeface="ＭＳ ゴシック" panose="020B0609070205080204" pitchFamily="49" charset="-128"/>
                        </a:rPr>
                        <a:t>歳以上</a:t>
                      </a:r>
                      <a:endParaRPr lang="ja-JP" sz="10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en-US" altLang="ja-JP" sz="1000" b="0" u="none" kern="100" dirty="0" smtClean="0">
                          <a:solidFill>
                            <a:schemeClr val="tx1"/>
                          </a:solidFill>
                          <a:effectLst/>
                          <a:latin typeface="ＭＳ ゴシック" panose="020B0609070205080204" pitchFamily="49" charset="-128"/>
                          <a:ea typeface="ＭＳ ゴシック" panose="020B0609070205080204" pitchFamily="49" charset="-128"/>
                        </a:rPr>
                        <a:t>Ⅲ</a:t>
                      </a:r>
                      <a:r>
                        <a:rPr lang="ja-JP" altLang="en-US"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一般</a:t>
                      </a:r>
                      <a:r>
                        <a:rPr lang="ja-JP" altLang="en-US" sz="1000" b="0" u="none" kern="100" dirty="0" smtClean="0">
                          <a:solidFill>
                            <a:schemeClr val="tx1"/>
                          </a:solidFill>
                          <a:effectLst/>
                          <a:latin typeface="ＭＳ ゴシック" panose="020B0609070205080204" pitchFamily="49" charset="-128"/>
                          <a:ea typeface="ＭＳ ゴシック" panose="020B0609070205080204" pitchFamily="49" charset="-128"/>
                        </a:rPr>
                        <a:t>所得）</a:t>
                      </a: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a:t>
                      </a:r>
                      <a:endParaRPr lang="ja-JP" sz="1000" b="0" u="none" kern="100" dirty="0">
                        <a:solidFill>
                          <a:schemeClr val="tx1"/>
                        </a:solidFill>
                        <a:effectLst/>
                        <a:latin typeface="ＭＳ ゴシック" panose="020B0609070205080204" pitchFamily="49" charset="-128"/>
                        <a:ea typeface="ＭＳ ゴシック" panose="020B0609070205080204" pitchFamily="49" charset="-128"/>
                      </a:endParaRPr>
                    </a:p>
                    <a:p>
                      <a:pPr indent="152400" algn="just">
                        <a:lnSpc>
                          <a:spcPct val="100000"/>
                        </a:lnSpc>
                        <a:spcAft>
                          <a:spcPts val="0"/>
                        </a:spcAft>
                      </a:pPr>
                      <a:r>
                        <a:rPr lang="ja-JP" sz="1000" b="0" u="none" kern="100" dirty="0">
                          <a:solidFill>
                            <a:schemeClr val="tx1"/>
                          </a:solidFill>
                          <a:effectLst/>
                          <a:latin typeface="ＭＳ ゴシック" panose="020B0609070205080204" pitchFamily="49" charset="-128"/>
                          <a:ea typeface="ＭＳ ゴシック" panose="020B0609070205080204" pitchFamily="49" charset="-128"/>
                        </a:rPr>
                        <a:t>年収約</a:t>
                      </a:r>
                      <a:r>
                        <a:rPr lang="en-US" sz="1000" b="0" u="none" kern="100" dirty="0">
                          <a:solidFill>
                            <a:schemeClr val="tx1"/>
                          </a:solidFill>
                          <a:effectLst/>
                          <a:latin typeface="ＭＳ ゴシック" panose="020B0609070205080204" pitchFamily="49" charset="-128"/>
                          <a:ea typeface="ＭＳ ゴシック" panose="020B0609070205080204" pitchFamily="49" charset="-128"/>
                        </a:rPr>
                        <a:t>156</a:t>
                      </a:r>
                      <a:r>
                        <a:rPr lang="ja-JP" sz="1000" b="0" u="none" kern="100" dirty="0">
                          <a:solidFill>
                            <a:schemeClr val="tx1"/>
                          </a:solidFill>
                          <a:effectLst/>
                          <a:latin typeface="ＭＳ ゴシック" panose="020B0609070205080204" pitchFamily="49" charset="-128"/>
                          <a:ea typeface="ＭＳ ゴシック" panose="020B0609070205080204" pitchFamily="49" charset="-128"/>
                        </a:rPr>
                        <a:t>万～約</a:t>
                      </a:r>
                      <a:r>
                        <a:rPr lang="en-US" sz="1000" b="0" u="none" kern="100" dirty="0">
                          <a:solidFill>
                            <a:schemeClr val="tx1"/>
                          </a:solidFill>
                          <a:effectLst/>
                          <a:latin typeface="ＭＳ ゴシック" panose="020B0609070205080204" pitchFamily="49" charset="-128"/>
                          <a:ea typeface="ＭＳ ゴシック" panose="020B0609070205080204" pitchFamily="49" charset="-128"/>
                        </a:rPr>
                        <a:t>370</a:t>
                      </a:r>
                      <a:r>
                        <a:rPr lang="ja-JP" sz="1000" b="0" u="none" kern="100" dirty="0">
                          <a:solidFill>
                            <a:schemeClr val="tx1"/>
                          </a:solidFill>
                          <a:effectLst/>
                          <a:latin typeface="ＭＳ ゴシック" panose="020B0609070205080204" pitchFamily="49" charset="-128"/>
                          <a:ea typeface="ＭＳ ゴシック" panose="020B0609070205080204" pitchFamily="49" charset="-128"/>
                        </a:rPr>
                        <a:t>万円</a:t>
                      </a:r>
                    </a:p>
                    <a:p>
                      <a:pPr indent="304800" algn="just">
                        <a:lnSpc>
                          <a:spcPct val="100000"/>
                        </a:lnSpc>
                        <a:spcAft>
                          <a:spcPts val="0"/>
                        </a:spcAft>
                      </a:pPr>
                      <a:r>
                        <a:rPr lang="ja-JP" sz="1000" b="0" u="none" kern="100" dirty="0">
                          <a:solidFill>
                            <a:schemeClr val="tx1"/>
                          </a:solidFill>
                          <a:effectLst/>
                          <a:latin typeface="ＭＳ ゴシック" panose="020B0609070205080204" pitchFamily="49" charset="-128"/>
                          <a:ea typeface="ＭＳ ゴシック" panose="020B0609070205080204" pitchFamily="49" charset="-128"/>
                        </a:rPr>
                        <a:t>標報</a:t>
                      </a:r>
                      <a:r>
                        <a:rPr lang="en-US" sz="1000" b="0" u="none" kern="100" dirty="0">
                          <a:solidFill>
                            <a:schemeClr val="tx1"/>
                          </a:solidFill>
                          <a:effectLst/>
                          <a:latin typeface="ＭＳ ゴシック" panose="020B0609070205080204" pitchFamily="49" charset="-128"/>
                          <a:ea typeface="ＭＳ ゴシック" panose="020B0609070205080204" pitchFamily="49" charset="-128"/>
                        </a:rPr>
                        <a:t>26</a:t>
                      </a:r>
                      <a:r>
                        <a:rPr lang="ja-JP" sz="1000" b="0" u="none" kern="100" dirty="0">
                          <a:solidFill>
                            <a:schemeClr val="tx1"/>
                          </a:solidFill>
                          <a:effectLst/>
                          <a:latin typeface="ＭＳ ゴシック" panose="020B0609070205080204" pitchFamily="49" charset="-128"/>
                          <a:ea typeface="ＭＳ ゴシック" panose="020B0609070205080204" pitchFamily="49" charset="-128"/>
                        </a:rPr>
                        <a:t>万円以下</a:t>
                      </a:r>
                    </a:p>
                    <a:p>
                      <a:pPr indent="304800" algn="just">
                        <a:lnSpc>
                          <a:spcPct val="100000"/>
                        </a:lnSpc>
                        <a:spcAft>
                          <a:spcPts val="0"/>
                        </a:spcAft>
                      </a:pPr>
                      <a:r>
                        <a:rPr lang="ja-JP" sz="1000" b="0" u="none" kern="100" dirty="0">
                          <a:solidFill>
                            <a:schemeClr val="tx1"/>
                          </a:solidFill>
                          <a:effectLst/>
                          <a:latin typeface="ＭＳ ゴシック" panose="020B0609070205080204" pitchFamily="49" charset="-128"/>
                          <a:ea typeface="ＭＳ ゴシック" panose="020B0609070205080204" pitchFamily="49" charset="-128"/>
                        </a:rPr>
                        <a:t>課税所得</a:t>
                      </a:r>
                      <a:r>
                        <a:rPr lang="en-US" sz="1000" b="0" u="none" kern="100" dirty="0">
                          <a:solidFill>
                            <a:schemeClr val="tx1"/>
                          </a:solidFill>
                          <a:effectLst/>
                          <a:latin typeface="ＭＳ ゴシック" panose="020B0609070205080204" pitchFamily="49" charset="-128"/>
                          <a:ea typeface="ＭＳ ゴシック" panose="020B0609070205080204" pitchFamily="49" charset="-128"/>
                        </a:rPr>
                        <a:t>145</a:t>
                      </a:r>
                      <a:r>
                        <a:rPr lang="ja-JP" sz="1000" b="0" u="none" kern="100" dirty="0">
                          <a:solidFill>
                            <a:schemeClr val="tx1"/>
                          </a:solidFill>
                          <a:effectLst/>
                          <a:latin typeface="ＭＳ ゴシック" panose="020B0609070205080204" pitchFamily="49" charset="-128"/>
                          <a:ea typeface="ＭＳ ゴシック" panose="020B0609070205080204" pitchFamily="49" charset="-128"/>
                        </a:rPr>
                        <a:t>万円未満等</a:t>
                      </a:r>
                      <a:endParaRPr lang="ja-JP" sz="1000" b="0" u="none"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・臨床調査個人票及び同意書</a:t>
                      </a:r>
                    </a:p>
                    <a:p>
                      <a:pPr marL="76200" indent="-762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・本人の後期高齢者医療被保険者証の写し</a:t>
                      </a:r>
                    </a:p>
                    <a:p>
                      <a:pPr marL="76200" indent="-762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・本人及び世帯全員の住民税課税・非課税証明書類</a:t>
                      </a:r>
                    </a:p>
                    <a:p>
                      <a:pPr marL="76200" indent="-762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・本人</a:t>
                      </a:r>
                      <a:r>
                        <a:rPr lang="ja-JP" sz="1000" b="0" kern="100" dirty="0" smtClean="0">
                          <a:solidFill>
                            <a:schemeClr val="tx1"/>
                          </a:solidFill>
                          <a:effectLst/>
                          <a:latin typeface="ＭＳ ゴシック" panose="020B0609070205080204" pitchFamily="49" charset="-128"/>
                          <a:ea typeface="ＭＳ ゴシック" panose="020B0609070205080204" pitchFamily="49" charset="-128"/>
                        </a:rPr>
                        <a:t>及び</a:t>
                      </a: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世帯全員</a:t>
                      </a:r>
                      <a:r>
                        <a:rPr lang="ja-JP" sz="1000" b="0" kern="100" dirty="0" smtClean="0">
                          <a:solidFill>
                            <a:schemeClr val="tx1"/>
                          </a:solidFill>
                          <a:effectLst/>
                          <a:latin typeface="ＭＳ ゴシック" panose="020B0609070205080204" pitchFamily="49" charset="-128"/>
                          <a:ea typeface="ＭＳ ゴシック" panose="020B0609070205080204" pitchFamily="49" charset="-128"/>
                        </a:rPr>
                        <a:t>の住民票の</a:t>
                      </a:r>
                      <a:r>
                        <a:rPr lang="ja-JP" sz="1000" b="0" kern="100" dirty="0">
                          <a:solidFill>
                            <a:schemeClr val="tx1"/>
                          </a:solidFill>
                          <a:effectLst/>
                          <a:latin typeface="ＭＳ ゴシック" panose="020B0609070205080204" pitchFamily="49" charset="-128"/>
                          <a:ea typeface="ＭＳ ゴシック" panose="020B0609070205080204" pitchFamily="49" charset="-128"/>
                        </a:rPr>
                        <a:t>写し</a:t>
                      </a:r>
                    </a:p>
                    <a:p>
                      <a:pPr marL="177800" indent="-177800" algn="just">
                        <a:lnSpc>
                          <a:spcPct val="100000"/>
                        </a:lnSpc>
                        <a:spcAft>
                          <a:spcPts val="0"/>
                        </a:spcAft>
                      </a:pP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医療</a:t>
                      </a: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記録票</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（Ｂ欄に過去１１か月以内に</a:t>
                      </a:r>
                      <a:r>
                        <a:rPr lang="ja-JP" altLang="en-US" sz="1000" b="0" kern="100" dirty="0" err="1" smtClean="0">
                          <a:solidFill>
                            <a:schemeClr val="tx1"/>
                          </a:solidFill>
                          <a:effectLst/>
                          <a:latin typeface="ＭＳ ゴシック" panose="020B0609070205080204" pitchFamily="49" charset="-128"/>
                          <a:ea typeface="ＭＳ ゴシック" panose="020B0609070205080204" pitchFamily="49" charset="-128"/>
                        </a:rPr>
                        <a:t>〇</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、△、▲いずれかの印のある月が計２回以上）</a:t>
                      </a: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の写し</a:t>
                      </a:r>
                      <a:endPar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endParaRPr>
                    </a:p>
                    <a:p>
                      <a:pPr marL="177800" indent="-177800" algn="just">
                        <a:lnSpc>
                          <a:spcPct val="100000"/>
                        </a:lnSpc>
                        <a:spcAft>
                          <a:spcPts val="0"/>
                        </a:spcAft>
                      </a:pP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・肝炎治療受給者証被交付者にあっては、肝炎治療月額管理票</a:t>
                      </a:r>
                      <a:r>
                        <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写</a:t>
                      </a:r>
                      <a:r>
                        <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172989"/>
                  </a:ext>
                </a:extLst>
              </a:tr>
              <a:tr h="571263">
                <a:tc vMerge="1">
                  <a:txBody>
                    <a:bodyPr/>
                    <a:lstStyle/>
                    <a:p>
                      <a:endParaRPr kumimoji="1" lang="ja-JP" altLang="en-US"/>
                    </a:p>
                  </a:txBody>
                  <a:tcPr/>
                </a:tc>
                <a:tc>
                  <a:txBody>
                    <a:bodyPr/>
                    <a:lstStyle/>
                    <a:p>
                      <a:pPr algn="just">
                        <a:lnSpc>
                          <a:spcPct val="100000"/>
                        </a:lnSpc>
                        <a:spcAft>
                          <a:spcPts val="0"/>
                        </a:spcAft>
                      </a:pP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en-US" altLang="ja-JP" sz="1000" b="0" u="none" kern="100" dirty="0" smtClean="0">
                          <a:solidFill>
                            <a:schemeClr val="tx1"/>
                          </a:solidFill>
                          <a:effectLst/>
                          <a:latin typeface="ＭＳ ゴシック" panose="020B0609070205080204" pitchFamily="49" charset="-128"/>
                          <a:ea typeface="ＭＳ ゴシック" panose="020B0609070205080204" pitchFamily="49" charset="-128"/>
                        </a:rPr>
                        <a:t>Ⅱ</a:t>
                      </a:r>
                      <a:r>
                        <a:rPr lang="ja-JP" altLang="en-US"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低所得Ⅱ</a:t>
                      </a:r>
                      <a:r>
                        <a:rPr lang="ja-JP" altLang="en-US"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a:t>
                      </a:r>
                      <a:endParaRPr lang="ja-JP" sz="1000" b="0" u="none" kern="100" dirty="0">
                        <a:solidFill>
                          <a:schemeClr val="tx1"/>
                        </a:solidFill>
                        <a:effectLst/>
                        <a:latin typeface="ＭＳ ゴシック" panose="020B0609070205080204" pitchFamily="49" charset="-128"/>
                        <a:ea typeface="ＭＳ ゴシック" panose="020B0609070205080204" pitchFamily="49" charset="-128"/>
                      </a:endParaRPr>
                    </a:p>
                    <a:p>
                      <a:pPr indent="152400" algn="just">
                        <a:lnSpc>
                          <a:spcPct val="100000"/>
                        </a:lnSpc>
                        <a:spcAft>
                          <a:spcPts val="0"/>
                        </a:spcAft>
                      </a:pPr>
                      <a:r>
                        <a:rPr lang="ja-JP" sz="1000" b="0" u="none" kern="100" dirty="0">
                          <a:solidFill>
                            <a:schemeClr val="tx1"/>
                          </a:solidFill>
                          <a:effectLst/>
                          <a:latin typeface="ＭＳ ゴシック" panose="020B0609070205080204" pitchFamily="49" charset="-128"/>
                          <a:ea typeface="ＭＳ ゴシック" panose="020B0609070205080204" pitchFamily="49" charset="-128"/>
                        </a:rPr>
                        <a:t>住民税非課税世帯</a:t>
                      </a:r>
                      <a:endParaRPr lang="ja-JP" sz="1000" b="0" u="none"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rowSpan="2">
                  <a:txBody>
                    <a:bodyPr/>
                    <a:lstStyle/>
                    <a:p>
                      <a:pPr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・臨床調査個人票及び同意書</a:t>
                      </a:r>
                    </a:p>
                    <a:p>
                      <a:pPr marL="76200" indent="-762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・本人の後期高齢者医療被保険者証の写し</a:t>
                      </a:r>
                    </a:p>
                    <a:p>
                      <a:pPr marL="76200" indent="-762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・限度額適用認定証等の写し</a:t>
                      </a:r>
                    </a:p>
                    <a:p>
                      <a:pPr marL="76200" indent="-76200" algn="just">
                        <a:lnSpc>
                          <a:spcPct val="100000"/>
                        </a:lnSpc>
                        <a:spcAft>
                          <a:spcPts val="0"/>
                        </a:spcAft>
                      </a:pPr>
                      <a:r>
                        <a:rPr lang="ja-JP" sz="1000" b="0" kern="100" dirty="0">
                          <a:solidFill>
                            <a:schemeClr val="tx1"/>
                          </a:solidFill>
                          <a:effectLst/>
                          <a:latin typeface="ＭＳ ゴシック" panose="020B0609070205080204" pitchFamily="49" charset="-128"/>
                          <a:ea typeface="ＭＳ ゴシック" panose="020B0609070205080204" pitchFamily="49" charset="-128"/>
                        </a:rPr>
                        <a:t>・</a:t>
                      </a:r>
                      <a:r>
                        <a:rPr lang="ja-JP" sz="1000" b="0" kern="100" dirty="0" smtClean="0">
                          <a:solidFill>
                            <a:schemeClr val="tx1"/>
                          </a:solidFill>
                          <a:effectLst/>
                          <a:latin typeface="ＭＳ ゴシック" panose="020B0609070205080204" pitchFamily="49" charset="-128"/>
                          <a:ea typeface="ＭＳ ゴシック" panose="020B0609070205080204" pitchFamily="49" charset="-128"/>
                        </a:rPr>
                        <a:t>本人</a:t>
                      </a:r>
                      <a:r>
                        <a:rPr lang="ja-JP" sz="1000" b="0" strike="noStrike" kern="100" dirty="0" smtClean="0">
                          <a:solidFill>
                            <a:schemeClr val="tx1"/>
                          </a:solidFill>
                          <a:effectLst/>
                          <a:latin typeface="ＭＳ ゴシック" panose="020B0609070205080204" pitchFamily="49" charset="-128"/>
                          <a:ea typeface="ＭＳ ゴシック" panose="020B0609070205080204" pitchFamily="49" charset="-128"/>
                        </a:rPr>
                        <a:t>の</a:t>
                      </a:r>
                      <a:r>
                        <a:rPr lang="ja-JP" sz="1000" b="0" kern="100" dirty="0" smtClean="0">
                          <a:solidFill>
                            <a:schemeClr val="tx1"/>
                          </a:solidFill>
                          <a:effectLst/>
                          <a:latin typeface="ＭＳ ゴシック" panose="020B0609070205080204" pitchFamily="49" charset="-128"/>
                          <a:ea typeface="ＭＳ ゴシック" panose="020B0609070205080204" pitchFamily="49" charset="-128"/>
                        </a:rPr>
                        <a:t>住民票の</a:t>
                      </a:r>
                      <a:r>
                        <a:rPr lang="ja-JP" sz="1000" b="0" kern="100" dirty="0">
                          <a:solidFill>
                            <a:schemeClr val="tx1"/>
                          </a:solidFill>
                          <a:effectLst/>
                          <a:latin typeface="ＭＳ ゴシック" panose="020B0609070205080204" pitchFamily="49" charset="-128"/>
                          <a:ea typeface="ＭＳ ゴシック" panose="020B0609070205080204" pitchFamily="49" charset="-128"/>
                        </a:rPr>
                        <a:t>写し</a:t>
                      </a:r>
                    </a:p>
                    <a:p>
                      <a:pPr marL="177800" indent="-177800" algn="just">
                        <a:lnSpc>
                          <a:spcPct val="100000"/>
                        </a:lnSpc>
                        <a:spcAft>
                          <a:spcPts val="0"/>
                        </a:spcAft>
                      </a:pP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医療</a:t>
                      </a: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記録票</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（Ｂ欄に過去１１か月以内に</a:t>
                      </a:r>
                      <a:r>
                        <a:rPr lang="ja-JP" altLang="en-US" sz="1000" b="0" kern="100" dirty="0" err="1" smtClean="0">
                          <a:solidFill>
                            <a:schemeClr val="tx1"/>
                          </a:solidFill>
                          <a:effectLst/>
                          <a:latin typeface="ＭＳ ゴシック" panose="020B0609070205080204" pitchFamily="49" charset="-128"/>
                          <a:ea typeface="ＭＳ ゴシック" panose="020B0609070205080204" pitchFamily="49" charset="-128"/>
                        </a:rPr>
                        <a:t>〇</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rPr>
                        <a:t>、△、▲いずれかの印のある月が計２回以上）</a:t>
                      </a:r>
                      <a:r>
                        <a:rPr lang="ja-JP" altLang="ja-JP" sz="1000" b="0" kern="100" dirty="0" smtClean="0">
                          <a:solidFill>
                            <a:schemeClr val="tx1"/>
                          </a:solidFill>
                          <a:effectLst/>
                          <a:latin typeface="ＭＳ ゴシック" panose="020B0609070205080204" pitchFamily="49" charset="-128"/>
                          <a:ea typeface="ＭＳ ゴシック" panose="020B0609070205080204" pitchFamily="49" charset="-128"/>
                        </a:rPr>
                        <a:t>の写し</a:t>
                      </a:r>
                      <a:endPar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endParaRPr>
                    </a:p>
                    <a:p>
                      <a:pPr marL="177800" indent="-177800" algn="just">
                        <a:lnSpc>
                          <a:spcPct val="100000"/>
                        </a:lnSpc>
                        <a:spcAft>
                          <a:spcPts val="0"/>
                        </a:spcAft>
                      </a:pP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・肝炎治療受給者証被交付者にあっては、肝炎治療月額管理票</a:t>
                      </a:r>
                      <a:r>
                        <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写</a:t>
                      </a:r>
                      <a:r>
                        <a:rPr lang="en-US" altLang="ja-JP" sz="10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56925"/>
                  </a:ext>
                </a:extLst>
              </a:tr>
              <a:tr h="822183">
                <a:tc vMerge="1">
                  <a:txBody>
                    <a:bodyPr/>
                    <a:lstStyle/>
                    <a:p>
                      <a:endParaRPr kumimoji="1" lang="ja-JP" altLang="en-US"/>
                    </a:p>
                  </a:txBody>
                  <a:tcPr/>
                </a:tc>
                <a:tc>
                  <a:txBody>
                    <a:bodyPr/>
                    <a:lstStyle/>
                    <a:p>
                      <a:pPr algn="just">
                        <a:lnSpc>
                          <a:spcPct val="100000"/>
                        </a:lnSpc>
                        <a:spcAft>
                          <a:spcPts val="0"/>
                        </a:spcAft>
                      </a:pP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en-US" altLang="ja-JP" sz="1000" b="0" u="none" kern="100" dirty="0" smtClean="0">
                          <a:solidFill>
                            <a:schemeClr val="tx1"/>
                          </a:solidFill>
                          <a:effectLst/>
                          <a:latin typeface="ＭＳ ゴシック" panose="020B0609070205080204" pitchFamily="49" charset="-128"/>
                          <a:ea typeface="ＭＳ ゴシック" panose="020B0609070205080204" pitchFamily="49" charset="-128"/>
                        </a:rPr>
                        <a:t>Ⅰ</a:t>
                      </a:r>
                      <a:r>
                        <a:rPr lang="ja-JP" altLang="en-US"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低所得Ⅰ</a:t>
                      </a:r>
                      <a:r>
                        <a:rPr lang="ja-JP" altLang="en-US" sz="1000" b="0" u="none" kern="100" dirty="0" smtClean="0">
                          <a:solidFill>
                            <a:schemeClr val="tx1"/>
                          </a:solidFill>
                          <a:effectLst/>
                          <a:latin typeface="ＭＳ ゴシック" panose="020B0609070205080204" pitchFamily="49" charset="-128"/>
                          <a:ea typeface="ＭＳ ゴシック" panose="020B0609070205080204" pitchFamily="49" charset="-128"/>
                        </a:rPr>
                        <a:t>）</a:t>
                      </a:r>
                      <a:r>
                        <a:rPr lang="ja-JP" sz="1000" b="0" u="none" kern="100" dirty="0" smtClean="0">
                          <a:solidFill>
                            <a:schemeClr val="tx1"/>
                          </a:solidFill>
                          <a:effectLst/>
                          <a:latin typeface="ＭＳ ゴシック" panose="020B0609070205080204" pitchFamily="49" charset="-128"/>
                          <a:ea typeface="ＭＳ ゴシック" panose="020B0609070205080204" pitchFamily="49" charset="-128"/>
                        </a:rPr>
                        <a:t>］</a:t>
                      </a:r>
                      <a:endParaRPr lang="ja-JP" sz="1000" b="0" u="none" kern="100" dirty="0">
                        <a:solidFill>
                          <a:schemeClr val="tx1"/>
                        </a:solidFill>
                        <a:effectLst/>
                        <a:latin typeface="ＭＳ ゴシック" panose="020B0609070205080204" pitchFamily="49" charset="-128"/>
                        <a:ea typeface="ＭＳ ゴシック" panose="020B0609070205080204" pitchFamily="49" charset="-128"/>
                      </a:endParaRPr>
                    </a:p>
                    <a:p>
                      <a:pPr indent="152400" algn="just">
                        <a:lnSpc>
                          <a:spcPct val="100000"/>
                        </a:lnSpc>
                        <a:spcAft>
                          <a:spcPts val="0"/>
                        </a:spcAft>
                      </a:pPr>
                      <a:r>
                        <a:rPr lang="ja-JP" sz="1000" b="0" u="none" kern="100" dirty="0">
                          <a:solidFill>
                            <a:schemeClr val="tx1"/>
                          </a:solidFill>
                          <a:effectLst/>
                          <a:latin typeface="ＭＳ ゴシック" panose="020B0609070205080204" pitchFamily="49" charset="-128"/>
                          <a:ea typeface="ＭＳ ゴシック" panose="020B0609070205080204" pitchFamily="49" charset="-128"/>
                        </a:rPr>
                        <a:t>住民税非課税世帯</a:t>
                      </a:r>
                    </a:p>
                    <a:p>
                      <a:pPr indent="152400" algn="just">
                        <a:lnSpc>
                          <a:spcPct val="100000"/>
                        </a:lnSpc>
                        <a:spcAft>
                          <a:spcPts val="0"/>
                        </a:spcAft>
                      </a:pPr>
                      <a:r>
                        <a:rPr lang="en-US" sz="1000" b="0" u="none" kern="100" dirty="0">
                          <a:solidFill>
                            <a:schemeClr val="tx1"/>
                          </a:solidFill>
                          <a:effectLst/>
                          <a:latin typeface="ＭＳ ゴシック" panose="020B0609070205080204" pitchFamily="49" charset="-128"/>
                          <a:ea typeface="ＭＳ ゴシック" panose="020B0609070205080204" pitchFamily="49" charset="-128"/>
                        </a:rPr>
                        <a:t>(</a:t>
                      </a:r>
                      <a:r>
                        <a:rPr lang="ja-JP" sz="1000" b="0" u="none" kern="100" dirty="0">
                          <a:solidFill>
                            <a:schemeClr val="tx1"/>
                          </a:solidFill>
                          <a:effectLst/>
                          <a:latin typeface="ＭＳ ゴシック" panose="020B0609070205080204" pitchFamily="49" charset="-128"/>
                          <a:ea typeface="ＭＳ ゴシック" panose="020B0609070205080204" pitchFamily="49" charset="-128"/>
                        </a:rPr>
                        <a:t>年金収入</a:t>
                      </a:r>
                      <a:r>
                        <a:rPr lang="en-US" sz="1000" b="0" u="none" kern="100" dirty="0">
                          <a:solidFill>
                            <a:schemeClr val="tx1"/>
                          </a:solidFill>
                          <a:effectLst/>
                          <a:latin typeface="ＭＳ ゴシック" panose="020B0609070205080204" pitchFamily="49" charset="-128"/>
                          <a:ea typeface="ＭＳ ゴシック" panose="020B0609070205080204" pitchFamily="49" charset="-128"/>
                        </a:rPr>
                        <a:t>80</a:t>
                      </a:r>
                      <a:r>
                        <a:rPr lang="ja-JP" sz="1000" b="0" u="none" kern="100" dirty="0">
                          <a:solidFill>
                            <a:schemeClr val="tx1"/>
                          </a:solidFill>
                          <a:effectLst/>
                          <a:latin typeface="ＭＳ ゴシック" panose="020B0609070205080204" pitchFamily="49" charset="-128"/>
                          <a:ea typeface="ＭＳ ゴシック" panose="020B0609070205080204" pitchFamily="49" charset="-128"/>
                        </a:rPr>
                        <a:t>万円以下など</a:t>
                      </a:r>
                      <a:r>
                        <a:rPr lang="en-US" sz="1000" b="0" u="none" kern="100" dirty="0">
                          <a:solidFill>
                            <a:schemeClr val="tx1"/>
                          </a:solidFill>
                          <a:effectLst/>
                          <a:latin typeface="ＭＳ ゴシック" panose="020B0609070205080204" pitchFamily="49" charset="-128"/>
                          <a:ea typeface="ＭＳ ゴシック" panose="020B0609070205080204" pitchFamily="49" charset="-128"/>
                        </a:rPr>
                        <a:t>)</a:t>
                      </a:r>
                      <a:endParaRPr lang="ja-JP" sz="1000" b="0" u="none"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949" marR="5694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76200" indent="-76200" algn="just">
                        <a:lnSpc>
                          <a:spcPts val="1400"/>
                        </a:lnSpc>
                        <a:spcAft>
                          <a:spcPts val="0"/>
                        </a:spcAft>
                      </a:pPr>
                      <a:endParaRPr lang="ja-JP" sz="10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56949" marR="569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5782414"/>
                  </a:ext>
                </a:extLst>
              </a:tr>
            </a:tbl>
          </a:graphicData>
        </a:graphic>
      </p:graphicFrame>
      <p:sp>
        <p:nvSpPr>
          <p:cNvPr id="5" name="タイトル 1"/>
          <p:cNvSpPr txBox="1">
            <a:spLocks/>
          </p:cNvSpPr>
          <p:nvPr/>
        </p:nvSpPr>
        <p:spPr>
          <a:xfrm>
            <a:off x="560440" y="9014585"/>
            <a:ext cx="5986545" cy="60485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0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（備考）</a:t>
            </a:r>
            <a:endParaRPr kumimoji="1" lang="en-US" altLang="ja-JP" sz="10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0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a:t>
            </a:r>
            <a:r>
              <a:rPr kumimoji="1" lang="ja-JP" altLang="en-US" sz="10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・限度額適用認定証等とは、限度額適用認定証または限度額適用・標準負担額減額認定証をさします。</a:t>
            </a:r>
            <a:endParaRPr kumimoji="1" lang="en-US" altLang="ja-JP" sz="10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0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・年収</a:t>
            </a:r>
            <a:r>
              <a:rPr kumimoji="1" lang="ja-JP" altLang="en-US" sz="10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は、平成</a:t>
            </a:r>
            <a:r>
              <a:rPr kumimoji="1" lang="en-US" altLang="ja-JP" sz="10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30</a:t>
            </a:r>
            <a:r>
              <a:rPr kumimoji="1" lang="ja-JP" altLang="en-US" sz="10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年８月時点における概ねの金額となります</a:t>
            </a:r>
            <a:r>
              <a:rPr kumimoji="1" lang="ja-JP" altLang="en-US" sz="10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endParaRPr kumimoji="1" lang="en-US" altLang="ja-JP" sz="10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7" name="スライド番号プレースホルダー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6" name="タイトル 1"/>
          <p:cNvSpPr txBox="1">
            <a:spLocks/>
          </p:cNvSpPr>
          <p:nvPr/>
        </p:nvSpPr>
        <p:spPr>
          <a:xfrm>
            <a:off x="195539" y="733258"/>
            <a:ext cx="4782043" cy="333832"/>
          </a:xfrm>
          <a:prstGeom prst="rect">
            <a:avLst/>
          </a:prstGeom>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１．概要（新規申請時）</a:t>
            </a:r>
          </a:p>
        </p:txBody>
      </p:sp>
    </p:spTree>
    <p:extLst>
      <p:ext uri="{BB962C8B-B14F-4D97-AF65-F5344CB8AC3E}">
        <p14:creationId xmlns:p14="http://schemas.microsoft.com/office/powerpoint/2010/main" val="21051580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49</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パターン１２③（レセプト記載例）</a:t>
            </a:r>
          </a:p>
        </p:txBody>
      </p:sp>
      <p:pic>
        <p:nvPicPr>
          <p:cNvPr id="2" name="図 1"/>
          <p:cNvPicPr>
            <a:picLocks noChangeAspect="1"/>
          </p:cNvPicPr>
          <p:nvPr/>
        </p:nvPicPr>
        <p:blipFill>
          <a:blip r:embed="rId2"/>
          <a:stretch>
            <a:fillRect/>
          </a:stretch>
        </p:blipFill>
        <p:spPr>
          <a:xfrm>
            <a:off x="101601" y="742597"/>
            <a:ext cx="6624066" cy="7549004"/>
          </a:xfrm>
          <a:prstGeom prst="rect">
            <a:avLst/>
          </a:prstGeom>
        </p:spPr>
      </p:pic>
      <p:sp>
        <p:nvSpPr>
          <p:cNvPr id="6" name="テキスト ボックス 5"/>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26318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50</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pic>
        <p:nvPicPr>
          <p:cNvPr id="7" name="図 6"/>
          <p:cNvPicPr>
            <a:picLocks noChangeAspect="1"/>
          </p:cNvPicPr>
          <p:nvPr/>
        </p:nvPicPr>
        <p:blipFill>
          <a:blip r:embed="rId2"/>
          <a:stretch>
            <a:fillRect/>
          </a:stretch>
        </p:blipFill>
        <p:spPr>
          <a:xfrm>
            <a:off x="201796" y="733169"/>
            <a:ext cx="6505627" cy="1451166"/>
          </a:xfrm>
          <a:prstGeom prst="rect">
            <a:avLst/>
          </a:prstGeom>
        </p:spPr>
      </p:pic>
      <p:sp>
        <p:nvSpPr>
          <p:cNvPr id="14" name="テキスト ボックス 13"/>
          <p:cNvSpPr txBox="1"/>
          <p:nvPr/>
        </p:nvSpPr>
        <p:spPr>
          <a:xfrm>
            <a:off x="279249" y="368355"/>
            <a:ext cx="6299497" cy="276999"/>
          </a:xfrm>
          <a:prstGeom prst="rect">
            <a:avLst/>
          </a:prstGeom>
          <a:noFill/>
        </p:spPr>
        <p:txBody>
          <a:bodyPr wrap="square" rtlCol="0">
            <a:spAutoFit/>
          </a:body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パターン１２②医療記録票記載例</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p>
        </p:txBody>
      </p:sp>
      <p:sp>
        <p:nvSpPr>
          <p:cNvPr id="11" name="正方形/長方形 10"/>
          <p:cNvSpPr/>
          <p:nvPr/>
        </p:nvSpPr>
        <p:spPr>
          <a:xfrm>
            <a:off x="144287" y="2173339"/>
            <a:ext cx="3429000" cy="253916"/>
          </a:xfrm>
          <a:prstGeom prst="rect">
            <a:avLst/>
          </a:prstGeom>
        </p:spPr>
        <p:txBody>
          <a:bodyPr>
            <a:spAutoFit/>
          </a:bodyPr>
          <a:lstStyle/>
          <a:p>
            <a:pPr lvl="0" algn="just">
              <a:lnSpc>
                <a:spcPts val="1500"/>
              </a:lnSpc>
              <a:defRPr/>
            </a:pPr>
            <a:r>
              <a:rPr lang="en-US" altLang="ja-JP"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800" b="1"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医療記録票には肝がん事業の対象となる医療費のみを記載します。</a:t>
            </a:r>
          </a:p>
        </p:txBody>
      </p:sp>
    </p:spTree>
    <p:extLst>
      <p:ext uri="{BB962C8B-B14F-4D97-AF65-F5344CB8AC3E}">
        <p14:creationId xmlns:p14="http://schemas.microsoft.com/office/powerpoint/2010/main" val="33734721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51</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パターン１３①（レセプト記載例）</a:t>
            </a:r>
          </a:p>
        </p:txBody>
      </p:sp>
      <p:pic>
        <p:nvPicPr>
          <p:cNvPr id="2" name="図 1"/>
          <p:cNvPicPr>
            <a:picLocks noChangeAspect="1"/>
          </p:cNvPicPr>
          <p:nvPr/>
        </p:nvPicPr>
        <p:blipFill>
          <a:blip r:embed="rId2"/>
          <a:stretch>
            <a:fillRect/>
          </a:stretch>
        </p:blipFill>
        <p:spPr>
          <a:xfrm>
            <a:off x="208116" y="897995"/>
            <a:ext cx="6545943" cy="7237507"/>
          </a:xfrm>
          <a:prstGeom prst="rect">
            <a:avLst/>
          </a:prstGeom>
        </p:spPr>
      </p:pic>
      <p:sp>
        <p:nvSpPr>
          <p:cNvPr id="5" name="タイトル 1"/>
          <p:cNvSpPr txBox="1">
            <a:spLocks/>
          </p:cNvSpPr>
          <p:nvPr/>
        </p:nvSpPr>
        <p:spPr>
          <a:xfrm>
            <a:off x="2578860" y="587199"/>
            <a:ext cx="4175199"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rPr>
              <a:t>多数回該当の有無の違いによる記載例</a:t>
            </a:r>
            <a:r>
              <a:rPr lang="en-US" altLang="ja-JP" sz="1200" b="1" kern="100" dirty="0">
                <a:solidFill>
                  <a:srgbClr val="000000"/>
                </a:solidFill>
                <a:latin typeface="ＭＳ Ｐゴシック" panose="020B0600070205080204" pitchFamily="50" charset="-128"/>
                <a:ea typeface="ＭＳ Ｐゴシック" panose="020B0600070205080204" pitchFamily="50" charset="-128"/>
              </a:rPr>
              <a:t>】</a:t>
            </a:r>
            <a:endPar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953588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52</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パターン１３②（レセプト記載例）</a:t>
            </a:r>
          </a:p>
        </p:txBody>
      </p:sp>
      <p:pic>
        <p:nvPicPr>
          <p:cNvPr id="2" name="図 1"/>
          <p:cNvPicPr>
            <a:picLocks noChangeAspect="1"/>
          </p:cNvPicPr>
          <p:nvPr/>
        </p:nvPicPr>
        <p:blipFill>
          <a:blip r:embed="rId2"/>
          <a:stretch>
            <a:fillRect/>
          </a:stretch>
        </p:blipFill>
        <p:spPr>
          <a:xfrm>
            <a:off x="164974" y="951795"/>
            <a:ext cx="6528051" cy="7217725"/>
          </a:xfrm>
          <a:prstGeom prst="rect">
            <a:avLst/>
          </a:prstGeom>
        </p:spPr>
      </p:pic>
      <p:sp>
        <p:nvSpPr>
          <p:cNvPr id="5" name="タイトル 1"/>
          <p:cNvSpPr txBox="1">
            <a:spLocks/>
          </p:cNvSpPr>
          <p:nvPr/>
        </p:nvSpPr>
        <p:spPr>
          <a:xfrm>
            <a:off x="2578860" y="587199"/>
            <a:ext cx="4175199"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rPr>
              <a:t>多数回該当の有無の違いによる記載例</a:t>
            </a:r>
            <a:r>
              <a:rPr lang="en-US" altLang="ja-JP" sz="1200" b="1" kern="100" dirty="0">
                <a:solidFill>
                  <a:srgbClr val="000000"/>
                </a:solidFill>
                <a:latin typeface="ＭＳ Ｐゴシック" panose="020B0600070205080204" pitchFamily="50" charset="-128"/>
                <a:ea typeface="ＭＳ Ｐゴシック" panose="020B0600070205080204" pitchFamily="50" charset="-128"/>
              </a:rPr>
              <a:t>】</a:t>
            </a:r>
            <a:endPar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48047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53</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パターン１４①（レセプト記載例）</a:t>
            </a:r>
          </a:p>
        </p:txBody>
      </p:sp>
      <p:sp>
        <p:nvSpPr>
          <p:cNvPr id="5" name="タイトル 1"/>
          <p:cNvSpPr txBox="1">
            <a:spLocks/>
          </p:cNvSpPr>
          <p:nvPr/>
        </p:nvSpPr>
        <p:spPr>
          <a:xfrm>
            <a:off x="2578860" y="587199"/>
            <a:ext cx="4175199"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rPr>
              <a:t>所得区分や多数回</a:t>
            </a:r>
            <a:r>
              <a:rPr lang="ja-JP" altLang="en-US" sz="1200" b="1" kern="100" dirty="0">
                <a:solidFill>
                  <a:srgbClr val="000000"/>
                </a:solidFill>
                <a:latin typeface="ＭＳ Ｐゴシック" panose="020B0600070205080204" pitchFamily="50" charset="-128"/>
                <a:ea typeface="ＭＳ Ｐゴシック" panose="020B0600070205080204" pitchFamily="50" charset="-128"/>
              </a:rPr>
              <a:t>該当の有無の違いによる記載例</a:t>
            </a:r>
            <a:r>
              <a:rPr lang="en-US" altLang="ja-JP" sz="1200" b="1" kern="100" dirty="0">
                <a:solidFill>
                  <a:srgbClr val="000000"/>
                </a:solidFill>
                <a:latin typeface="ＭＳ Ｐゴシック" panose="020B0600070205080204" pitchFamily="50" charset="-128"/>
                <a:ea typeface="ＭＳ Ｐゴシック" panose="020B0600070205080204" pitchFamily="50" charset="-128"/>
              </a:rPr>
              <a:t>】</a:t>
            </a:r>
            <a:endPar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208116" y="897995"/>
            <a:ext cx="6443293" cy="7124012"/>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424747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54</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パターン１４②（レセプト記載例）</a:t>
            </a:r>
          </a:p>
        </p:txBody>
      </p:sp>
      <p:sp>
        <p:nvSpPr>
          <p:cNvPr id="5" name="タイトル 1"/>
          <p:cNvSpPr txBox="1">
            <a:spLocks/>
          </p:cNvSpPr>
          <p:nvPr/>
        </p:nvSpPr>
        <p:spPr>
          <a:xfrm>
            <a:off x="2578860" y="587199"/>
            <a:ext cx="4175199"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rPr>
              <a:t>所得区分や多数回</a:t>
            </a:r>
            <a:r>
              <a:rPr lang="ja-JP" altLang="en-US" sz="1200" b="1" kern="100" dirty="0">
                <a:solidFill>
                  <a:srgbClr val="000000"/>
                </a:solidFill>
                <a:latin typeface="ＭＳ Ｐゴシック" panose="020B0600070205080204" pitchFamily="50" charset="-128"/>
                <a:ea typeface="ＭＳ Ｐゴシック" panose="020B0600070205080204" pitchFamily="50" charset="-128"/>
              </a:rPr>
              <a:t>該当の有無の違いによる記載例</a:t>
            </a:r>
            <a:r>
              <a:rPr lang="en-US" altLang="ja-JP" sz="1200" b="1" kern="100" dirty="0">
                <a:solidFill>
                  <a:srgbClr val="000000"/>
                </a:solidFill>
                <a:latin typeface="ＭＳ Ｐゴシック" panose="020B0600070205080204" pitchFamily="50" charset="-128"/>
                <a:ea typeface="ＭＳ Ｐゴシック" panose="020B0600070205080204" pitchFamily="50" charset="-128"/>
              </a:rPr>
              <a:t>】</a:t>
            </a:r>
            <a:endPar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304954" y="897995"/>
            <a:ext cx="6315992" cy="6983262"/>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31420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55</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パターン１４③（レセプト記載例）</a:t>
            </a:r>
          </a:p>
        </p:txBody>
      </p:sp>
      <p:sp>
        <p:nvSpPr>
          <p:cNvPr id="5" name="タイトル 1"/>
          <p:cNvSpPr txBox="1">
            <a:spLocks/>
          </p:cNvSpPr>
          <p:nvPr/>
        </p:nvSpPr>
        <p:spPr>
          <a:xfrm>
            <a:off x="2578860" y="587199"/>
            <a:ext cx="4175199"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rPr>
              <a:t>所得区分や多数回</a:t>
            </a:r>
            <a:r>
              <a:rPr lang="ja-JP" altLang="en-US" sz="1200" b="1" kern="100" dirty="0">
                <a:solidFill>
                  <a:srgbClr val="000000"/>
                </a:solidFill>
                <a:latin typeface="ＭＳ Ｐゴシック" panose="020B0600070205080204" pitchFamily="50" charset="-128"/>
                <a:ea typeface="ＭＳ Ｐゴシック" panose="020B0600070205080204" pitchFamily="50" charset="-128"/>
              </a:rPr>
              <a:t>該当の有無の違いによる記載例</a:t>
            </a:r>
            <a:r>
              <a:rPr lang="en-US" altLang="ja-JP" sz="1200" b="1" kern="100" dirty="0">
                <a:solidFill>
                  <a:srgbClr val="000000"/>
                </a:solidFill>
                <a:latin typeface="ＭＳ Ｐゴシック" panose="020B0600070205080204" pitchFamily="50" charset="-128"/>
                <a:ea typeface="ＭＳ Ｐゴシック" panose="020B0600070205080204" pitchFamily="50" charset="-128"/>
              </a:rPr>
              <a:t>】</a:t>
            </a:r>
            <a:endPar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209680" y="897995"/>
            <a:ext cx="6544379" cy="7235778"/>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81479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56</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パターン１４④（レセプト記載例）</a:t>
            </a:r>
          </a:p>
        </p:txBody>
      </p:sp>
      <p:sp>
        <p:nvSpPr>
          <p:cNvPr id="5" name="タイトル 1"/>
          <p:cNvSpPr txBox="1">
            <a:spLocks/>
          </p:cNvSpPr>
          <p:nvPr/>
        </p:nvSpPr>
        <p:spPr>
          <a:xfrm>
            <a:off x="2578860" y="587199"/>
            <a:ext cx="4175199"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rPr>
              <a:t>所得区分や多数回</a:t>
            </a:r>
            <a:r>
              <a:rPr lang="ja-JP" altLang="en-US" sz="1200" b="1" kern="100" dirty="0">
                <a:solidFill>
                  <a:srgbClr val="000000"/>
                </a:solidFill>
                <a:latin typeface="ＭＳ Ｐゴシック" panose="020B0600070205080204" pitchFamily="50" charset="-128"/>
                <a:ea typeface="ＭＳ Ｐゴシック" panose="020B0600070205080204" pitchFamily="50" charset="-128"/>
              </a:rPr>
              <a:t>該当の有無の違いによる記載例</a:t>
            </a:r>
            <a:r>
              <a:rPr lang="en-US" altLang="ja-JP" sz="1200" b="1" kern="100" dirty="0">
                <a:solidFill>
                  <a:srgbClr val="000000"/>
                </a:solidFill>
                <a:latin typeface="ＭＳ Ｐゴシック" panose="020B0600070205080204" pitchFamily="50" charset="-128"/>
                <a:ea typeface="ＭＳ Ｐゴシック" panose="020B0600070205080204" pitchFamily="50" charset="-128"/>
              </a:rPr>
              <a:t>】</a:t>
            </a:r>
            <a:endPar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208117" y="1053393"/>
            <a:ext cx="6419908" cy="7098156"/>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27428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57</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パターン１５①（レセプト記載例）</a:t>
            </a:r>
          </a:p>
        </p:txBody>
      </p:sp>
      <p:sp>
        <p:nvSpPr>
          <p:cNvPr id="5" name="タイトル 1"/>
          <p:cNvSpPr txBox="1">
            <a:spLocks/>
          </p:cNvSpPr>
          <p:nvPr/>
        </p:nvSpPr>
        <p:spPr>
          <a:xfrm>
            <a:off x="1248229" y="616226"/>
            <a:ext cx="5505831" cy="327202"/>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rPr>
              <a:t>所得区分の</a:t>
            </a:r>
            <a:r>
              <a:rPr lang="ja-JP" altLang="en-US" sz="1200" b="1" kern="100" dirty="0">
                <a:solidFill>
                  <a:srgbClr val="000000"/>
                </a:solidFill>
                <a:latin typeface="ＭＳ Ｐゴシック" panose="020B0600070205080204" pitchFamily="50" charset="-128"/>
                <a:ea typeface="ＭＳ Ｐゴシック" panose="020B0600070205080204" pitchFamily="50" charset="-128"/>
              </a:rPr>
              <a:t>違いによる</a:t>
            </a:r>
            <a:r>
              <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rPr>
              <a:t>記載例（入院関係医療と保険診療がある場合）</a:t>
            </a: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endPar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247606" y="943428"/>
            <a:ext cx="6362787" cy="8074499"/>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452563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58</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パターン１５②（レセプト記載例）</a:t>
            </a:r>
          </a:p>
        </p:txBody>
      </p:sp>
      <p:sp>
        <p:nvSpPr>
          <p:cNvPr id="5" name="タイトル 1"/>
          <p:cNvSpPr txBox="1">
            <a:spLocks/>
          </p:cNvSpPr>
          <p:nvPr/>
        </p:nvSpPr>
        <p:spPr>
          <a:xfrm>
            <a:off x="1248229" y="616226"/>
            <a:ext cx="5505831" cy="327202"/>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rPr>
              <a:t>所得区分の</a:t>
            </a:r>
            <a:r>
              <a:rPr lang="ja-JP" altLang="en-US" sz="1200" b="1" kern="100" dirty="0">
                <a:solidFill>
                  <a:srgbClr val="000000"/>
                </a:solidFill>
                <a:latin typeface="ＭＳ Ｐゴシック" panose="020B0600070205080204" pitchFamily="50" charset="-128"/>
                <a:ea typeface="ＭＳ Ｐゴシック" panose="020B0600070205080204" pitchFamily="50" charset="-128"/>
              </a:rPr>
              <a:t>違いによる</a:t>
            </a:r>
            <a:r>
              <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rPr>
              <a:t>記載例（入院関係医療と保険診療がある場合）</a:t>
            </a: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endPar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407963" y="927022"/>
            <a:ext cx="6191105" cy="8102524"/>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8605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B7AD9B-6EE5-4113-9254-305380511510}" type="slidenum">
              <a:rPr kumimoji="1" lang="ja-JP" altLang="en-US" sz="20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1" lang="ja-JP" altLang="en-US" sz="2000" b="0" i="0" u="none" strike="noStrike" kern="1200" cap="none" spc="0" normalizeH="0" baseline="0" noProof="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 name="表 4"/>
          <p:cNvGraphicFramePr>
            <a:graphicFrameLocks noGrp="1"/>
          </p:cNvGraphicFramePr>
          <p:nvPr>
            <p:extLst>
              <p:ext uri="{D42A27DB-BD31-4B8C-83A1-F6EECF244321}">
                <p14:modId xmlns:p14="http://schemas.microsoft.com/office/powerpoint/2010/main" val="199557945"/>
              </p:ext>
            </p:extLst>
          </p:nvPr>
        </p:nvGraphicFramePr>
        <p:xfrm>
          <a:off x="390405" y="1686942"/>
          <a:ext cx="6304390" cy="3379464"/>
        </p:xfrm>
        <a:graphic>
          <a:graphicData uri="http://schemas.openxmlformats.org/drawingml/2006/table">
            <a:tbl>
              <a:tblPr firstRow="1" bandRow="1">
                <a:tableStyleId>{2D5ABB26-0587-4C30-8999-92F81FD0307C}</a:tableStyleId>
              </a:tblPr>
              <a:tblGrid>
                <a:gridCol w="629722">
                  <a:extLst>
                    <a:ext uri="{9D8B030D-6E8A-4147-A177-3AD203B41FA5}">
                      <a16:colId xmlns:a16="http://schemas.microsoft.com/office/drawing/2014/main" val="2365169827"/>
                    </a:ext>
                  </a:extLst>
                </a:gridCol>
                <a:gridCol w="1922510">
                  <a:extLst>
                    <a:ext uri="{9D8B030D-6E8A-4147-A177-3AD203B41FA5}">
                      <a16:colId xmlns:a16="http://schemas.microsoft.com/office/drawing/2014/main" val="4182716637"/>
                    </a:ext>
                  </a:extLst>
                </a:gridCol>
                <a:gridCol w="2153540">
                  <a:extLst>
                    <a:ext uri="{9D8B030D-6E8A-4147-A177-3AD203B41FA5}">
                      <a16:colId xmlns:a16="http://schemas.microsoft.com/office/drawing/2014/main" val="2638129353"/>
                    </a:ext>
                  </a:extLst>
                </a:gridCol>
                <a:gridCol w="1598618">
                  <a:extLst>
                    <a:ext uri="{9D8B030D-6E8A-4147-A177-3AD203B41FA5}">
                      <a16:colId xmlns:a16="http://schemas.microsoft.com/office/drawing/2014/main" val="3354394311"/>
                    </a:ext>
                  </a:extLst>
                </a:gridCol>
              </a:tblGrid>
              <a:tr h="270504">
                <a:tc>
                  <a:txBody>
                    <a:bodyPr/>
                    <a:lstStyle/>
                    <a:p>
                      <a:pPr algn="ctr"/>
                      <a:r>
                        <a:rPr kumimoji="1" lang="ja-JP" altLang="en-US" sz="1000" b="1" dirty="0" smtClean="0">
                          <a:solidFill>
                            <a:schemeClr val="tx1"/>
                          </a:solidFill>
                        </a:rPr>
                        <a:t>適用区分</a:t>
                      </a:r>
                      <a:endParaRPr kumimoji="1" lang="ja-JP" altLang="en-US" sz="1000" b="1"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b="1" dirty="0" smtClean="0">
                          <a:solidFill>
                            <a:schemeClr val="tx1"/>
                          </a:solidFill>
                        </a:rPr>
                        <a:t>新規申請</a:t>
                      </a:r>
                      <a:endParaRPr kumimoji="1" lang="ja-JP" altLang="en-US" sz="1000" b="1"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ja-JP" altLang="en-US" sz="1000" b="1" dirty="0" smtClean="0">
                          <a:solidFill>
                            <a:schemeClr val="tx1"/>
                          </a:solidFill>
                        </a:rPr>
                        <a:t>更新申請</a:t>
                      </a:r>
                      <a:endParaRPr kumimoji="1" lang="en-US" altLang="ja-JP" sz="1000" b="1" dirty="0" smtClean="0">
                        <a:solidFill>
                          <a:schemeClr val="tx1"/>
                        </a:solidFill>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ja-JP" altLang="en-US" sz="1000" b="1" dirty="0" smtClean="0">
                          <a:solidFill>
                            <a:schemeClr val="tx1"/>
                          </a:solidFill>
                        </a:rPr>
                        <a:t>保険者照会（更新時）</a:t>
                      </a:r>
                      <a:endParaRPr lang="ja-JP" altLang="en-US" sz="1000" b="1"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35311901"/>
                  </a:ext>
                </a:extLst>
              </a:tr>
              <a:tr h="1487772">
                <a:tc>
                  <a:txBody>
                    <a:bodyPr/>
                    <a:lstStyle/>
                    <a:p>
                      <a:pPr algn="ctr"/>
                      <a:r>
                        <a:rPr kumimoji="1" lang="ja-JP" altLang="en-US" sz="1000" dirty="0" smtClean="0">
                          <a:solidFill>
                            <a:schemeClr val="tx1"/>
                          </a:solidFill>
                        </a:rPr>
                        <a:t>エ</a:t>
                      </a:r>
                      <a:endParaRPr kumimoji="1" lang="ja-JP" altLang="en-US" sz="1000"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00" dirty="0" smtClean="0">
                          <a:solidFill>
                            <a:schemeClr val="tx1"/>
                          </a:solidFill>
                        </a:rPr>
                        <a:t>・臨床調査個人票等</a:t>
                      </a:r>
                      <a:endParaRPr kumimoji="1" lang="ja-JP" altLang="en-US" sz="1000" dirty="0">
                        <a:solidFill>
                          <a:schemeClr val="tx1"/>
                        </a:solidFill>
                      </a:endParaRPr>
                    </a:p>
                    <a:p>
                      <a:pPr>
                        <a:lnSpc>
                          <a:spcPct val="100000"/>
                        </a:lnSpc>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・限度額適用認定証等</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・本人の住民票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marL="88900" indent="-88900">
                        <a:lnSpc>
                          <a:spcPct val="100000"/>
                        </a:lnSpc>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txBody>
                  <a:tcPr marL="36000" marR="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pPr>
                      <a:r>
                        <a:rPr kumimoji="1" lang="ja-JP" altLang="en-US" sz="1000" dirty="0" smtClean="0">
                          <a:solidFill>
                            <a:schemeClr val="tx1"/>
                          </a:solidFill>
                        </a:rPr>
                        <a:t>・参加者証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・本人の住民票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endParaRPr kumimoji="1" lang="en-US" altLang="ja-JP" sz="1000" dirty="0" smtClean="0">
                        <a:solidFill>
                          <a:schemeClr val="tx1"/>
                        </a:solidFill>
                      </a:endParaRPr>
                    </a:p>
                    <a:p>
                      <a:pPr>
                        <a:lnSpc>
                          <a:spcPct val="100000"/>
                        </a:lnSpc>
                      </a:pPr>
                      <a:r>
                        <a:rPr kumimoji="1" lang="ja-JP" altLang="en-US" sz="800" dirty="0" smtClean="0">
                          <a:solidFill>
                            <a:schemeClr val="tx1"/>
                          </a:solidFill>
                        </a:rPr>
                        <a:t>（保険者照会に係る通知１（２）②により、適用区分の変更があった場合、保険者から通知があるため、更新時に限度額適用認定証等</a:t>
                      </a:r>
                      <a:r>
                        <a:rPr kumimoji="1" lang="en-US" altLang="ja-JP" sz="800" dirty="0" smtClean="0">
                          <a:solidFill>
                            <a:schemeClr val="tx1"/>
                          </a:solidFill>
                        </a:rPr>
                        <a:t>(</a:t>
                      </a:r>
                      <a:r>
                        <a:rPr kumimoji="1" lang="ja-JP" altLang="en-US" sz="800" dirty="0" smtClean="0">
                          <a:solidFill>
                            <a:schemeClr val="tx1"/>
                          </a:solidFill>
                        </a:rPr>
                        <a:t>写</a:t>
                      </a:r>
                      <a:r>
                        <a:rPr kumimoji="1" lang="en-US" altLang="ja-JP" sz="800" dirty="0" smtClean="0">
                          <a:solidFill>
                            <a:schemeClr val="tx1"/>
                          </a:solidFill>
                        </a:rPr>
                        <a:t>)</a:t>
                      </a:r>
                      <a:r>
                        <a:rPr kumimoji="1" lang="ja-JP" altLang="en-US" sz="800" dirty="0" err="1" smtClean="0">
                          <a:solidFill>
                            <a:schemeClr val="tx1"/>
                          </a:solidFill>
                        </a:rPr>
                        <a:t>の提</a:t>
                      </a:r>
                      <a:r>
                        <a:rPr kumimoji="1" lang="ja-JP" altLang="en-US" sz="800" dirty="0" smtClean="0">
                          <a:solidFill>
                            <a:schemeClr val="tx1"/>
                          </a:solidFill>
                        </a:rPr>
                        <a:t>出は不要）</a:t>
                      </a:r>
                      <a:endParaRPr kumimoji="1" lang="ja-JP" altLang="en-US" sz="800" dirty="0">
                        <a:solidFill>
                          <a:schemeClr val="tx1"/>
                        </a:solidFill>
                      </a:endParaRPr>
                    </a:p>
                  </a:txBody>
                  <a:tcPr marL="36000" marR="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ct val="100000"/>
                        </a:lnSpc>
                      </a:pPr>
                      <a:r>
                        <a:rPr lang="ja-JP" altLang="en-US" sz="1000" dirty="0" smtClean="0">
                          <a:solidFill>
                            <a:schemeClr val="tx1"/>
                          </a:solidFill>
                        </a:rPr>
                        <a:t>○追加提出書類なし（更新申請時の照会不要）</a:t>
                      </a:r>
                      <a:endParaRPr lang="en-US" altLang="ja-JP" sz="1000" dirty="0" smtClean="0">
                        <a:solidFill>
                          <a:schemeClr val="tx1"/>
                        </a:solidFill>
                      </a:endParaRPr>
                    </a:p>
                    <a:p>
                      <a:pPr>
                        <a:lnSpc>
                          <a:spcPct val="100000"/>
                        </a:lnSpc>
                      </a:pPr>
                      <a:endParaRPr lang="en-US" altLang="ja-JP" sz="1000" dirty="0" smtClean="0">
                        <a:solidFill>
                          <a:schemeClr val="tx1"/>
                        </a:solidFill>
                      </a:endParaRPr>
                    </a:p>
                  </a:txBody>
                  <a:tcPr marL="36000" marR="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77244356"/>
                  </a:ext>
                </a:extLst>
              </a:tr>
              <a:tr h="1115829">
                <a:tc>
                  <a:txBody>
                    <a:bodyPr/>
                    <a:lstStyle/>
                    <a:p>
                      <a:pPr algn="ctr"/>
                      <a:r>
                        <a:rPr kumimoji="1" lang="ja-JP" altLang="en-US" sz="1000" dirty="0" smtClean="0">
                          <a:solidFill>
                            <a:schemeClr val="tx1"/>
                          </a:solidFill>
                        </a:rPr>
                        <a:t>オ</a:t>
                      </a:r>
                      <a:endParaRPr kumimoji="1" lang="ja-JP" altLang="en-US" sz="1000"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00" dirty="0" smtClean="0">
                          <a:solidFill>
                            <a:schemeClr val="tx1"/>
                          </a:solidFill>
                        </a:rPr>
                        <a:t>・臨床調査個人票等</a:t>
                      </a:r>
                      <a:endParaRPr kumimoji="1" lang="ja-JP" altLang="en-US" sz="1000" dirty="0">
                        <a:solidFill>
                          <a:schemeClr val="tx1"/>
                        </a:solidFill>
                      </a:endParaRPr>
                    </a:p>
                    <a:p>
                      <a:pPr>
                        <a:lnSpc>
                          <a:spcPct val="100000"/>
                        </a:lnSpc>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・限度額適用認定証等</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・本人の住民票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endParaRPr kumimoji="1" lang="ja-JP" altLang="en-US" sz="1000" dirty="0">
                        <a:solidFill>
                          <a:schemeClr val="tx1"/>
                        </a:solidFill>
                      </a:endParaRPr>
                    </a:p>
                  </a:txBody>
                  <a:tcPr marL="36000" marR="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pPr>
                      <a:r>
                        <a:rPr kumimoji="1" lang="ja-JP" altLang="en-US" sz="1000" b="1" dirty="0" smtClean="0">
                          <a:solidFill>
                            <a:schemeClr val="tx1"/>
                          </a:solidFill>
                        </a:rPr>
                        <a:t>＜７月早期＞</a:t>
                      </a:r>
                      <a:endParaRPr kumimoji="1" lang="en-US" altLang="ja-JP" sz="1000" b="1" dirty="0" smtClean="0">
                        <a:solidFill>
                          <a:schemeClr val="tx1"/>
                        </a:solidFill>
                      </a:endParaRPr>
                    </a:p>
                    <a:p>
                      <a:pPr>
                        <a:lnSpc>
                          <a:spcPct val="100000"/>
                        </a:lnSpc>
                      </a:pPr>
                      <a:r>
                        <a:rPr kumimoji="1" lang="ja-JP" altLang="en-US" sz="1000" dirty="0" smtClean="0">
                          <a:solidFill>
                            <a:schemeClr val="tx1"/>
                          </a:solidFill>
                        </a:rPr>
                        <a:t>・参加者証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・本人の住民票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・被保険者の非課税証明書類</a:t>
                      </a:r>
                      <a:endParaRPr kumimoji="1" lang="en-US" altLang="ja-JP" sz="1000" dirty="0" smtClean="0">
                        <a:solidFill>
                          <a:schemeClr val="tx1"/>
                        </a:solidFill>
                      </a:endParaRP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txBody>
                  <a:tcPr marL="36000" marR="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ct val="100000"/>
                        </a:lnSpc>
                      </a:pPr>
                      <a:r>
                        <a:rPr kumimoji="1" lang="ja-JP" altLang="en-US" sz="1000" b="0" dirty="0" smtClean="0">
                          <a:solidFill>
                            <a:schemeClr val="tx1"/>
                          </a:solidFill>
                        </a:rPr>
                        <a:t>○</a:t>
                      </a:r>
                      <a:r>
                        <a:rPr kumimoji="1" lang="ja-JP" altLang="en-US" sz="1000" b="1" dirty="0" smtClean="0">
                          <a:solidFill>
                            <a:schemeClr val="tx1"/>
                          </a:solidFill>
                        </a:rPr>
                        <a:t>７月下旬までに</a:t>
                      </a:r>
                      <a:r>
                        <a:rPr kumimoji="1" lang="ja-JP" altLang="en-US" sz="1000" dirty="0" smtClean="0">
                          <a:solidFill>
                            <a:schemeClr val="tx1"/>
                          </a:solidFill>
                        </a:rPr>
                        <a:t>「被保険者の非課税証明書類</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r>
                        <a:rPr kumimoji="1" lang="ja-JP" altLang="en-US" sz="1000" dirty="0" smtClean="0">
                          <a:solidFill>
                            <a:schemeClr val="tx1"/>
                          </a:solidFill>
                        </a:rPr>
                        <a:t>」の提出が必要</a:t>
                      </a:r>
                      <a:endParaRPr kumimoji="1" lang="en-US" altLang="ja-JP" sz="1000" dirty="0" smtClean="0">
                        <a:solidFill>
                          <a:schemeClr val="tx1"/>
                        </a:solidFill>
                      </a:endParaRPr>
                    </a:p>
                    <a:p>
                      <a:pPr>
                        <a:lnSpc>
                          <a:spcPct val="100000"/>
                        </a:lnSpc>
                      </a:pPr>
                      <a:r>
                        <a:rPr kumimoji="1" lang="ja-JP" altLang="en-US" sz="1000" dirty="0" smtClean="0">
                          <a:solidFill>
                            <a:schemeClr val="tx1"/>
                          </a:solidFill>
                        </a:rPr>
                        <a:t>（適用区分オであることを保険者が確認するため）</a:t>
                      </a:r>
                      <a:endParaRPr kumimoji="1" lang="ja-JP" altLang="en-US" sz="1000" dirty="0">
                        <a:solidFill>
                          <a:schemeClr val="tx1"/>
                        </a:solidFill>
                      </a:endParaRPr>
                    </a:p>
                  </a:txBody>
                  <a:tcPr marL="36000" marR="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1046125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531959989"/>
              </p:ext>
            </p:extLst>
          </p:nvPr>
        </p:nvGraphicFramePr>
        <p:xfrm>
          <a:off x="390405" y="5333753"/>
          <a:ext cx="6304389" cy="1914053"/>
        </p:xfrm>
        <a:graphic>
          <a:graphicData uri="http://schemas.openxmlformats.org/drawingml/2006/table">
            <a:tbl>
              <a:tblPr firstRow="1" bandRow="1">
                <a:tableStyleId>{2D5ABB26-0587-4C30-8999-92F81FD0307C}</a:tableStyleId>
              </a:tblPr>
              <a:tblGrid>
                <a:gridCol w="629722">
                  <a:extLst>
                    <a:ext uri="{9D8B030D-6E8A-4147-A177-3AD203B41FA5}">
                      <a16:colId xmlns:a16="http://schemas.microsoft.com/office/drawing/2014/main" val="2365169827"/>
                    </a:ext>
                  </a:extLst>
                </a:gridCol>
                <a:gridCol w="1922509">
                  <a:extLst>
                    <a:ext uri="{9D8B030D-6E8A-4147-A177-3AD203B41FA5}">
                      <a16:colId xmlns:a16="http://schemas.microsoft.com/office/drawing/2014/main" val="4182716637"/>
                    </a:ext>
                  </a:extLst>
                </a:gridCol>
                <a:gridCol w="2144995">
                  <a:extLst>
                    <a:ext uri="{9D8B030D-6E8A-4147-A177-3AD203B41FA5}">
                      <a16:colId xmlns:a16="http://schemas.microsoft.com/office/drawing/2014/main" val="2638129353"/>
                    </a:ext>
                  </a:extLst>
                </a:gridCol>
                <a:gridCol w="1607163">
                  <a:extLst>
                    <a:ext uri="{9D8B030D-6E8A-4147-A177-3AD203B41FA5}">
                      <a16:colId xmlns:a16="http://schemas.microsoft.com/office/drawing/2014/main" val="3354394311"/>
                    </a:ext>
                  </a:extLst>
                </a:gridCol>
              </a:tblGrid>
              <a:tr h="268133">
                <a:tc>
                  <a:txBody>
                    <a:bodyPr/>
                    <a:lstStyle/>
                    <a:p>
                      <a:pPr algn="ctr"/>
                      <a:r>
                        <a:rPr kumimoji="1" lang="ja-JP" altLang="en-US" sz="1000" b="1" dirty="0" smtClean="0">
                          <a:solidFill>
                            <a:schemeClr val="tx1"/>
                          </a:solidFill>
                        </a:rPr>
                        <a:t>適用区分</a:t>
                      </a:r>
                      <a:endParaRPr kumimoji="1" lang="ja-JP" altLang="en-US" sz="1000" b="1"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b="1" dirty="0" smtClean="0">
                          <a:solidFill>
                            <a:schemeClr val="tx1"/>
                          </a:solidFill>
                        </a:rPr>
                        <a:t>新規申請</a:t>
                      </a:r>
                      <a:endParaRPr kumimoji="1" lang="ja-JP" altLang="en-US" sz="1000" b="1"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ja-JP" altLang="en-US" sz="1000" b="1" dirty="0" smtClean="0">
                          <a:solidFill>
                            <a:schemeClr val="tx1"/>
                          </a:solidFill>
                        </a:rPr>
                        <a:t>更新申請</a:t>
                      </a:r>
                      <a:endParaRPr kumimoji="1" lang="ja-JP" altLang="en-US" sz="1000" b="1"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ja-JP" altLang="en-US" sz="1000" b="1" dirty="0" smtClean="0">
                          <a:solidFill>
                            <a:schemeClr val="tx1"/>
                          </a:solidFill>
                        </a:rPr>
                        <a:t>保険者照会（更新時）</a:t>
                      </a:r>
                      <a:endParaRPr lang="ja-JP" altLang="en-US" sz="1000" b="1"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35311901"/>
                  </a:ext>
                </a:extLst>
              </a:tr>
              <a:tr h="1474728">
                <a:tc>
                  <a:txBody>
                    <a:bodyPr/>
                    <a:lstStyle/>
                    <a:p>
                      <a:pPr algn="ctr"/>
                      <a:r>
                        <a:rPr kumimoji="1" lang="ja-JP" altLang="en-US" sz="1000" dirty="0" smtClean="0">
                          <a:solidFill>
                            <a:schemeClr val="tx1"/>
                          </a:solidFill>
                        </a:rPr>
                        <a:t>エ・オ</a:t>
                      </a:r>
                      <a:endParaRPr kumimoji="1" lang="ja-JP" altLang="en-US" sz="10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0"/>
                        </a:spcAft>
                      </a:pPr>
                      <a:r>
                        <a:rPr kumimoji="1" lang="ja-JP" altLang="en-US" sz="1000" dirty="0" smtClean="0">
                          <a:solidFill>
                            <a:schemeClr val="tx1"/>
                          </a:solidFill>
                        </a:rPr>
                        <a:t>・臨床調査個人票等</a:t>
                      </a:r>
                      <a:endParaRPr kumimoji="1" lang="ja-JP" altLang="en-US" sz="1000" dirty="0">
                        <a:solidFill>
                          <a:schemeClr val="tx1"/>
                        </a:solidFill>
                      </a:endParaRPr>
                    </a:p>
                    <a:p>
                      <a:pPr>
                        <a:lnSpc>
                          <a:spcPct val="100000"/>
                        </a:lnSpc>
                        <a:spcBef>
                          <a:spcPts val="0"/>
                        </a:spcBef>
                        <a:spcAft>
                          <a:spcPts val="0"/>
                        </a:spcAft>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spcBef>
                          <a:spcPts val="0"/>
                        </a:spcBef>
                        <a:spcAft>
                          <a:spcPts val="0"/>
                        </a:spcAft>
                      </a:pPr>
                      <a:r>
                        <a:rPr kumimoji="1" lang="ja-JP" altLang="en-US" sz="1000" dirty="0" smtClean="0">
                          <a:solidFill>
                            <a:schemeClr val="tx1"/>
                          </a:solidFill>
                        </a:rPr>
                        <a:t>・限度額適用認定証等</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spcBef>
                          <a:spcPts val="0"/>
                        </a:spcBef>
                        <a:spcAft>
                          <a:spcPts val="0"/>
                        </a:spcAft>
                      </a:pPr>
                      <a:r>
                        <a:rPr kumimoji="1" lang="ja-JP" altLang="en-US" sz="1000" dirty="0" smtClean="0">
                          <a:solidFill>
                            <a:schemeClr val="tx1"/>
                          </a:solidFill>
                        </a:rPr>
                        <a:t>・本人の住民票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txBody>
                  <a:tcPr marL="36000" marR="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spcBef>
                          <a:spcPts val="0"/>
                        </a:spcBef>
                        <a:spcAft>
                          <a:spcPts val="0"/>
                        </a:spcAft>
                      </a:pPr>
                      <a:r>
                        <a:rPr kumimoji="1" lang="ja-JP" altLang="en-US" sz="1000" dirty="0" smtClean="0">
                          <a:solidFill>
                            <a:schemeClr val="tx1"/>
                          </a:solidFill>
                        </a:rPr>
                        <a:t>・参加者証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spcBef>
                          <a:spcPts val="0"/>
                        </a:spcBef>
                        <a:spcAft>
                          <a:spcPts val="0"/>
                        </a:spcAft>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spcBef>
                          <a:spcPts val="0"/>
                        </a:spcBef>
                        <a:spcAft>
                          <a:spcPts val="0"/>
                        </a:spcAft>
                      </a:pPr>
                      <a:r>
                        <a:rPr kumimoji="1" lang="ja-JP" altLang="en-US" sz="1000" dirty="0" smtClean="0">
                          <a:solidFill>
                            <a:schemeClr val="tx1"/>
                          </a:solidFill>
                        </a:rPr>
                        <a:t>・本人の住民票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spcBef>
                          <a:spcPts val="0"/>
                        </a:spcBef>
                        <a:spcAft>
                          <a:spcPts val="0"/>
                        </a:spcAft>
                      </a:pPr>
                      <a:endParaRPr kumimoji="1" lang="en-US" altLang="ja-JP" sz="1000" dirty="0" smtClean="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（保険者照会に係る通知２（２）①により、適用区分の変更があった場合、保険者から通知があるため、更新時に限度額適用認定証等</a:t>
                      </a:r>
                      <a:r>
                        <a:rPr kumimoji="1" lang="en-US" altLang="ja-JP" sz="800" dirty="0" smtClean="0">
                          <a:solidFill>
                            <a:schemeClr val="tx1"/>
                          </a:solidFill>
                        </a:rPr>
                        <a:t>(</a:t>
                      </a:r>
                      <a:r>
                        <a:rPr kumimoji="1" lang="ja-JP" altLang="en-US" sz="800" dirty="0" smtClean="0">
                          <a:solidFill>
                            <a:schemeClr val="tx1"/>
                          </a:solidFill>
                        </a:rPr>
                        <a:t>写</a:t>
                      </a:r>
                      <a:r>
                        <a:rPr kumimoji="1" lang="en-US" altLang="ja-JP" sz="800" dirty="0" smtClean="0">
                          <a:solidFill>
                            <a:schemeClr val="tx1"/>
                          </a:solidFill>
                        </a:rPr>
                        <a:t>)</a:t>
                      </a:r>
                      <a:r>
                        <a:rPr kumimoji="1" lang="ja-JP" altLang="en-US" sz="800" dirty="0" err="1" smtClean="0">
                          <a:solidFill>
                            <a:schemeClr val="tx1"/>
                          </a:solidFill>
                        </a:rPr>
                        <a:t>の提</a:t>
                      </a:r>
                      <a:r>
                        <a:rPr kumimoji="1" lang="ja-JP" altLang="en-US" sz="800" dirty="0" smtClean="0">
                          <a:solidFill>
                            <a:schemeClr val="tx1"/>
                          </a:solidFill>
                        </a:rPr>
                        <a:t>出は不要）</a:t>
                      </a:r>
                      <a:endParaRPr kumimoji="1" lang="ja-JP" altLang="en-US" sz="800" dirty="0">
                        <a:solidFill>
                          <a:schemeClr val="tx1"/>
                        </a:solidFill>
                      </a:endParaRPr>
                    </a:p>
                  </a:txBody>
                  <a:tcPr marL="36000" marR="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ct val="100000"/>
                        </a:lnSpc>
                        <a:spcBef>
                          <a:spcPts val="0"/>
                        </a:spcBef>
                        <a:spcAft>
                          <a:spcPts val="0"/>
                        </a:spcAft>
                      </a:pPr>
                      <a:r>
                        <a:rPr lang="ja-JP" altLang="en-US" sz="1000" dirty="0" smtClean="0">
                          <a:solidFill>
                            <a:schemeClr val="tx1"/>
                          </a:solidFill>
                        </a:rPr>
                        <a:t>○追加提出書類なし（更新申請時の照会不要。課税所得について市町村が税情報を把握しているため）</a:t>
                      </a:r>
                      <a:endParaRPr lang="en-US" altLang="ja-JP" sz="1000" dirty="0" smtClean="0">
                        <a:solidFill>
                          <a:schemeClr val="tx1"/>
                        </a:solidFill>
                      </a:endParaRPr>
                    </a:p>
                  </a:txBody>
                  <a:tcPr marL="36000" marR="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77244356"/>
                  </a:ext>
                </a:extLst>
              </a:tr>
            </a:tbl>
          </a:graphicData>
        </a:graphic>
      </p:graphicFrame>
      <p:sp>
        <p:nvSpPr>
          <p:cNvPr id="9" name="タイトル 1"/>
          <p:cNvSpPr>
            <a:spLocks noGrp="1"/>
          </p:cNvSpPr>
          <p:nvPr>
            <p:ph type="title"/>
          </p:nvPr>
        </p:nvSpPr>
        <p:spPr>
          <a:xfrm>
            <a:off x="140752" y="1378768"/>
            <a:ext cx="3325315" cy="328599"/>
          </a:xfrm>
        </p:spPr>
        <p:txBody>
          <a:bodyPr anchor="ctr">
            <a:normAutofit/>
          </a:bodyPr>
          <a:lstStyle/>
          <a:p>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70</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歳未満・被用者保険</a:t>
            </a:r>
            <a:endParaRPr lang="ja-JP" altLang="en-US" sz="120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10" name="タイトル 1"/>
          <p:cNvSpPr txBox="1">
            <a:spLocks/>
          </p:cNvSpPr>
          <p:nvPr/>
        </p:nvSpPr>
        <p:spPr>
          <a:xfrm>
            <a:off x="103685" y="5030541"/>
            <a:ext cx="2704849" cy="330139"/>
          </a:xfrm>
          <a:prstGeom prst="rect">
            <a:avLst/>
          </a:prstGeom>
        </p:spPr>
        <p:txBody>
          <a:bodyPr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70</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歳未満・市町村国保</a:t>
            </a:r>
          </a:p>
        </p:txBody>
      </p:sp>
      <p:sp>
        <p:nvSpPr>
          <p:cNvPr id="12" name="タイトル 1"/>
          <p:cNvSpPr txBox="1">
            <a:spLocks/>
          </p:cNvSpPr>
          <p:nvPr/>
        </p:nvSpPr>
        <p:spPr>
          <a:xfrm>
            <a:off x="103685" y="7222896"/>
            <a:ext cx="3325315" cy="333832"/>
          </a:xfrm>
          <a:prstGeom prst="rect">
            <a:avLst/>
          </a:prstGeom>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a:t>
            </a:r>
            <a:r>
              <a:rPr kumimoji="1" lang="en-US" altLang="ja-JP"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70</a:t>
            </a:r>
            <a:r>
              <a:rPr kumimoji="1" lang="ja-JP" altLang="en-US" sz="1200" b="0" i="0" u="none" strike="noStrike" kern="1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歳未満・国保組合</a:t>
            </a:r>
          </a:p>
        </p:txBody>
      </p:sp>
      <p:graphicFrame>
        <p:nvGraphicFramePr>
          <p:cNvPr id="13" name="表 12"/>
          <p:cNvGraphicFramePr>
            <a:graphicFrameLocks noGrp="1"/>
          </p:cNvGraphicFramePr>
          <p:nvPr>
            <p:extLst>
              <p:ext uri="{D42A27DB-BD31-4B8C-83A1-F6EECF244321}">
                <p14:modId xmlns:p14="http://schemas.microsoft.com/office/powerpoint/2010/main" val="2904645048"/>
              </p:ext>
            </p:extLst>
          </p:nvPr>
        </p:nvGraphicFramePr>
        <p:xfrm>
          <a:off x="393137" y="7531819"/>
          <a:ext cx="6301657" cy="1706880"/>
        </p:xfrm>
        <a:graphic>
          <a:graphicData uri="http://schemas.openxmlformats.org/drawingml/2006/table">
            <a:tbl>
              <a:tblPr firstRow="1" bandRow="1">
                <a:tableStyleId>{2D5ABB26-0587-4C30-8999-92F81FD0307C}</a:tableStyleId>
              </a:tblPr>
              <a:tblGrid>
                <a:gridCol w="629722">
                  <a:extLst>
                    <a:ext uri="{9D8B030D-6E8A-4147-A177-3AD203B41FA5}">
                      <a16:colId xmlns:a16="http://schemas.microsoft.com/office/drawing/2014/main" val="2365169827"/>
                    </a:ext>
                  </a:extLst>
                </a:gridCol>
                <a:gridCol w="1919777">
                  <a:extLst>
                    <a:ext uri="{9D8B030D-6E8A-4147-A177-3AD203B41FA5}">
                      <a16:colId xmlns:a16="http://schemas.microsoft.com/office/drawing/2014/main" val="4182716637"/>
                    </a:ext>
                  </a:extLst>
                </a:gridCol>
                <a:gridCol w="2156273">
                  <a:extLst>
                    <a:ext uri="{9D8B030D-6E8A-4147-A177-3AD203B41FA5}">
                      <a16:colId xmlns:a16="http://schemas.microsoft.com/office/drawing/2014/main" val="2638129353"/>
                    </a:ext>
                  </a:extLst>
                </a:gridCol>
                <a:gridCol w="1595885">
                  <a:extLst>
                    <a:ext uri="{9D8B030D-6E8A-4147-A177-3AD203B41FA5}">
                      <a16:colId xmlns:a16="http://schemas.microsoft.com/office/drawing/2014/main" val="3354394311"/>
                    </a:ext>
                  </a:extLst>
                </a:gridCol>
              </a:tblGrid>
              <a:tr h="0">
                <a:tc>
                  <a:txBody>
                    <a:bodyPr/>
                    <a:lstStyle/>
                    <a:p>
                      <a:pPr algn="ctr"/>
                      <a:r>
                        <a:rPr kumimoji="1" lang="ja-JP" altLang="en-US" sz="1000" b="1" dirty="0" smtClean="0">
                          <a:solidFill>
                            <a:schemeClr val="tx1"/>
                          </a:solidFill>
                        </a:rPr>
                        <a:t>適用区分</a:t>
                      </a:r>
                      <a:endParaRPr kumimoji="1" lang="ja-JP" altLang="en-US" sz="1000" b="1"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b="1" dirty="0" smtClean="0">
                          <a:solidFill>
                            <a:schemeClr val="tx1"/>
                          </a:solidFill>
                        </a:rPr>
                        <a:t>新規申請</a:t>
                      </a:r>
                      <a:endParaRPr kumimoji="1" lang="ja-JP" altLang="en-US" sz="1000" b="1"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ja-JP" altLang="en-US" sz="1000" b="1" dirty="0" smtClean="0">
                          <a:solidFill>
                            <a:schemeClr val="tx1"/>
                          </a:solidFill>
                        </a:rPr>
                        <a:t>更新申請</a:t>
                      </a:r>
                      <a:endParaRPr kumimoji="1" lang="ja-JP" altLang="en-US" sz="1000" b="1"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ja-JP" altLang="en-US" sz="1000" b="1" dirty="0" smtClean="0">
                          <a:solidFill>
                            <a:schemeClr val="tx1"/>
                          </a:solidFill>
                        </a:rPr>
                        <a:t>保険者照会（更新時）</a:t>
                      </a:r>
                      <a:endParaRPr lang="ja-JP" altLang="en-US" sz="1000" b="1"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35311901"/>
                  </a:ext>
                </a:extLst>
              </a:tr>
              <a:tr h="1310375">
                <a:tc>
                  <a:txBody>
                    <a:bodyPr/>
                    <a:lstStyle/>
                    <a:p>
                      <a:pPr algn="ctr"/>
                      <a:r>
                        <a:rPr kumimoji="1" lang="ja-JP" altLang="en-US" sz="1000" dirty="0" smtClean="0">
                          <a:solidFill>
                            <a:schemeClr val="tx1"/>
                          </a:solidFill>
                        </a:rPr>
                        <a:t>エ・オ</a:t>
                      </a:r>
                      <a:endParaRPr kumimoji="1" lang="ja-JP" altLang="en-US" sz="1000"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0"/>
                        </a:spcAft>
                      </a:pPr>
                      <a:r>
                        <a:rPr kumimoji="1" lang="ja-JP" altLang="en-US" sz="1000" dirty="0" smtClean="0">
                          <a:solidFill>
                            <a:schemeClr val="tx1"/>
                          </a:solidFill>
                        </a:rPr>
                        <a:t>・臨床調査個人票等</a:t>
                      </a:r>
                      <a:endParaRPr kumimoji="1" lang="ja-JP" altLang="en-US" sz="1000" dirty="0">
                        <a:solidFill>
                          <a:schemeClr val="tx1"/>
                        </a:solidFill>
                      </a:endParaRPr>
                    </a:p>
                    <a:p>
                      <a:pPr>
                        <a:lnSpc>
                          <a:spcPct val="100000"/>
                        </a:lnSpc>
                        <a:spcBef>
                          <a:spcPts val="0"/>
                        </a:spcBef>
                        <a:spcAft>
                          <a:spcPts val="0"/>
                        </a:spcAft>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spcBef>
                          <a:spcPts val="0"/>
                        </a:spcBef>
                        <a:spcAft>
                          <a:spcPts val="0"/>
                        </a:spcAft>
                      </a:pPr>
                      <a:r>
                        <a:rPr kumimoji="1" lang="ja-JP" altLang="en-US" sz="1000" dirty="0" smtClean="0">
                          <a:solidFill>
                            <a:schemeClr val="tx1"/>
                          </a:solidFill>
                        </a:rPr>
                        <a:t>・限度額適用認定証等</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spcBef>
                          <a:spcPts val="0"/>
                        </a:spcBef>
                        <a:spcAft>
                          <a:spcPts val="0"/>
                        </a:spcAft>
                      </a:pPr>
                      <a:r>
                        <a:rPr kumimoji="1" lang="ja-JP" altLang="en-US" sz="1000" dirty="0" smtClean="0">
                          <a:solidFill>
                            <a:schemeClr val="tx1"/>
                          </a:solidFill>
                        </a:rPr>
                        <a:t>・本人の住民票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txBody>
                  <a:tcPr marL="36000" marR="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spcBef>
                          <a:spcPts val="0"/>
                        </a:spcBef>
                        <a:spcAft>
                          <a:spcPts val="0"/>
                        </a:spcAft>
                      </a:pPr>
                      <a:r>
                        <a:rPr kumimoji="1" lang="ja-JP" altLang="en-US" sz="1000" b="1" dirty="0" smtClean="0">
                          <a:solidFill>
                            <a:schemeClr val="tx1"/>
                          </a:solidFill>
                        </a:rPr>
                        <a:t>＜７月早期＞</a:t>
                      </a:r>
                      <a:endParaRPr kumimoji="1" lang="en-US" altLang="ja-JP" sz="1000" b="1" dirty="0" smtClean="0">
                        <a:solidFill>
                          <a:schemeClr val="tx1"/>
                        </a:solidFill>
                      </a:endParaRPr>
                    </a:p>
                    <a:p>
                      <a:pPr>
                        <a:lnSpc>
                          <a:spcPct val="100000"/>
                        </a:lnSpc>
                        <a:spcBef>
                          <a:spcPts val="0"/>
                        </a:spcBef>
                        <a:spcAft>
                          <a:spcPts val="0"/>
                        </a:spcAft>
                      </a:pPr>
                      <a:r>
                        <a:rPr kumimoji="1" lang="ja-JP" altLang="en-US" sz="1000" dirty="0" smtClean="0">
                          <a:solidFill>
                            <a:schemeClr val="tx1"/>
                          </a:solidFill>
                        </a:rPr>
                        <a:t>・参加者証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spcBef>
                          <a:spcPts val="0"/>
                        </a:spcBef>
                        <a:spcAft>
                          <a:spcPts val="0"/>
                        </a:spcAft>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spcBef>
                          <a:spcPts val="0"/>
                        </a:spcBef>
                        <a:spcAft>
                          <a:spcPts val="0"/>
                        </a:spcAft>
                      </a:pPr>
                      <a:r>
                        <a:rPr kumimoji="1" lang="ja-JP" altLang="en-US" sz="1000" dirty="0" smtClean="0">
                          <a:solidFill>
                            <a:schemeClr val="tx1"/>
                          </a:solidFill>
                        </a:rPr>
                        <a:t>・本人の住民票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spcBef>
                          <a:spcPts val="0"/>
                        </a:spcBef>
                        <a:spcAft>
                          <a:spcPts val="0"/>
                        </a:spcAft>
                      </a:pPr>
                      <a:r>
                        <a:rPr kumimoji="1" lang="ja-JP" altLang="en-US" sz="1000" dirty="0" smtClean="0">
                          <a:solidFill>
                            <a:schemeClr val="tx1"/>
                          </a:solidFill>
                        </a:rPr>
                        <a:t>・本人及び世帯全員の課税・非課税</a:t>
                      </a:r>
                      <a:endParaRPr kumimoji="1" lang="en-US" altLang="ja-JP" sz="1000" dirty="0" smtClean="0">
                        <a:solidFill>
                          <a:schemeClr val="tx1"/>
                        </a:solidFill>
                      </a:endParaRPr>
                    </a:p>
                    <a:p>
                      <a:pPr>
                        <a:lnSpc>
                          <a:spcPct val="100000"/>
                        </a:lnSpc>
                        <a:spcBef>
                          <a:spcPts val="0"/>
                        </a:spcBef>
                        <a:spcAft>
                          <a:spcPts val="0"/>
                        </a:spcAft>
                      </a:pPr>
                      <a:r>
                        <a:rPr kumimoji="1" lang="ja-JP" altLang="en-US" sz="1000" dirty="0" smtClean="0">
                          <a:solidFill>
                            <a:schemeClr val="tx1"/>
                          </a:solidFill>
                        </a:rPr>
                        <a:t>　証明書類又は本人のマイナンバー</a:t>
                      </a:r>
                      <a:endParaRPr kumimoji="1" lang="en-US" altLang="ja-JP" sz="1000" dirty="0" smtClean="0">
                        <a:solidFill>
                          <a:schemeClr val="tx1"/>
                        </a:solidFill>
                      </a:endParaRPr>
                    </a:p>
                  </a:txBody>
                  <a:tcPr marL="36000" marR="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ct val="100000"/>
                        </a:lnSpc>
                        <a:spcBef>
                          <a:spcPts val="0"/>
                        </a:spcBef>
                        <a:spcAft>
                          <a:spcPts val="0"/>
                        </a:spcAft>
                      </a:pPr>
                      <a:r>
                        <a:rPr lang="ja-JP" altLang="en-US" sz="1000" b="0" dirty="0" smtClean="0">
                          <a:solidFill>
                            <a:schemeClr val="tx1"/>
                          </a:solidFill>
                        </a:rPr>
                        <a:t>〇</a:t>
                      </a:r>
                      <a:r>
                        <a:rPr lang="ja-JP" altLang="en-US" sz="1000" b="1" dirty="0" smtClean="0">
                          <a:solidFill>
                            <a:schemeClr val="tx1"/>
                          </a:solidFill>
                        </a:rPr>
                        <a:t>７月下旬までに</a:t>
                      </a:r>
                      <a:r>
                        <a:rPr lang="ja-JP" altLang="en-US" sz="1000" dirty="0" smtClean="0">
                          <a:solidFill>
                            <a:schemeClr val="tx1"/>
                          </a:solidFill>
                        </a:rPr>
                        <a:t>「本人及び世帯全員の課税・非課税証明書類</a:t>
                      </a:r>
                      <a:r>
                        <a:rPr lang="en-US" altLang="ja-JP" sz="1000" dirty="0" smtClean="0">
                          <a:solidFill>
                            <a:schemeClr val="tx1"/>
                          </a:solidFill>
                        </a:rPr>
                        <a:t>(</a:t>
                      </a:r>
                      <a:r>
                        <a:rPr lang="ja-JP" altLang="en-US" sz="1000" dirty="0" smtClean="0">
                          <a:solidFill>
                            <a:schemeClr val="tx1"/>
                          </a:solidFill>
                        </a:rPr>
                        <a:t>写</a:t>
                      </a:r>
                      <a:r>
                        <a:rPr lang="en-US" altLang="ja-JP" sz="1000" dirty="0" smtClean="0">
                          <a:solidFill>
                            <a:schemeClr val="tx1"/>
                          </a:solidFill>
                        </a:rPr>
                        <a:t>)</a:t>
                      </a:r>
                      <a:r>
                        <a:rPr lang="ja-JP" altLang="en-US" sz="1000" dirty="0" smtClean="0">
                          <a:solidFill>
                            <a:schemeClr val="tx1"/>
                          </a:solidFill>
                        </a:rPr>
                        <a:t>」又は「本人のマイナンバー」の提出が必要</a:t>
                      </a:r>
                      <a:endParaRPr lang="en-US" altLang="ja-JP" sz="1000" dirty="0" smtClean="0">
                        <a:solidFill>
                          <a:schemeClr val="tx1"/>
                        </a:solidFill>
                      </a:endParaRPr>
                    </a:p>
                    <a:p>
                      <a:pPr>
                        <a:lnSpc>
                          <a:spcPct val="100000"/>
                        </a:lnSpc>
                        <a:spcBef>
                          <a:spcPts val="0"/>
                        </a:spcBef>
                        <a:spcAft>
                          <a:spcPts val="0"/>
                        </a:spcAft>
                      </a:pPr>
                      <a:r>
                        <a:rPr lang="ja-JP" altLang="en-US" sz="1000" dirty="0" smtClean="0">
                          <a:solidFill>
                            <a:schemeClr val="tx1"/>
                          </a:solidFill>
                        </a:rPr>
                        <a:t>（適用区分を判定するため）　　</a:t>
                      </a:r>
                      <a:endParaRPr lang="en-US" altLang="ja-JP" sz="1000" dirty="0" smtClean="0">
                        <a:solidFill>
                          <a:schemeClr val="tx1"/>
                        </a:solidFill>
                      </a:endParaRPr>
                    </a:p>
                  </a:txBody>
                  <a:tcPr marL="36000" marR="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77244356"/>
                  </a:ext>
                </a:extLst>
              </a:tr>
            </a:tbl>
          </a:graphicData>
        </a:graphic>
      </p:graphicFrame>
      <p:sp>
        <p:nvSpPr>
          <p:cNvPr id="14" name="タイトル 1"/>
          <p:cNvSpPr txBox="1">
            <a:spLocks/>
          </p:cNvSpPr>
          <p:nvPr/>
        </p:nvSpPr>
        <p:spPr>
          <a:xfrm>
            <a:off x="140752" y="270309"/>
            <a:ext cx="4782043" cy="333832"/>
          </a:xfrm>
          <a:prstGeom prst="rect">
            <a:avLst/>
          </a:prstGeom>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２</a:t>
            </a:r>
            <a:r>
              <a:rPr kumimoji="1" lang="ja-JP" altLang="en-US" sz="12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．詳細（年齢・保険者別に新規・更新の提出添付書類を整理）</a:t>
            </a:r>
          </a:p>
        </p:txBody>
      </p:sp>
      <p:sp>
        <p:nvSpPr>
          <p:cNvPr id="11" name="タイトル 1"/>
          <p:cNvSpPr txBox="1">
            <a:spLocks/>
          </p:cNvSpPr>
          <p:nvPr/>
        </p:nvSpPr>
        <p:spPr>
          <a:xfrm>
            <a:off x="1766342" y="844526"/>
            <a:ext cx="4912995" cy="638753"/>
          </a:xfrm>
          <a:prstGeom prst="rect">
            <a:avLst/>
          </a:prstGeom>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en-US" altLang="ja-JP" sz="1050" b="0" i="0" u="none" strike="noStrike" kern="1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j-cs"/>
              </a:rPr>
              <a:t>※</a:t>
            </a:r>
            <a:r>
              <a:rPr kumimoji="1" lang="ja-JP" altLang="en-US" sz="1050" b="0" i="0" u="none" strike="noStrike" kern="1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j-cs"/>
              </a:rPr>
              <a:t>本項の「</a:t>
            </a:r>
            <a:r>
              <a:rPr kumimoji="1" lang="ja-JP" altLang="en-US" sz="1050" b="0" i="0" u="none" strike="noStrike" kern="1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医療</a:t>
            </a:r>
            <a:r>
              <a:rPr kumimoji="1" lang="ja-JP" altLang="en-US" sz="1050" b="0" i="0" u="none" strike="noStrike" kern="1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j-cs"/>
              </a:rPr>
              <a:t>記録票（</a:t>
            </a:r>
            <a:r>
              <a:rPr kumimoji="1" lang="en-US" altLang="ja-JP" sz="1050" b="0" i="0" u="none" strike="noStrike" kern="1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j-cs"/>
              </a:rPr>
              <a:t>2/12</a:t>
            </a:r>
            <a:r>
              <a:rPr kumimoji="1" lang="ja-JP" altLang="en-US" sz="1050" b="0" i="0" u="none" strike="noStrike" kern="1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j-cs"/>
              </a:rPr>
              <a:t>以上）」とは、</a:t>
            </a:r>
            <a:r>
              <a:rPr kumimoji="1" lang="ja-JP" altLang="en-US" sz="1050" b="0" i="0" u="none" strike="noStrike" kern="1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j-cs"/>
              </a:rPr>
              <a:t>医療</a:t>
            </a:r>
            <a:r>
              <a:rPr kumimoji="1" lang="ja-JP" altLang="en-US" sz="1050" b="0" i="0" u="none" strike="noStrike" kern="1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j-cs"/>
              </a:rPr>
              <a:t>記録票（別紙様式例</a:t>
            </a:r>
            <a:r>
              <a:rPr kumimoji="1" lang="en-US" altLang="ja-JP" sz="1050" b="0" i="0" u="none" strike="noStrike" kern="1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j-cs"/>
              </a:rPr>
              <a:t>6-1</a:t>
            </a:r>
            <a:r>
              <a:rPr kumimoji="1" lang="ja-JP" altLang="en-US" sz="1050" b="0" i="0" u="none" strike="noStrike" kern="1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j-cs"/>
              </a:rPr>
              <a:t>及び</a:t>
            </a:r>
            <a:r>
              <a:rPr kumimoji="1" lang="en-US" altLang="ja-JP" sz="1050" b="0" i="0" u="none" strike="noStrike" kern="1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j-cs"/>
              </a:rPr>
              <a:t>6-2</a:t>
            </a:r>
            <a:r>
              <a:rPr kumimoji="1" lang="ja-JP" altLang="en-US" sz="1050" b="0" i="0" u="none" strike="noStrike" kern="1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j-cs"/>
              </a:rPr>
              <a:t>）と別紙様式例</a:t>
            </a:r>
            <a:r>
              <a:rPr kumimoji="1" lang="en-US" altLang="ja-JP" sz="1050" b="0" i="0" u="none" strike="noStrike" kern="1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j-cs"/>
              </a:rPr>
              <a:t>6-2</a:t>
            </a:r>
            <a:r>
              <a:rPr kumimoji="1" lang="ja-JP" altLang="en-US" sz="1050" b="0" i="0" u="none" strike="noStrike" kern="100" cap="none" spc="0" normalizeH="0" baseline="0" noProof="0" dirty="0" err="1" smtClean="0">
                <a:ln>
                  <a:noFill/>
                </a:ln>
                <a:effectLst/>
                <a:uLnTx/>
                <a:uFillTx/>
                <a:latin typeface="ＭＳ Ｐゴシック" panose="020B0600070205080204" pitchFamily="50" charset="-128"/>
                <a:ea typeface="ＭＳ Ｐゴシック" panose="020B0600070205080204" pitchFamily="50" charset="-128"/>
                <a:cs typeface="+mj-cs"/>
              </a:rPr>
              <a:t>に添</a:t>
            </a:r>
            <a:r>
              <a:rPr kumimoji="1" lang="ja-JP" altLang="en-US" sz="1050" b="0" i="0" u="none" strike="noStrike" kern="1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j-cs"/>
              </a:rPr>
              <a:t>付する資料であって、高額療養費算定基準額を超えた月数が過去１１月で２月以上であることが確認できるもの一式を指します。</a:t>
            </a:r>
          </a:p>
        </p:txBody>
      </p:sp>
    </p:spTree>
    <p:extLst>
      <p:ext uri="{BB962C8B-B14F-4D97-AF65-F5344CB8AC3E}">
        <p14:creationId xmlns:p14="http://schemas.microsoft.com/office/powerpoint/2010/main" val="32027253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59</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パターン１５③（レセプト記載例）</a:t>
            </a:r>
          </a:p>
        </p:txBody>
      </p:sp>
      <p:sp>
        <p:nvSpPr>
          <p:cNvPr id="5" name="タイトル 1"/>
          <p:cNvSpPr txBox="1">
            <a:spLocks/>
          </p:cNvSpPr>
          <p:nvPr/>
        </p:nvSpPr>
        <p:spPr>
          <a:xfrm>
            <a:off x="1248229" y="616226"/>
            <a:ext cx="5505831" cy="327202"/>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rPr>
              <a:t>所得区分の</a:t>
            </a:r>
            <a:r>
              <a:rPr lang="ja-JP" altLang="en-US" sz="1200" b="1" kern="100" dirty="0">
                <a:solidFill>
                  <a:srgbClr val="000000"/>
                </a:solidFill>
                <a:latin typeface="ＭＳ Ｐゴシック" panose="020B0600070205080204" pitchFamily="50" charset="-128"/>
                <a:ea typeface="ＭＳ Ｐゴシック" panose="020B0600070205080204" pitchFamily="50" charset="-128"/>
              </a:rPr>
              <a:t>違いによる</a:t>
            </a:r>
            <a:r>
              <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rPr>
              <a:t>記載例（入院関係医療と保険診療がある場合）</a:t>
            </a: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endPar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233792" y="943428"/>
            <a:ext cx="6390415" cy="8086118"/>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06632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60</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パターン１６①（レセプト記載例）</a:t>
            </a:r>
          </a:p>
        </p:txBody>
      </p:sp>
      <p:sp>
        <p:nvSpPr>
          <p:cNvPr id="5" name="タイトル 1"/>
          <p:cNvSpPr txBox="1">
            <a:spLocks/>
          </p:cNvSpPr>
          <p:nvPr/>
        </p:nvSpPr>
        <p:spPr>
          <a:xfrm>
            <a:off x="1248229" y="616226"/>
            <a:ext cx="5505831" cy="327202"/>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rPr>
              <a:t>保険者の変更がある場合</a:t>
            </a: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endPar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273461" y="943428"/>
            <a:ext cx="6311078" cy="6890728"/>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33189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61</a:t>
            </a:fld>
            <a:endParaRPr kumimoji="1" lang="ja-JP" altLang="en-US"/>
          </a:p>
        </p:txBody>
      </p:sp>
      <p:sp>
        <p:nvSpPr>
          <p:cNvPr id="3" name="タイトル 1"/>
          <p:cNvSpPr txBox="1">
            <a:spLocks/>
          </p:cNvSpPr>
          <p:nvPr/>
        </p:nvSpPr>
        <p:spPr>
          <a:xfrm>
            <a:off x="208116" y="431801"/>
            <a:ext cx="3779683" cy="310796"/>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パターン１６②（レセプト記載例）</a:t>
            </a:r>
          </a:p>
        </p:txBody>
      </p:sp>
      <p:sp>
        <p:nvSpPr>
          <p:cNvPr id="5" name="タイトル 1"/>
          <p:cNvSpPr txBox="1">
            <a:spLocks/>
          </p:cNvSpPr>
          <p:nvPr/>
        </p:nvSpPr>
        <p:spPr>
          <a:xfrm>
            <a:off x="1248229" y="616226"/>
            <a:ext cx="5505831" cy="327202"/>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rPr>
              <a:t>保険者の変更がある場合</a:t>
            </a:r>
            <a:r>
              <a:rPr lang="en-US" altLang="ja-JP" sz="1200" b="1" kern="100" dirty="0" smtClean="0">
                <a:solidFill>
                  <a:srgbClr val="000000"/>
                </a:solidFill>
                <a:latin typeface="ＭＳ Ｐゴシック" panose="020B0600070205080204" pitchFamily="50" charset="-128"/>
                <a:ea typeface="ＭＳ Ｐゴシック" panose="020B0600070205080204" pitchFamily="50" charset="-128"/>
              </a:rPr>
              <a:t>】</a:t>
            </a:r>
            <a:endParaRPr lang="ja-JP" altLang="en-US" sz="1200" b="1" kern="100" dirty="0" smtClean="0">
              <a:solidFill>
                <a:srgbClr val="000000"/>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223801" y="927022"/>
            <a:ext cx="6410398" cy="6965994"/>
          </a:xfrm>
          <a:prstGeom prst="rect">
            <a:avLst/>
          </a:prstGeom>
        </p:spPr>
      </p:pic>
      <p:sp>
        <p:nvSpPr>
          <p:cNvPr id="7" name="テキスト ボックス 6"/>
          <p:cNvSpPr txBox="1"/>
          <p:nvPr/>
        </p:nvSpPr>
        <p:spPr>
          <a:xfrm>
            <a:off x="4133850" y="170191"/>
            <a:ext cx="2560581" cy="461665"/>
          </a:xfrm>
          <a:prstGeom prst="rect">
            <a:avLst/>
          </a:prstGeom>
          <a:noFill/>
          <a:ln cmpd="sng">
            <a:solidFill>
              <a:schemeClr val="tx1"/>
            </a:solidFill>
            <a:prstDash val="solid"/>
          </a:ln>
        </p:spPr>
        <p:txBody>
          <a:bodyPr wrap="square" rtlCol="0">
            <a:spAutoFit/>
          </a:bodyPr>
          <a:lstStyle/>
          <a:p>
            <a:pPr marL="88900" lvl="0" indent="-88900">
              <a:defRPr/>
            </a:pPr>
            <a:r>
              <a:rPr lang="en-US" altLang="ja-JP" sz="600" b="1" dirty="0" smtClean="0">
                <a:solidFill>
                  <a:prstClr val="black"/>
                </a:solidFill>
                <a:latin typeface="游ゴシック" panose="020B0400000000000000" pitchFamily="50" charset="-128"/>
              </a:rPr>
              <a:t>※</a:t>
            </a:r>
            <a:r>
              <a:rPr lang="ja-JP" altLang="en-US" sz="600" b="1" dirty="0" smtClean="0">
                <a:solidFill>
                  <a:prstClr val="black"/>
                </a:solidFill>
                <a:latin typeface="游ゴシック" panose="020B0400000000000000" pitchFamily="50" charset="-128"/>
              </a:rPr>
              <a:t>肝</a:t>
            </a:r>
            <a:r>
              <a:rPr lang="ja-JP" altLang="en-US" sz="600" b="1" dirty="0">
                <a:solidFill>
                  <a:prstClr val="black"/>
                </a:solidFill>
                <a:latin typeface="游ゴシック" panose="020B0400000000000000" pitchFamily="50" charset="-128"/>
              </a:rPr>
              <a:t>がん事業に係る</a:t>
            </a:r>
            <a:r>
              <a:rPr lang="ja-JP" altLang="en-US" sz="600" b="1" dirty="0" smtClean="0">
                <a:solidFill>
                  <a:prstClr val="black"/>
                </a:solidFill>
                <a:latin typeface="游ゴシック" panose="020B0400000000000000" pitchFamily="50" charset="-128"/>
              </a:rPr>
              <a:t>医療費のうち、入院</a:t>
            </a:r>
            <a:r>
              <a:rPr lang="ja-JP" altLang="en-US" sz="600" b="1" dirty="0">
                <a:solidFill>
                  <a:prstClr val="black"/>
                </a:solidFill>
                <a:latin typeface="游ゴシック" panose="020B0400000000000000" pitchFamily="50" charset="-128"/>
              </a:rPr>
              <a:t>関係</a:t>
            </a:r>
            <a:r>
              <a:rPr lang="ja-JP" altLang="en-US" sz="600" b="1" dirty="0" smtClean="0">
                <a:solidFill>
                  <a:prstClr val="black"/>
                </a:solidFill>
                <a:latin typeface="游ゴシック" panose="020B0400000000000000" pitchFamily="50" charset="-128"/>
              </a:rPr>
              <a:t>医療についてのレセプト記載例です。肝</a:t>
            </a:r>
            <a:r>
              <a:rPr lang="ja-JP" altLang="en-US" sz="600" b="1" dirty="0">
                <a:solidFill>
                  <a:prstClr val="black"/>
                </a:solidFill>
                <a:latin typeface="游ゴシック" panose="020B0400000000000000" pitchFamily="50" charset="-128"/>
              </a:rPr>
              <a:t>がん外来関係</a:t>
            </a:r>
            <a:r>
              <a:rPr lang="ja-JP" altLang="en-US" sz="600" b="1" dirty="0" smtClean="0">
                <a:solidFill>
                  <a:prstClr val="black"/>
                </a:solidFill>
                <a:latin typeface="游ゴシック" panose="020B0400000000000000" pitchFamily="50" charset="-128"/>
              </a:rPr>
              <a:t>医療、肝</a:t>
            </a:r>
            <a:r>
              <a:rPr lang="ja-JP" altLang="en-US" sz="600" b="1" dirty="0">
                <a:solidFill>
                  <a:prstClr val="black"/>
                </a:solidFill>
                <a:latin typeface="游ゴシック" panose="020B0400000000000000" pitchFamily="50" charset="-128"/>
              </a:rPr>
              <a:t>がん・重度肝硬変合算関係</a:t>
            </a:r>
            <a:r>
              <a:rPr lang="ja-JP" altLang="en-US" sz="600" b="1" dirty="0" smtClean="0">
                <a:solidFill>
                  <a:prstClr val="black"/>
                </a:solidFill>
                <a:latin typeface="游ゴシック" panose="020B0400000000000000" pitchFamily="50" charset="-128"/>
              </a:rPr>
              <a:t>医療については、都道府県から償還払いで助成しますので、レセプトの記載方法については、これまでの扱いと変更ありません。</a:t>
            </a:r>
            <a:endParaRPr kumimoji="0"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1018" y="9029546"/>
            <a:ext cx="6695964" cy="415498"/>
          </a:xfrm>
          <a:prstGeom prst="rect">
            <a:avLst/>
          </a:prstGeom>
          <a:noFill/>
          <a:ln cmpd="sng">
            <a:solidFill>
              <a:schemeClr val="tx1"/>
            </a:solidFill>
            <a:prstDash val="solid"/>
          </a:ln>
        </p:spPr>
        <p:txBody>
          <a:bodyPr wrap="square" rtlCol="0">
            <a:spAutoFit/>
          </a:bodyPr>
          <a:lstStyle/>
          <a:p>
            <a:pPr lvl="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がん事業に係る</a:t>
            </a:r>
            <a:r>
              <a:rPr lang="ja-JP" altLang="en-US" sz="700" b="1" dirty="0" smtClean="0">
                <a:solidFill>
                  <a:prstClr val="black"/>
                </a:solidFill>
                <a:latin typeface="游ゴシック" panose="020B0400000000000000" pitchFamily="50" charset="-128"/>
              </a:rPr>
              <a:t>医療費の整理（樹形図への記載）について、</a:t>
            </a:r>
            <a:r>
              <a:rPr lang="ja-JP" altLang="en-US" sz="700" b="1" dirty="0">
                <a:solidFill>
                  <a:prstClr val="black"/>
                </a:solidFill>
                <a:latin typeface="游ゴシック" panose="020B0400000000000000" pitchFamily="50" charset="-128"/>
              </a:rPr>
              <a:t>入院関係医療</a:t>
            </a:r>
            <a:r>
              <a:rPr lang="ja-JP" altLang="en-US" sz="700" b="1" dirty="0" smtClean="0">
                <a:solidFill>
                  <a:prstClr val="black"/>
                </a:solidFill>
                <a:latin typeface="游ゴシック" panose="020B0400000000000000" pitchFamily="50" charset="-128"/>
              </a:rPr>
              <a:t>で現物給付により助成される場合は「肝がん・重度肝硬変治療研究促進事業」に記載し、入院関係医療で現物給付により助成されない場合は「保険診療」に記載します。</a:t>
            </a:r>
            <a:endParaRPr lang="en-US" altLang="ja-JP" sz="700" b="1" dirty="0" smtClean="0">
              <a:solidFill>
                <a:prstClr val="black"/>
              </a:solidFill>
              <a:latin typeface="游ゴシック" panose="020B0400000000000000" pitchFamily="50" charset="-128"/>
            </a:endParaRPr>
          </a:p>
          <a:p>
            <a:pPr marL="1790700" lvl="0" indent="-1790700">
              <a:defRPr/>
            </a:pPr>
            <a:r>
              <a:rPr lang="ja-JP" altLang="en-US" sz="700" b="1" dirty="0" smtClean="0">
                <a:solidFill>
                  <a:prstClr val="black"/>
                </a:solidFill>
                <a:latin typeface="游ゴシック" panose="020B0400000000000000" pitchFamily="50" charset="-128"/>
              </a:rPr>
              <a:t>　肝</a:t>
            </a:r>
            <a:r>
              <a:rPr lang="ja-JP" altLang="en-US" sz="700" b="1" dirty="0">
                <a:solidFill>
                  <a:prstClr val="black"/>
                </a:solidFill>
                <a:latin typeface="游ゴシック" panose="020B0400000000000000" pitchFamily="50" charset="-128"/>
              </a:rPr>
              <a:t>がん外来関係</a:t>
            </a:r>
            <a:r>
              <a:rPr lang="ja-JP" altLang="en-US" sz="700" b="1" dirty="0" smtClean="0">
                <a:solidFill>
                  <a:prstClr val="black"/>
                </a:solidFill>
                <a:latin typeface="游ゴシック" panose="020B0400000000000000" pitchFamily="50" charset="-128"/>
              </a:rPr>
              <a:t>医療、肝</a:t>
            </a:r>
            <a:r>
              <a:rPr lang="ja-JP" altLang="en-US" sz="700" b="1" dirty="0">
                <a:solidFill>
                  <a:prstClr val="black"/>
                </a:solidFill>
                <a:latin typeface="游ゴシック" panose="020B0400000000000000" pitchFamily="50" charset="-128"/>
              </a:rPr>
              <a:t>がん・重度肝硬変合算関係</a:t>
            </a:r>
            <a:r>
              <a:rPr lang="ja-JP" altLang="en-US" sz="700" b="1" dirty="0" smtClean="0">
                <a:solidFill>
                  <a:prstClr val="black"/>
                </a:solidFill>
                <a:latin typeface="游ゴシック" panose="020B0400000000000000" pitchFamily="50" charset="-128"/>
              </a:rPr>
              <a:t>医療は、償還払いとなるため、「</a:t>
            </a:r>
            <a:r>
              <a:rPr lang="ja-JP" altLang="en-US" sz="700" b="1" dirty="0">
                <a:solidFill>
                  <a:prstClr val="black"/>
                </a:solidFill>
                <a:latin typeface="游ゴシック" panose="020B0400000000000000" pitchFamily="50" charset="-128"/>
              </a:rPr>
              <a:t>保険診療」に記載します。</a:t>
            </a:r>
            <a:endParaRPr kumimoji="0"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74881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9" y="527405"/>
            <a:ext cx="2777038" cy="266679"/>
          </a:xfrm>
        </p:spPr>
        <p:txBody>
          <a:bodyPr>
            <a:normAutofit/>
          </a:bodyPr>
          <a:lstStyle/>
          <a:p>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資料集７</a:t>
            </a:r>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実施要綱と実務上の取扱い</a:t>
            </a:r>
          </a:p>
        </p:txBody>
      </p:sp>
      <p:sp>
        <p:nvSpPr>
          <p:cNvPr id="6" name="スライド番号プレースホルダー 5"/>
          <p:cNvSpPr>
            <a:spLocks noGrp="1"/>
          </p:cNvSpPr>
          <p:nvPr>
            <p:ph type="sldNum" sz="quarter" idx="12"/>
          </p:nvPr>
        </p:nvSpPr>
        <p:spPr/>
        <p:txBody>
          <a:bodyPr/>
          <a:lstStyle/>
          <a:p>
            <a:fld id="{7FB7AD9B-6EE5-4113-9254-305380511510}" type="slidenum">
              <a:rPr kumimoji="1" lang="ja-JP" altLang="en-US" smtClean="0"/>
              <a:t>62</a:t>
            </a:fld>
            <a:endParaRPr kumimoji="1" lang="ja-JP" altLang="en-US"/>
          </a:p>
        </p:txBody>
      </p:sp>
      <p:pic>
        <p:nvPicPr>
          <p:cNvPr id="4" name="図 3"/>
          <p:cNvPicPr>
            <a:picLocks noChangeAspect="1"/>
          </p:cNvPicPr>
          <p:nvPr/>
        </p:nvPicPr>
        <p:blipFill>
          <a:blip r:embed="rId2"/>
          <a:stretch>
            <a:fillRect/>
          </a:stretch>
        </p:blipFill>
        <p:spPr>
          <a:xfrm>
            <a:off x="368108" y="598212"/>
            <a:ext cx="6121783" cy="8881985"/>
          </a:xfrm>
          <a:prstGeom prst="rect">
            <a:avLst/>
          </a:prstGeom>
        </p:spPr>
      </p:pic>
    </p:spTree>
    <p:extLst>
      <p:ext uri="{BB962C8B-B14F-4D97-AF65-F5344CB8AC3E}">
        <p14:creationId xmlns:p14="http://schemas.microsoft.com/office/powerpoint/2010/main" val="39799601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63</a:t>
            </a:fld>
            <a:endParaRPr kumimoji="1" lang="ja-JP" altLang="en-US"/>
          </a:p>
        </p:txBody>
      </p:sp>
      <p:pic>
        <p:nvPicPr>
          <p:cNvPr id="3" name="図 2"/>
          <p:cNvPicPr>
            <a:picLocks noChangeAspect="1"/>
          </p:cNvPicPr>
          <p:nvPr/>
        </p:nvPicPr>
        <p:blipFill>
          <a:blip r:embed="rId2"/>
          <a:stretch>
            <a:fillRect/>
          </a:stretch>
        </p:blipFill>
        <p:spPr>
          <a:xfrm>
            <a:off x="368108" y="585512"/>
            <a:ext cx="6121783" cy="8881985"/>
          </a:xfrm>
          <a:prstGeom prst="rect">
            <a:avLst/>
          </a:prstGeom>
        </p:spPr>
      </p:pic>
    </p:spTree>
    <p:extLst>
      <p:ext uri="{BB962C8B-B14F-4D97-AF65-F5344CB8AC3E}">
        <p14:creationId xmlns:p14="http://schemas.microsoft.com/office/powerpoint/2010/main" val="31318437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64</a:t>
            </a:fld>
            <a:endParaRPr kumimoji="1" lang="ja-JP" altLang="en-US"/>
          </a:p>
        </p:txBody>
      </p:sp>
      <p:pic>
        <p:nvPicPr>
          <p:cNvPr id="3" name="図 2"/>
          <p:cNvPicPr>
            <a:picLocks noChangeAspect="1"/>
          </p:cNvPicPr>
          <p:nvPr/>
        </p:nvPicPr>
        <p:blipFill>
          <a:blip r:embed="rId2"/>
          <a:stretch>
            <a:fillRect/>
          </a:stretch>
        </p:blipFill>
        <p:spPr>
          <a:xfrm>
            <a:off x="368108" y="753124"/>
            <a:ext cx="6121783" cy="8679151"/>
          </a:xfrm>
          <a:prstGeom prst="rect">
            <a:avLst/>
          </a:prstGeom>
        </p:spPr>
      </p:pic>
    </p:spTree>
    <p:extLst>
      <p:ext uri="{BB962C8B-B14F-4D97-AF65-F5344CB8AC3E}">
        <p14:creationId xmlns:p14="http://schemas.microsoft.com/office/powerpoint/2010/main" val="36130417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65</a:t>
            </a:fld>
            <a:endParaRPr kumimoji="1" lang="ja-JP" altLang="en-US"/>
          </a:p>
        </p:txBody>
      </p:sp>
      <p:pic>
        <p:nvPicPr>
          <p:cNvPr id="2" name="図 1"/>
          <p:cNvPicPr>
            <a:picLocks noChangeAspect="1"/>
          </p:cNvPicPr>
          <p:nvPr/>
        </p:nvPicPr>
        <p:blipFill>
          <a:blip r:embed="rId2"/>
          <a:stretch>
            <a:fillRect/>
          </a:stretch>
        </p:blipFill>
        <p:spPr>
          <a:xfrm>
            <a:off x="368108" y="756437"/>
            <a:ext cx="6121783" cy="8647125"/>
          </a:xfrm>
          <a:prstGeom prst="rect">
            <a:avLst/>
          </a:prstGeom>
        </p:spPr>
      </p:pic>
    </p:spTree>
    <p:extLst>
      <p:ext uri="{BB962C8B-B14F-4D97-AF65-F5344CB8AC3E}">
        <p14:creationId xmlns:p14="http://schemas.microsoft.com/office/powerpoint/2010/main" val="36219736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66</a:t>
            </a:fld>
            <a:endParaRPr kumimoji="1" lang="ja-JP" altLang="en-US"/>
          </a:p>
        </p:txBody>
      </p:sp>
      <p:pic>
        <p:nvPicPr>
          <p:cNvPr id="3" name="図 2"/>
          <p:cNvPicPr>
            <a:picLocks noChangeAspect="1"/>
          </p:cNvPicPr>
          <p:nvPr/>
        </p:nvPicPr>
        <p:blipFill>
          <a:blip r:embed="rId2"/>
          <a:stretch>
            <a:fillRect/>
          </a:stretch>
        </p:blipFill>
        <p:spPr>
          <a:xfrm>
            <a:off x="368108" y="562807"/>
            <a:ext cx="6121783" cy="8881985"/>
          </a:xfrm>
          <a:prstGeom prst="rect">
            <a:avLst/>
          </a:prstGeom>
        </p:spPr>
      </p:pic>
    </p:spTree>
    <p:extLst>
      <p:ext uri="{BB962C8B-B14F-4D97-AF65-F5344CB8AC3E}">
        <p14:creationId xmlns:p14="http://schemas.microsoft.com/office/powerpoint/2010/main" val="1890892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67</a:t>
            </a:fld>
            <a:endParaRPr kumimoji="1" lang="ja-JP" altLang="en-US"/>
          </a:p>
        </p:txBody>
      </p:sp>
      <p:pic>
        <p:nvPicPr>
          <p:cNvPr id="3" name="図 2"/>
          <p:cNvPicPr>
            <a:picLocks noChangeAspect="1"/>
          </p:cNvPicPr>
          <p:nvPr/>
        </p:nvPicPr>
        <p:blipFill>
          <a:blip r:embed="rId2"/>
          <a:stretch>
            <a:fillRect/>
          </a:stretch>
        </p:blipFill>
        <p:spPr>
          <a:xfrm>
            <a:off x="368108" y="675103"/>
            <a:ext cx="6121783" cy="4440993"/>
          </a:xfrm>
          <a:prstGeom prst="rect">
            <a:avLst/>
          </a:prstGeom>
        </p:spPr>
      </p:pic>
    </p:spTree>
    <p:extLst>
      <p:ext uri="{BB962C8B-B14F-4D97-AF65-F5344CB8AC3E}">
        <p14:creationId xmlns:p14="http://schemas.microsoft.com/office/powerpoint/2010/main" val="3558878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68</a:t>
            </a:fld>
            <a:endParaRPr kumimoji="1" lang="ja-JP" altLang="en-US"/>
          </a:p>
        </p:txBody>
      </p:sp>
      <p:pic>
        <p:nvPicPr>
          <p:cNvPr id="2" name="図 1"/>
          <p:cNvPicPr>
            <a:picLocks noChangeAspect="1"/>
          </p:cNvPicPr>
          <p:nvPr/>
        </p:nvPicPr>
        <p:blipFill>
          <a:blip r:embed="rId2"/>
          <a:stretch>
            <a:fillRect/>
          </a:stretch>
        </p:blipFill>
        <p:spPr>
          <a:xfrm>
            <a:off x="728123" y="837609"/>
            <a:ext cx="5401753" cy="8230782"/>
          </a:xfrm>
          <a:prstGeom prst="rect">
            <a:avLst/>
          </a:prstGeom>
        </p:spPr>
      </p:pic>
    </p:spTree>
    <p:extLst>
      <p:ext uri="{BB962C8B-B14F-4D97-AF65-F5344CB8AC3E}">
        <p14:creationId xmlns:p14="http://schemas.microsoft.com/office/powerpoint/2010/main" val="1899775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103685" y="106601"/>
            <a:ext cx="3325315" cy="333832"/>
          </a:xfrm>
          <a:prstGeom prst="rect">
            <a:avLst/>
          </a:prstGeom>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70</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歳以上</a:t>
            </a:r>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75</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歳未満・被用者保険</a:t>
            </a:r>
          </a:p>
        </p:txBody>
      </p:sp>
      <p:graphicFrame>
        <p:nvGraphicFramePr>
          <p:cNvPr id="15" name="表 14"/>
          <p:cNvGraphicFramePr>
            <a:graphicFrameLocks noGrp="1"/>
          </p:cNvGraphicFramePr>
          <p:nvPr>
            <p:extLst>
              <p:ext uri="{D42A27DB-BD31-4B8C-83A1-F6EECF244321}">
                <p14:modId xmlns:p14="http://schemas.microsoft.com/office/powerpoint/2010/main" val="2404806213"/>
              </p:ext>
            </p:extLst>
          </p:nvPr>
        </p:nvGraphicFramePr>
        <p:xfrm>
          <a:off x="381709" y="400394"/>
          <a:ext cx="6304390" cy="5139074"/>
        </p:xfrm>
        <a:graphic>
          <a:graphicData uri="http://schemas.openxmlformats.org/drawingml/2006/table">
            <a:tbl>
              <a:tblPr firstRow="1" bandRow="1">
                <a:tableStyleId>{2D5ABB26-0587-4C30-8999-92F81FD0307C}</a:tableStyleId>
              </a:tblPr>
              <a:tblGrid>
                <a:gridCol w="629722">
                  <a:extLst>
                    <a:ext uri="{9D8B030D-6E8A-4147-A177-3AD203B41FA5}">
                      <a16:colId xmlns:a16="http://schemas.microsoft.com/office/drawing/2014/main" val="2365169827"/>
                    </a:ext>
                  </a:extLst>
                </a:gridCol>
                <a:gridCol w="1885593">
                  <a:extLst>
                    <a:ext uri="{9D8B030D-6E8A-4147-A177-3AD203B41FA5}">
                      <a16:colId xmlns:a16="http://schemas.microsoft.com/office/drawing/2014/main" val="4182716637"/>
                    </a:ext>
                  </a:extLst>
                </a:gridCol>
                <a:gridCol w="2162086">
                  <a:extLst>
                    <a:ext uri="{9D8B030D-6E8A-4147-A177-3AD203B41FA5}">
                      <a16:colId xmlns:a16="http://schemas.microsoft.com/office/drawing/2014/main" val="2638129353"/>
                    </a:ext>
                  </a:extLst>
                </a:gridCol>
                <a:gridCol w="1626989">
                  <a:extLst>
                    <a:ext uri="{9D8B030D-6E8A-4147-A177-3AD203B41FA5}">
                      <a16:colId xmlns:a16="http://schemas.microsoft.com/office/drawing/2014/main" val="3354394311"/>
                    </a:ext>
                  </a:extLst>
                </a:gridCol>
              </a:tblGrid>
              <a:tr h="262274">
                <a:tc>
                  <a:txBody>
                    <a:bodyPr/>
                    <a:lstStyle/>
                    <a:p>
                      <a:pPr algn="ctr"/>
                      <a:r>
                        <a:rPr kumimoji="1" lang="ja-JP" altLang="en-US" sz="1000" b="1" dirty="0" smtClean="0">
                          <a:solidFill>
                            <a:schemeClr val="tx1"/>
                          </a:solidFill>
                        </a:rPr>
                        <a:t>適用区分</a:t>
                      </a:r>
                      <a:endParaRPr kumimoji="1" lang="ja-JP" altLang="en-US" sz="1000" b="1"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b="1" dirty="0" smtClean="0">
                          <a:solidFill>
                            <a:schemeClr val="tx1"/>
                          </a:solidFill>
                        </a:rPr>
                        <a:t>新規申請</a:t>
                      </a:r>
                      <a:endParaRPr kumimoji="1" lang="ja-JP" altLang="en-US" sz="1000" b="1"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ja-JP" altLang="en-US" sz="1000" b="1" dirty="0" smtClean="0">
                          <a:solidFill>
                            <a:schemeClr val="tx1"/>
                          </a:solidFill>
                        </a:rPr>
                        <a:t>更新申請</a:t>
                      </a:r>
                      <a:endParaRPr kumimoji="1" lang="ja-JP" altLang="en-US" sz="1000" b="1"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ja-JP" altLang="en-US" sz="1000" b="1" dirty="0" smtClean="0">
                          <a:solidFill>
                            <a:schemeClr val="tx1"/>
                          </a:solidFill>
                        </a:rPr>
                        <a:t>保険者照会（更新時）</a:t>
                      </a:r>
                      <a:endParaRPr lang="ja-JP" altLang="en-US" sz="1000" b="1"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35311901"/>
                  </a:ext>
                </a:extLst>
              </a:tr>
              <a:tr h="1606427">
                <a:tc>
                  <a:txBody>
                    <a:bodyPr/>
                    <a:lstStyle/>
                    <a:p>
                      <a:pPr algn="ctr"/>
                      <a:r>
                        <a:rPr kumimoji="1" lang="en-US" altLang="ja-JP" sz="1000" dirty="0" smtClean="0">
                          <a:solidFill>
                            <a:schemeClr val="tx1"/>
                          </a:solidFill>
                        </a:rPr>
                        <a:t>Ⅲ</a:t>
                      </a:r>
                    </a:p>
                    <a:p>
                      <a:pPr algn="l"/>
                      <a:r>
                        <a:rPr kumimoji="1" lang="ja-JP" altLang="en-US" sz="700" dirty="0" smtClean="0">
                          <a:solidFill>
                            <a:schemeClr val="tx1"/>
                          </a:solidFill>
                        </a:rPr>
                        <a:t>（一般所得）</a:t>
                      </a:r>
                      <a:endParaRPr kumimoji="1" lang="ja-JP" altLang="en-US" sz="700"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00" dirty="0" smtClean="0">
                          <a:solidFill>
                            <a:schemeClr val="tx1"/>
                          </a:solidFill>
                        </a:rPr>
                        <a:t>・臨床調査個人票等</a:t>
                      </a:r>
                      <a:endParaRPr kumimoji="1" lang="ja-JP" altLang="en-US" sz="1000" dirty="0">
                        <a:solidFill>
                          <a:schemeClr val="tx1"/>
                        </a:solidFill>
                      </a:endParaRPr>
                    </a:p>
                    <a:p>
                      <a:pPr>
                        <a:lnSpc>
                          <a:spcPct val="100000"/>
                        </a:lnSpc>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・高齢受給者証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・本人及び世帯全員の住民税課</a:t>
                      </a:r>
                      <a:endParaRPr kumimoji="1" lang="en-US" altLang="ja-JP" sz="1000" dirty="0" smtClean="0">
                        <a:solidFill>
                          <a:schemeClr val="tx1"/>
                        </a:solidFill>
                      </a:endParaRPr>
                    </a:p>
                    <a:p>
                      <a:pPr>
                        <a:lnSpc>
                          <a:spcPct val="100000"/>
                        </a:lnSpc>
                      </a:pPr>
                      <a:r>
                        <a:rPr kumimoji="1" lang="ja-JP" altLang="en-US" sz="1000" dirty="0" smtClean="0">
                          <a:solidFill>
                            <a:schemeClr val="tx1"/>
                          </a:solidFill>
                        </a:rPr>
                        <a:t>　税・非課税証明書類</a:t>
                      </a:r>
                      <a:endParaRPr kumimoji="1" lang="en-US" altLang="ja-JP" sz="1000" dirty="0" smtClean="0">
                        <a:solidFill>
                          <a:schemeClr val="tx1"/>
                        </a:solidFill>
                      </a:endParaRPr>
                    </a:p>
                    <a:p>
                      <a:pPr>
                        <a:lnSpc>
                          <a:spcPct val="100000"/>
                        </a:lnSpc>
                      </a:pPr>
                      <a:r>
                        <a:rPr kumimoji="1" lang="ja-JP" altLang="en-US" sz="1000" dirty="0" smtClean="0">
                          <a:solidFill>
                            <a:schemeClr val="tx1"/>
                          </a:solidFill>
                        </a:rPr>
                        <a:t>・本人及び世帯全員の住民票</a:t>
                      </a:r>
                      <a:endParaRPr kumimoji="1" lang="en-US" altLang="ja-JP" sz="1000" dirty="0" smtClean="0">
                        <a:solidFill>
                          <a:schemeClr val="tx1"/>
                        </a:solidFill>
                      </a:endParaRPr>
                    </a:p>
                    <a:p>
                      <a:pPr>
                        <a:lnSpc>
                          <a:spcPct val="100000"/>
                        </a:lnSpc>
                      </a:pPr>
                      <a:r>
                        <a:rPr kumimoji="1" lang="ja-JP" altLang="en-US" sz="1000" dirty="0" smtClean="0">
                          <a:solidFill>
                            <a:schemeClr val="tx1"/>
                          </a:solidFill>
                        </a:rPr>
                        <a:t>　</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txBody>
                  <a:tcPr marL="36000" marR="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pPr>
                      <a:r>
                        <a:rPr kumimoji="1" lang="ja-JP" altLang="en-US" sz="1000" dirty="0" smtClean="0">
                          <a:solidFill>
                            <a:schemeClr val="tx1"/>
                          </a:solidFill>
                        </a:rPr>
                        <a:t>・参加者証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・高齢受給者証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・本人の住民票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endParaRPr kumimoji="1" lang="en-US" altLang="ja-JP" sz="1000" dirty="0" smtClean="0">
                        <a:solidFill>
                          <a:schemeClr val="tx1"/>
                        </a:solidFill>
                      </a:endParaRPr>
                    </a:p>
                    <a:p>
                      <a:pPr>
                        <a:lnSpc>
                          <a:spcPct val="100000"/>
                        </a:lnSpc>
                      </a:pPr>
                      <a:r>
                        <a:rPr kumimoji="1" lang="ja-JP" altLang="en-US" sz="800" dirty="0" smtClean="0">
                          <a:solidFill>
                            <a:schemeClr val="tx1"/>
                          </a:solidFill>
                        </a:rPr>
                        <a:t>（保険者照会に係る通知１（２）②により、適用区分の変更があった場合、保険者から通知があるため、更新時に税関連書類の提出は不要）</a:t>
                      </a:r>
                      <a:endParaRPr kumimoji="1" lang="ja-JP" altLang="en-US" sz="800" dirty="0">
                        <a:solidFill>
                          <a:schemeClr val="tx1"/>
                        </a:solidFill>
                      </a:endParaRPr>
                    </a:p>
                  </a:txBody>
                  <a:tcPr marL="36000" marR="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ct val="100000"/>
                        </a:lnSpc>
                      </a:pPr>
                      <a:r>
                        <a:rPr lang="ja-JP" altLang="en-US" sz="1000" dirty="0" smtClean="0">
                          <a:solidFill>
                            <a:schemeClr val="tx1"/>
                          </a:solidFill>
                        </a:rPr>
                        <a:t>●追加提出書類なし（更新申請時の照会不要）</a:t>
                      </a:r>
                    </a:p>
                    <a:p>
                      <a:pPr>
                        <a:lnSpc>
                          <a:spcPct val="100000"/>
                        </a:lnSpc>
                      </a:pPr>
                      <a:endParaRPr lang="en-US" altLang="ja-JP" sz="1000" dirty="0" smtClean="0">
                        <a:solidFill>
                          <a:schemeClr val="tx1"/>
                        </a:solidFill>
                      </a:endParaRPr>
                    </a:p>
                  </a:txBody>
                  <a:tcPr marL="36000" marR="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77244356"/>
                  </a:ext>
                </a:extLst>
              </a:tr>
              <a:tr h="1245801">
                <a:tc>
                  <a:txBody>
                    <a:bodyPr/>
                    <a:lstStyle/>
                    <a:p>
                      <a:pPr algn="ctr"/>
                      <a:r>
                        <a:rPr kumimoji="1" lang="en-US" altLang="ja-JP" sz="1000" dirty="0" smtClean="0">
                          <a:solidFill>
                            <a:schemeClr val="tx1"/>
                          </a:solidFill>
                        </a:rPr>
                        <a:t>Ⅱ</a:t>
                      </a:r>
                      <a:endParaRPr kumimoji="1" lang="en-US" altLang="ja-JP" sz="1100" dirty="0" smtClean="0">
                        <a:solidFill>
                          <a:schemeClr val="tx1"/>
                        </a:solidFill>
                      </a:endParaRPr>
                    </a:p>
                    <a:p>
                      <a:pPr algn="ctr"/>
                      <a:r>
                        <a:rPr kumimoji="1" lang="ja-JP" altLang="en-US" sz="700" dirty="0" smtClean="0">
                          <a:solidFill>
                            <a:schemeClr val="tx1"/>
                          </a:solidFill>
                        </a:rPr>
                        <a:t>（低所得</a:t>
                      </a:r>
                      <a:r>
                        <a:rPr kumimoji="1" lang="en-US" altLang="ja-JP" sz="700" dirty="0" smtClean="0">
                          <a:solidFill>
                            <a:schemeClr val="tx1"/>
                          </a:solidFill>
                        </a:rPr>
                        <a:t>Ⅱ</a:t>
                      </a:r>
                      <a:r>
                        <a:rPr kumimoji="1" lang="ja-JP" altLang="en-US" sz="700" dirty="0" smtClean="0">
                          <a:solidFill>
                            <a:schemeClr val="tx1"/>
                          </a:solidFill>
                        </a:rPr>
                        <a:t>）</a:t>
                      </a:r>
                      <a:endParaRPr kumimoji="1" lang="en-US" altLang="ja-JP" sz="700" dirty="0" smtClean="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00" dirty="0" smtClean="0">
                          <a:solidFill>
                            <a:schemeClr val="tx1"/>
                          </a:solidFill>
                        </a:rPr>
                        <a:t>・臨床調査個人票等</a:t>
                      </a:r>
                      <a:endParaRPr kumimoji="1" lang="ja-JP" altLang="en-US" sz="1000" dirty="0">
                        <a:solidFill>
                          <a:schemeClr val="tx1"/>
                        </a:solidFill>
                      </a:endParaRPr>
                    </a:p>
                    <a:p>
                      <a:pPr>
                        <a:lnSpc>
                          <a:spcPct val="100000"/>
                        </a:lnSpc>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・高齢受給者証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・限度額適用認定証等</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・本人の住民票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txBody>
                  <a:tcPr marL="36000" marR="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pPr>
                      <a:r>
                        <a:rPr kumimoji="1" lang="ja-JP" altLang="en-US" sz="1000" b="1" dirty="0" smtClean="0">
                          <a:solidFill>
                            <a:schemeClr val="tx1"/>
                          </a:solidFill>
                        </a:rPr>
                        <a:t>＜７月早期＞</a:t>
                      </a:r>
                      <a:endParaRPr kumimoji="1" lang="en-US" altLang="ja-JP" sz="1000" b="1" dirty="0" smtClean="0">
                        <a:solidFill>
                          <a:schemeClr val="tx1"/>
                        </a:solidFill>
                      </a:endParaRPr>
                    </a:p>
                    <a:p>
                      <a:pPr>
                        <a:lnSpc>
                          <a:spcPct val="100000"/>
                        </a:lnSpc>
                      </a:pPr>
                      <a:r>
                        <a:rPr kumimoji="1" lang="ja-JP" altLang="en-US" sz="1000" dirty="0" smtClean="0">
                          <a:solidFill>
                            <a:schemeClr val="tx1"/>
                          </a:solidFill>
                        </a:rPr>
                        <a:t>・参加者証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・高齢受給者証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・本人の住民票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・被保険者の非課税証明書類</a:t>
                      </a:r>
                      <a:endParaRPr kumimoji="1" lang="en-US" altLang="ja-JP" sz="1000" dirty="0" smtClean="0">
                        <a:solidFill>
                          <a:schemeClr val="tx1"/>
                        </a:solidFill>
                      </a:endParaRPr>
                    </a:p>
                  </a:txBody>
                  <a:tcPr marL="36000" marR="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ct val="100000"/>
                        </a:lnSpc>
                      </a:pPr>
                      <a:r>
                        <a:rPr kumimoji="1" lang="ja-JP" altLang="en-US" sz="1000" b="0" dirty="0" smtClean="0">
                          <a:solidFill>
                            <a:schemeClr val="tx1"/>
                          </a:solidFill>
                        </a:rPr>
                        <a:t>●</a:t>
                      </a:r>
                      <a:r>
                        <a:rPr kumimoji="1" lang="ja-JP" altLang="en-US" sz="1000" b="1" dirty="0" smtClean="0">
                          <a:solidFill>
                            <a:schemeClr val="tx1"/>
                          </a:solidFill>
                        </a:rPr>
                        <a:t>７月下旬までに</a:t>
                      </a:r>
                      <a:r>
                        <a:rPr kumimoji="1" lang="ja-JP" altLang="en-US" sz="1000" dirty="0" smtClean="0">
                          <a:solidFill>
                            <a:schemeClr val="tx1"/>
                          </a:solidFill>
                        </a:rPr>
                        <a:t>「被保険者の非課税証明書類</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r>
                        <a:rPr kumimoji="1" lang="ja-JP" altLang="en-US" sz="1000" dirty="0" smtClean="0">
                          <a:solidFill>
                            <a:schemeClr val="tx1"/>
                          </a:solidFill>
                        </a:rPr>
                        <a:t>」の提出が必要</a:t>
                      </a:r>
                      <a:endParaRPr kumimoji="1" lang="en-US" altLang="ja-JP" sz="1000" dirty="0" smtClean="0">
                        <a:solidFill>
                          <a:schemeClr val="tx1"/>
                        </a:solidFill>
                      </a:endParaRPr>
                    </a:p>
                    <a:p>
                      <a:pPr>
                        <a:lnSpc>
                          <a:spcPct val="100000"/>
                        </a:lnSpc>
                      </a:pPr>
                      <a:r>
                        <a:rPr kumimoji="1" lang="ja-JP" altLang="en-US" sz="1000" dirty="0" smtClean="0">
                          <a:solidFill>
                            <a:schemeClr val="tx1"/>
                          </a:solidFill>
                        </a:rPr>
                        <a:t>（適用区分</a:t>
                      </a:r>
                      <a:r>
                        <a:rPr kumimoji="1" lang="en-US" altLang="ja-JP" sz="1000" dirty="0" smtClean="0">
                          <a:solidFill>
                            <a:schemeClr val="tx1"/>
                          </a:solidFill>
                        </a:rPr>
                        <a:t>Ⅱ</a:t>
                      </a:r>
                      <a:r>
                        <a:rPr kumimoji="1" lang="ja-JP" altLang="en-US" sz="1000" dirty="0" smtClean="0">
                          <a:solidFill>
                            <a:schemeClr val="tx1"/>
                          </a:solidFill>
                        </a:rPr>
                        <a:t>であることを保険者が確認するため）</a:t>
                      </a:r>
                    </a:p>
                    <a:p>
                      <a:pPr>
                        <a:lnSpc>
                          <a:spcPct val="100000"/>
                        </a:lnSpc>
                      </a:pPr>
                      <a:endParaRPr kumimoji="1" lang="ja-JP" altLang="en-US" sz="1000" dirty="0">
                        <a:solidFill>
                          <a:schemeClr val="tx1"/>
                        </a:solidFill>
                      </a:endParaRPr>
                    </a:p>
                  </a:txBody>
                  <a:tcPr marL="36000" marR="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574442774"/>
                  </a:ext>
                </a:extLst>
              </a:tr>
              <a:tr h="1409721">
                <a:tc>
                  <a:txBody>
                    <a:bodyPr/>
                    <a:lstStyle/>
                    <a:p>
                      <a:pPr algn="ctr"/>
                      <a:r>
                        <a:rPr kumimoji="1" lang="en-US" altLang="ja-JP" sz="1000" dirty="0" smtClean="0">
                          <a:solidFill>
                            <a:schemeClr val="tx1"/>
                          </a:solidFill>
                        </a:rPr>
                        <a:t>Ⅰ</a:t>
                      </a:r>
                      <a:endParaRPr kumimoji="1" lang="en-US" altLang="ja-JP" sz="700" dirty="0" smtClean="0">
                        <a:solidFill>
                          <a:schemeClr val="tx1"/>
                        </a:solidFill>
                      </a:endParaRPr>
                    </a:p>
                    <a:p>
                      <a:pPr algn="ctr"/>
                      <a:r>
                        <a:rPr kumimoji="1" lang="ja-JP" altLang="en-US" sz="700" dirty="0" smtClean="0">
                          <a:solidFill>
                            <a:schemeClr val="tx1"/>
                          </a:solidFill>
                        </a:rPr>
                        <a:t>（低所得</a:t>
                      </a:r>
                      <a:r>
                        <a:rPr kumimoji="1" lang="en-US" altLang="ja-JP" sz="700" dirty="0" smtClean="0">
                          <a:solidFill>
                            <a:schemeClr val="tx1"/>
                          </a:solidFill>
                        </a:rPr>
                        <a:t>Ⅰ</a:t>
                      </a:r>
                      <a:r>
                        <a:rPr kumimoji="1" lang="ja-JP" altLang="en-US" sz="700" dirty="0" smtClean="0">
                          <a:solidFill>
                            <a:schemeClr val="tx1"/>
                          </a:solidFill>
                        </a:rPr>
                        <a:t>）</a:t>
                      </a:r>
                      <a:endParaRPr kumimoji="1" lang="ja-JP" altLang="en-US" sz="700"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00" dirty="0" smtClean="0">
                          <a:solidFill>
                            <a:schemeClr val="tx1"/>
                          </a:solidFill>
                        </a:rPr>
                        <a:t>・臨床調査個人票等</a:t>
                      </a:r>
                      <a:endParaRPr kumimoji="1" lang="ja-JP" altLang="en-US" sz="1000" dirty="0">
                        <a:solidFill>
                          <a:schemeClr val="tx1"/>
                        </a:solidFill>
                      </a:endParaRPr>
                    </a:p>
                    <a:p>
                      <a:pPr>
                        <a:lnSpc>
                          <a:spcPct val="100000"/>
                        </a:lnSpc>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・高齢受給者証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・限度額適用認定証等</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・本人の住民票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txBody>
                  <a:tcPr marL="36000" marR="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pPr>
                      <a:r>
                        <a:rPr kumimoji="1" lang="ja-JP" altLang="en-US" sz="1000" b="1" dirty="0" smtClean="0">
                          <a:solidFill>
                            <a:schemeClr val="tx1"/>
                          </a:solidFill>
                        </a:rPr>
                        <a:t>＜７月早期＞</a:t>
                      </a:r>
                      <a:endParaRPr kumimoji="1" lang="en-US" altLang="ja-JP" sz="1000" b="1" dirty="0" smtClean="0">
                        <a:solidFill>
                          <a:schemeClr val="tx1"/>
                        </a:solidFill>
                      </a:endParaRPr>
                    </a:p>
                    <a:p>
                      <a:pPr>
                        <a:lnSpc>
                          <a:spcPct val="100000"/>
                        </a:lnSpc>
                      </a:pPr>
                      <a:r>
                        <a:rPr kumimoji="1" lang="ja-JP" altLang="en-US" sz="1000" dirty="0" smtClean="0">
                          <a:solidFill>
                            <a:schemeClr val="tx1"/>
                          </a:solidFill>
                        </a:rPr>
                        <a:t>・参加者証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・高齢受給者証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・本人及び世帯全員の住民票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・被保険者及び被扶養者の非課税証</a:t>
                      </a:r>
                      <a:endParaRPr kumimoji="1" lang="en-US" altLang="ja-JP" sz="1000" dirty="0" smtClean="0">
                        <a:solidFill>
                          <a:schemeClr val="tx1"/>
                        </a:solidFill>
                      </a:endParaRPr>
                    </a:p>
                    <a:p>
                      <a:pPr>
                        <a:lnSpc>
                          <a:spcPct val="100000"/>
                        </a:lnSpc>
                      </a:pPr>
                      <a:r>
                        <a:rPr kumimoji="1" lang="ja-JP" altLang="en-US" sz="1000" dirty="0" smtClean="0">
                          <a:solidFill>
                            <a:schemeClr val="tx1"/>
                          </a:solidFill>
                        </a:rPr>
                        <a:t>　明書類</a:t>
                      </a:r>
                      <a:endParaRPr kumimoji="1" lang="ja-JP" altLang="en-US" sz="800" dirty="0">
                        <a:solidFill>
                          <a:schemeClr val="tx1"/>
                        </a:solidFill>
                      </a:endParaRPr>
                    </a:p>
                  </a:txBody>
                  <a:tcPr marL="36000" marR="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ct val="100000"/>
                        </a:lnSpc>
                      </a:pPr>
                      <a:r>
                        <a:rPr kumimoji="1" lang="ja-JP" altLang="en-US" sz="1000" b="0" dirty="0" smtClean="0">
                          <a:solidFill>
                            <a:schemeClr val="tx1"/>
                          </a:solidFill>
                        </a:rPr>
                        <a:t>●</a:t>
                      </a:r>
                      <a:r>
                        <a:rPr kumimoji="1" lang="ja-JP" altLang="en-US" sz="1000" b="1" dirty="0" smtClean="0">
                          <a:solidFill>
                            <a:schemeClr val="tx1"/>
                          </a:solidFill>
                        </a:rPr>
                        <a:t>７月下旬までに</a:t>
                      </a:r>
                      <a:r>
                        <a:rPr kumimoji="1" lang="ja-JP" altLang="en-US" sz="1000" dirty="0" smtClean="0">
                          <a:solidFill>
                            <a:schemeClr val="tx1"/>
                          </a:solidFill>
                        </a:rPr>
                        <a:t>「被保険者及び被扶養者の非課税証明書類</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r>
                        <a:rPr kumimoji="1" lang="ja-JP" altLang="en-US" sz="1000" dirty="0" smtClean="0">
                          <a:solidFill>
                            <a:schemeClr val="tx1"/>
                          </a:solidFill>
                        </a:rPr>
                        <a:t>」の提出が必要</a:t>
                      </a:r>
                      <a:endParaRPr kumimoji="1" lang="en-US" altLang="ja-JP" sz="1000" dirty="0" smtClean="0">
                        <a:solidFill>
                          <a:schemeClr val="tx1"/>
                        </a:solidFill>
                      </a:endParaRPr>
                    </a:p>
                    <a:p>
                      <a:pPr>
                        <a:lnSpc>
                          <a:spcPct val="100000"/>
                        </a:lnSpc>
                      </a:pPr>
                      <a:r>
                        <a:rPr kumimoji="1" lang="ja-JP" altLang="en-US" sz="1000" dirty="0" smtClean="0">
                          <a:solidFill>
                            <a:schemeClr val="tx1"/>
                          </a:solidFill>
                        </a:rPr>
                        <a:t>（適用区分</a:t>
                      </a:r>
                      <a:r>
                        <a:rPr kumimoji="1" lang="en-US" altLang="ja-JP" sz="1000" dirty="0" smtClean="0">
                          <a:solidFill>
                            <a:schemeClr val="tx1"/>
                          </a:solidFill>
                        </a:rPr>
                        <a:t>Ⅰ</a:t>
                      </a:r>
                      <a:r>
                        <a:rPr kumimoji="1" lang="ja-JP" altLang="en-US" sz="1000" dirty="0" smtClean="0">
                          <a:solidFill>
                            <a:schemeClr val="tx1"/>
                          </a:solidFill>
                        </a:rPr>
                        <a:t>であることを保険者が確認するため）</a:t>
                      </a:r>
                      <a:endParaRPr kumimoji="1" lang="ja-JP" altLang="en-US" sz="1000" dirty="0">
                        <a:solidFill>
                          <a:schemeClr val="tx1"/>
                        </a:solidFill>
                      </a:endParaRPr>
                    </a:p>
                  </a:txBody>
                  <a:tcPr marL="36000" marR="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10461257"/>
                  </a:ext>
                </a:extLst>
              </a:tr>
            </a:tbl>
          </a:graphicData>
        </a:graphic>
      </p:graphicFrame>
      <p:sp>
        <p:nvSpPr>
          <p:cNvPr id="16" name="タイトル 1"/>
          <p:cNvSpPr txBox="1">
            <a:spLocks/>
          </p:cNvSpPr>
          <p:nvPr/>
        </p:nvSpPr>
        <p:spPr>
          <a:xfrm>
            <a:off x="103685" y="5477475"/>
            <a:ext cx="2512294" cy="333832"/>
          </a:xfrm>
          <a:prstGeom prst="rect">
            <a:avLst/>
          </a:prstGeom>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70</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歳以上</a:t>
            </a:r>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75</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歳未満・市町村国保</a:t>
            </a:r>
          </a:p>
        </p:txBody>
      </p:sp>
      <p:graphicFrame>
        <p:nvGraphicFramePr>
          <p:cNvPr id="17" name="表 16"/>
          <p:cNvGraphicFramePr>
            <a:graphicFrameLocks noGrp="1"/>
          </p:cNvGraphicFramePr>
          <p:nvPr>
            <p:extLst>
              <p:ext uri="{D42A27DB-BD31-4B8C-83A1-F6EECF244321}">
                <p14:modId xmlns:p14="http://schemas.microsoft.com/office/powerpoint/2010/main" val="1454503535"/>
              </p:ext>
            </p:extLst>
          </p:nvPr>
        </p:nvGraphicFramePr>
        <p:xfrm>
          <a:off x="381709" y="5811307"/>
          <a:ext cx="6304390" cy="3854369"/>
        </p:xfrm>
        <a:graphic>
          <a:graphicData uri="http://schemas.openxmlformats.org/drawingml/2006/table">
            <a:tbl>
              <a:tblPr firstRow="1" bandRow="1">
                <a:tableStyleId>{2D5ABB26-0587-4C30-8999-92F81FD0307C}</a:tableStyleId>
              </a:tblPr>
              <a:tblGrid>
                <a:gridCol w="635240">
                  <a:extLst>
                    <a:ext uri="{9D8B030D-6E8A-4147-A177-3AD203B41FA5}">
                      <a16:colId xmlns:a16="http://schemas.microsoft.com/office/drawing/2014/main" val="2365169827"/>
                    </a:ext>
                  </a:extLst>
                </a:gridCol>
                <a:gridCol w="1871530">
                  <a:extLst>
                    <a:ext uri="{9D8B030D-6E8A-4147-A177-3AD203B41FA5}">
                      <a16:colId xmlns:a16="http://schemas.microsoft.com/office/drawing/2014/main" val="4182716637"/>
                    </a:ext>
                  </a:extLst>
                </a:gridCol>
                <a:gridCol w="2162085">
                  <a:extLst>
                    <a:ext uri="{9D8B030D-6E8A-4147-A177-3AD203B41FA5}">
                      <a16:colId xmlns:a16="http://schemas.microsoft.com/office/drawing/2014/main" val="2638129353"/>
                    </a:ext>
                  </a:extLst>
                </a:gridCol>
                <a:gridCol w="1635535">
                  <a:extLst>
                    <a:ext uri="{9D8B030D-6E8A-4147-A177-3AD203B41FA5}">
                      <a16:colId xmlns:a16="http://schemas.microsoft.com/office/drawing/2014/main" val="3354394311"/>
                    </a:ext>
                  </a:extLst>
                </a:gridCol>
              </a:tblGrid>
              <a:tr h="257729">
                <a:tc>
                  <a:txBody>
                    <a:bodyPr/>
                    <a:lstStyle/>
                    <a:p>
                      <a:pPr algn="ctr"/>
                      <a:r>
                        <a:rPr kumimoji="1" lang="ja-JP" altLang="en-US" sz="1000" b="1" dirty="0" smtClean="0"/>
                        <a:t>適用区分</a:t>
                      </a:r>
                      <a:endParaRPr kumimoji="1" lang="ja-JP" altLang="en-US" sz="1000" b="1" dirty="0"/>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b="1" dirty="0" smtClean="0"/>
                        <a:t>新規申請</a:t>
                      </a:r>
                      <a:endParaRPr kumimoji="1" lang="ja-JP" altLang="en-US" sz="1000" b="1" dirty="0"/>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ja-JP" altLang="en-US" sz="1000" b="1" dirty="0" smtClean="0"/>
                        <a:t>更新申請</a:t>
                      </a:r>
                      <a:endParaRPr kumimoji="1" lang="ja-JP" altLang="en-US" sz="1000" b="1" dirty="0"/>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ja-JP" altLang="en-US" sz="1000" b="1" dirty="0" smtClean="0"/>
                        <a:t>保険者照会（更新時）</a:t>
                      </a:r>
                      <a:endParaRPr lang="ja-JP" altLang="en-US" sz="1000" b="1" dirty="0"/>
                    </a:p>
                  </a:txBody>
                  <a:tcPr marL="36000" marR="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35311901"/>
                  </a:ext>
                </a:extLst>
              </a:tr>
              <a:tr h="1575085">
                <a:tc>
                  <a:txBody>
                    <a:bodyPr/>
                    <a:lstStyle/>
                    <a:p>
                      <a:pPr algn="ctr"/>
                      <a:r>
                        <a:rPr kumimoji="1" lang="en-US" altLang="ja-JP" sz="1000" dirty="0" smtClean="0"/>
                        <a:t>Ⅲ</a:t>
                      </a:r>
                    </a:p>
                    <a:p>
                      <a:pPr algn="ctr"/>
                      <a:r>
                        <a:rPr kumimoji="1" lang="ja-JP" altLang="en-US" sz="700" dirty="0" smtClean="0"/>
                        <a:t>（一般所得）</a:t>
                      </a:r>
                      <a:endParaRPr kumimoji="1" lang="ja-JP" altLang="en-US" sz="700" dirty="0"/>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0"/>
                        </a:spcAft>
                      </a:pPr>
                      <a:r>
                        <a:rPr kumimoji="1" lang="ja-JP" altLang="en-US" sz="1000" dirty="0" smtClean="0"/>
                        <a:t>・臨床調査個人票等</a:t>
                      </a:r>
                      <a:endParaRPr kumimoji="1" lang="ja-JP" altLang="en-US" sz="1000" dirty="0"/>
                    </a:p>
                    <a:p>
                      <a:pPr>
                        <a:lnSpc>
                          <a:spcPct val="100000"/>
                        </a:lnSpc>
                        <a:spcBef>
                          <a:spcPts val="0"/>
                        </a:spcBef>
                        <a:spcAft>
                          <a:spcPts val="0"/>
                        </a:spcAft>
                      </a:pPr>
                      <a:r>
                        <a:rPr kumimoji="1" lang="ja-JP" altLang="en-US" sz="1000" dirty="0" smtClean="0"/>
                        <a:t>・被保険者証</a:t>
                      </a:r>
                      <a:r>
                        <a:rPr kumimoji="1" lang="en-US" altLang="ja-JP" sz="1000" dirty="0" smtClean="0"/>
                        <a:t>(</a:t>
                      </a:r>
                      <a:r>
                        <a:rPr kumimoji="1" lang="ja-JP" altLang="en-US" sz="1000" dirty="0" smtClean="0"/>
                        <a:t>写</a:t>
                      </a:r>
                      <a:r>
                        <a:rPr kumimoji="1" lang="en-US" altLang="ja-JP" sz="1000" dirty="0" smtClean="0"/>
                        <a:t>)</a:t>
                      </a:r>
                    </a:p>
                    <a:p>
                      <a:pPr>
                        <a:lnSpc>
                          <a:spcPct val="100000"/>
                        </a:lnSpc>
                        <a:spcBef>
                          <a:spcPts val="0"/>
                        </a:spcBef>
                        <a:spcAft>
                          <a:spcPts val="0"/>
                        </a:spcAft>
                      </a:pPr>
                      <a:r>
                        <a:rPr kumimoji="1" lang="ja-JP" altLang="en-US" sz="1000" dirty="0" smtClean="0"/>
                        <a:t>・高齢受給者証</a:t>
                      </a:r>
                      <a:r>
                        <a:rPr kumimoji="1" lang="en-US" altLang="ja-JP" sz="1000" dirty="0" smtClean="0"/>
                        <a:t>(</a:t>
                      </a:r>
                      <a:r>
                        <a:rPr kumimoji="1" lang="ja-JP" altLang="en-US" sz="1000" dirty="0" smtClean="0"/>
                        <a:t>写</a:t>
                      </a:r>
                      <a:r>
                        <a:rPr kumimoji="1" lang="en-US" altLang="ja-JP" sz="1000" dirty="0" smtClean="0"/>
                        <a:t>)</a:t>
                      </a:r>
                      <a:endParaRPr kumimoji="1" lang="ja-JP" altLang="en-US" sz="1000" dirty="0" smtClean="0"/>
                    </a:p>
                    <a:p>
                      <a:pPr>
                        <a:lnSpc>
                          <a:spcPct val="100000"/>
                        </a:lnSpc>
                        <a:spcBef>
                          <a:spcPts val="0"/>
                        </a:spcBef>
                        <a:spcAft>
                          <a:spcPts val="0"/>
                        </a:spcAft>
                      </a:pPr>
                      <a:r>
                        <a:rPr kumimoji="1" lang="ja-JP" altLang="en-US" sz="1000" dirty="0" smtClean="0"/>
                        <a:t>・本人及び世帯全員の住民税課</a:t>
                      </a:r>
                      <a:endParaRPr kumimoji="1" lang="en-US" altLang="ja-JP" sz="1000" dirty="0" smtClean="0"/>
                    </a:p>
                    <a:p>
                      <a:pPr>
                        <a:lnSpc>
                          <a:spcPct val="100000"/>
                        </a:lnSpc>
                        <a:spcBef>
                          <a:spcPts val="0"/>
                        </a:spcBef>
                        <a:spcAft>
                          <a:spcPts val="0"/>
                        </a:spcAft>
                      </a:pPr>
                      <a:r>
                        <a:rPr kumimoji="1" lang="ja-JP" altLang="en-US" sz="1000" dirty="0" smtClean="0"/>
                        <a:t>　税・非課税証明書類</a:t>
                      </a:r>
                      <a:endParaRPr kumimoji="1" lang="en-US" altLang="ja-JP" sz="1000" dirty="0" smtClean="0"/>
                    </a:p>
                    <a:p>
                      <a:pPr>
                        <a:lnSpc>
                          <a:spcPct val="100000"/>
                        </a:lnSpc>
                        <a:spcBef>
                          <a:spcPts val="0"/>
                        </a:spcBef>
                        <a:spcAft>
                          <a:spcPts val="0"/>
                        </a:spcAft>
                      </a:pPr>
                      <a:r>
                        <a:rPr kumimoji="1" lang="ja-JP" altLang="en-US" sz="1000" dirty="0" smtClean="0"/>
                        <a:t>・本人及び世帯全員の住民票</a:t>
                      </a:r>
                      <a:endParaRPr kumimoji="1" lang="en-US" altLang="ja-JP" sz="1000" dirty="0" smtClean="0"/>
                    </a:p>
                    <a:p>
                      <a:pPr>
                        <a:lnSpc>
                          <a:spcPct val="100000"/>
                        </a:lnSpc>
                        <a:spcBef>
                          <a:spcPts val="0"/>
                        </a:spcBef>
                        <a:spcAft>
                          <a:spcPts val="0"/>
                        </a:spcAft>
                      </a:pPr>
                      <a:r>
                        <a:rPr kumimoji="1" lang="ja-JP" altLang="en-US" sz="1000" dirty="0" smtClean="0"/>
                        <a:t>　</a:t>
                      </a:r>
                      <a:r>
                        <a:rPr kumimoji="1" lang="en-US" altLang="ja-JP" sz="1000" dirty="0" smtClean="0"/>
                        <a:t>(</a:t>
                      </a:r>
                      <a:r>
                        <a:rPr kumimoji="1" lang="ja-JP" altLang="en-US" sz="1000" dirty="0" smtClean="0"/>
                        <a:t>写</a:t>
                      </a:r>
                      <a:r>
                        <a:rPr kumimoji="1" lang="en-US" altLang="ja-JP" sz="1000" dirty="0" smtClean="0"/>
                        <a:t>)</a:t>
                      </a:r>
                      <a:endParaRPr kumimoji="1" lang="ja-JP" altLang="en-US" sz="1000" dirty="0"/>
                    </a:p>
                    <a:p>
                      <a:pPr>
                        <a:lnSpc>
                          <a:spcPct val="100000"/>
                        </a:lnSpc>
                      </a:pPr>
                      <a:r>
                        <a:rPr kumimoji="1" lang="ja-JP" altLang="en-US" sz="1000" dirty="0" smtClean="0"/>
                        <a:t>・医療記録票</a:t>
                      </a:r>
                      <a:r>
                        <a:rPr kumimoji="1" lang="en-US" altLang="ja-JP" sz="1000" dirty="0" smtClean="0"/>
                        <a:t>(2/12</a:t>
                      </a:r>
                      <a:r>
                        <a:rPr kumimoji="1" lang="ja-JP" altLang="en-US" sz="1000" dirty="0" smtClean="0"/>
                        <a:t>以上</a:t>
                      </a:r>
                      <a:r>
                        <a:rPr kumimoji="1" lang="en-US" altLang="ja-JP" sz="1000" dirty="0" smtClean="0"/>
                        <a:t>)(</a:t>
                      </a:r>
                      <a:r>
                        <a:rPr kumimoji="1" lang="ja-JP" altLang="en-US" sz="1000" dirty="0" smtClean="0"/>
                        <a:t>写</a:t>
                      </a:r>
                      <a:r>
                        <a:rPr kumimoji="1" lang="en-US" altLang="ja-JP" sz="1000" dirty="0" smtClean="0"/>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txBody>
                  <a:tcPr marL="36000" marR="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spcBef>
                          <a:spcPts val="0"/>
                        </a:spcBef>
                        <a:spcAft>
                          <a:spcPts val="0"/>
                        </a:spcAft>
                      </a:pPr>
                      <a:r>
                        <a:rPr kumimoji="1" lang="ja-JP" altLang="en-US" sz="1000" dirty="0" smtClean="0"/>
                        <a:t>・参加者証</a:t>
                      </a:r>
                      <a:r>
                        <a:rPr kumimoji="1" lang="en-US" altLang="ja-JP" sz="1000" dirty="0" smtClean="0"/>
                        <a:t>(</a:t>
                      </a:r>
                      <a:r>
                        <a:rPr kumimoji="1" lang="ja-JP" altLang="en-US" sz="1000" dirty="0" smtClean="0"/>
                        <a:t>写</a:t>
                      </a:r>
                      <a:r>
                        <a:rPr kumimoji="1" lang="en-US" altLang="ja-JP" sz="1000" dirty="0" smtClean="0"/>
                        <a:t>)</a:t>
                      </a:r>
                    </a:p>
                    <a:p>
                      <a:pPr>
                        <a:lnSpc>
                          <a:spcPct val="100000"/>
                        </a:lnSpc>
                        <a:spcBef>
                          <a:spcPts val="0"/>
                        </a:spcBef>
                        <a:spcAft>
                          <a:spcPts val="0"/>
                        </a:spcAft>
                      </a:pPr>
                      <a:r>
                        <a:rPr kumimoji="1" lang="ja-JP" altLang="en-US" sz="1000" dirty="0" smtClean="0"/>
                        <a:t>・被保険者証</a:t>
                      </a:r>
                      <a:r>
                        <a:rPr kumimoji="1" lang="en-US" altLang="ja-JP" sz="1000" dirty="0" smtClean="0"/>
                        <a:t>(</a:t>
                      </a:r>
                      <a:r>
                        <a:rPr kumimoji="1" lang="ja-JP" altLang="en-US" sz="1000" dirty="0" smtClean="0"/>
                        <a:t>写</a:t>
                      </a:r>
                      <a:r>
                        <a:rPr kumimoji="1" lang="en-US" altLang="ja-JP" sz="1000" dirty="0" smtClean="0"/>
                        <a:t>)</a:t>
                      </a:r>
                    </a:p>
                    <a:p>
                      <a:pPr>
                        <a:lnSpc>
                          <a:spcPct val="100000"/>
                        </a:lnSpc>
                        <a:spcBef>
                          <a:spcPts val="0"/>
                        </a:spcBef>
                        <a:spcAft>
                          <a:spcPts val="0"/>
                        </a:spcAft>
                      </a:pPr>
                      <a:r>
                        <a:rPr kumimoji="1" lang="ja-JP" altLang="en-US" sz="1000" dirty="0" smtClean="0"/>
                        <a:t>・高齢受給者証</a:t>
                      </a:r>
                      <a:r>
                        <a:rPr kumimoji="1" lang="en-US" altLang="ja-JP" sz="1000" dirty="0" smtClean="0"/>
                        <a:t>(</a:t>
                      </a:r>
                      <a:r>
                        <a:rPr kumimoji="1" lang="ja-JP" altLang="en-US" sz="1000" dirty="0" smtClean="0"/>
                        <a:t>写</a:t>
                      </a:r>
                      <a:r>
                        <a:rPr kumimoji="1" lang="en-US" altLang="ja-JP" sz="1000" dirty="0" smtClean="0"/>
                        <a:t>)</a:t>
                      </a:r>
                      <a:endParaRPr kumimoji="1" lang="ja-JP" altLang="en-US" sz="1000" dirty="0" smtClean="0"/>
                    </a:p>
                    <a:p>
                      <a:pPr>
                        <a:lnSpc>
                          <a:spcPct val="100000"/>
                        </a:lnSpc>
                        <a:spcBef>
                          <a:spcPts val="0"/>
                        </a:spcBef>
                        <a:spcAft>
                          <a:spcPts val="0"/>
                        </a:spcAft>
                      </a:pPr>
                      <a:r>
                        <a:rPr kumimoji="1" lang="ja-JP" altLang="en-US" sz="1000" dirty="0" smtClean="0"/>
                        <a:t>・本人の住民票</a:t>
                      </a:r>
                      <a:r>
                        <a:rPr kumimoji="1" lang="en-US" altLang="ja-JP" sz="1000" dirty="0" smtClean="0"/>
                        <a:t>(</a:t>
                      </a:r>
                      <a:r>
                        <a:rPr kumimoji="1" lang="ja-JP" altLang="en-US" sz="1000" dirty="0" smtClean="0"/>
                        <a:t>写</a:t>
                      </a:r>
                      <a:r>
                        <a:rPr kumimoji="1" lang="en-US" altLang="ja-JP" sz="1000" dirty="0" smtClean="0"/>
                        <a:t>)</a:t>
                      </a:r>
                      <a:endParaRPr kumimoji="1" lang="ja-JP" altLang="en-US" sz="1000" dirty="0" smtClean="0"/>
                    </a:p>
                    <a:p>
                      <a:pPr>
                        <a:lnSpc>
                          <a:spcPct val="100000"/>
                        </a:lnSpc>
                      </a:pPr>
                      <a:r>
                        <a:rPr kumimoji="1" lang="ja-JP" altLang="en-US" sz="1000" dirty="0" smtClean="0"/>
                        <a:t>・医療記録票</a:t>
                      </a:r>
                      <a:r>
                        <a:rPr kumimoji="1" lang="en-US" altLang="ja-JP" sz="1000" dirty="0" smtClean="0"/>
                        <a:t>(2/12</a:t>
                      </a:r>
                      <a:r>
                        <a:rPr kumimoji="1" lang="ja-JP" altLang="en-US" sz="1000" dirty="0" smtClean="0"/>
                        <a:t>以上</a:t>
                      </a:r>
                      <a:r>
                        <a:rPr kumimoji="1" lang="en-US" altLang="ja-JP" sz="1000" dirty="0" smtClean="0"/>
                        <a:t>)(</a:t>
                      </a:r>
                      <a:r>
                        <a:rPr kumimoji="1" lang="ja-JP" altLang="en-US" sz="1000" dirty="0" smtClean="0"/>
                        <a:t>写</a:t>
                      </a:r>
                      <a:r>
                        <a:rPr kumimoji="1" lang="en-US" altLang="ja-JP" sz="1000" dirty="0" smtClean="0"/>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spcBef>
                          <a:spcPts val="0"/>
                        </a:spcBef>
                        <a:spcAft>
                          <a:spcPts val="0"/>
                        </a:spcAft>
                      </a:pPr>
                      <a:endParaRPr kumimoji="1" lang="en-US" altLang="ja-JP" sz="1000" dirty="0" smtClean="0"/>
                    </a:p>
                    <a:p>
                      <a:pPr>
                        <a:lnSpc>
                          <a:spcPct val="100000"/>
                        </a:lnSpc>
                        <a:spcBef>
                          <a:spcPts val="0"/>
                        </a:spcBef>
                        <a:spcAft>
                          <a:spcPts val="0"/>
                        </a:spcAft>
                      </a:pPr>
                      <a:r>
                        <a:rPr kumimoji="1" lang="ja-JP" altLang="en-US" sz="800" dirty="0" smtClean="0"/>
                        <a:t>（保険者照会に係る通知２（２）①により、適用区分の変更があった場合、保険者から通知があるため、更新時に税関連書類の提出は不要）</a:t>
                      </a:r>
                    </a:p>
                  </a:txBody>
                  <a:tcPr marL="36000" marR="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ct val="100000"/>
                        </a:lnSpc>
                        <a:spcBef>
                          <a:spcPts val="0"/>
                        </a:spcBef>
                        <a:spcAft>
                          <a:spcPts val="0"/>
                        </a:spcAft>
                      </a:pPr>
                      <a:r>
                        <a:rPr lang="ja-JP" altLang="en-US" sz="1000" dirty="0" smtClean="0"/>
                        <a:t>●追加提出書類なし</a:t>
                      </a:r>
                      <a:endParaRPr lang="en-US" altLang="ja-JP" sz="10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00" dirty="0" smtClean="0"/>
                        <a:t>（更新申請時の照会不要。課税所得について市町村が税情報を把握しているため）</a:t>
                      </a:r>
                      <a:endParaRPr lang="en-US" altLang="ja-JP" sz="1000" dirty="0" smtClean="0"/>
                    </a:p>
                  </a:txBody>
                  <a:tcPr marL="36000" marR="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77244356"/>
                  </a:ext>
                </a:extLst>
              </a:tr>
              <a:tr h="1575085">
                <a:tc>
                  <a:txBody>
                    <a:bodyPr/>
                    <a:lstStyle/>
                    <a:p>
                      <a:pPr algn="ctr"/>
                      <a:r>
                        <a:rPr kumimoji="1" lang="en-US" altLang="ja-JP" sz="1000" dirty="0" smtClean="0"/>
                        <a:t>Ⅱ</a:t>
                      </a:r>
                    </a:p>
                    <a:p>
                      <a:pPr algn="ctr"/>
                      <a:r>
                        <a:rPr kumimoji="1" lang="ja-JP" altLang="en-US" sz="700" dirty="0" smtClean="0"/>
                        <a:t>（低所得</a:t>
                      </a:r>
                      <a:r>
                        <a:rPr kumimoji="1" lang="en-US" altLang="ja-JP" sz="700" dirty="0" smtClean="0"/>
                        <a:t>Ⅱ</a:t>
                      </a:r>
                      <a:r>
                        <a:rPr kumimoji="1" lang="ja-JP" altLang="en-US" sz="700" dirty="0" smtClean="0"/>
                        <a:t>）</a:t>
                      </a:r>
                      <a:endParaRPr kumimoji="1" lang="en-US" altLang="ja-JP" sz="700" dirty="0" smtClean="0"/>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p>
                      <a:pPr algn="ctr"/>
                      <a:r>
                        <a:rPr kumimoji="1" lang="en-US" altLang="ja-JP" sz="1000" dirty="0" smtClean="0"/>
                        <a:t>Ⅰ</a:t>
                      </a:r>
                    </a:p>
                    <a:p>
                      <a:pPr algn="ctr"/>
                      <a:r>
                        <a:rPr kumimoji="1" lang="ja-JP" altLang="en-US" sz="700" dirty="0" smtClean="0"/>
                        <a:t>（低所得</a:t>
                      </a:r>
                      <a:r>
                        <a:rPr kumimoji="1" lang="en-US" altLang="ja-JP" sz="700" dirty="0" smtClean="0"/>
                        <a:t>Ⅰ</a:t>
                      </a:r>
                      <a:r>
                        <a:rPr kumimoji="1" lang="ja-JP" altLang="en-US" sz="700" dirty="0" smtClean="0"/>
                        <a:t>）</a:t>
                      </a: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0"/>
                        </a:spcAft>
                      </a:pPr>
                      <a:r>
                        <a:rPr kumimoji="1" lang="ja-JP" altLang="en-US" sz="1000" dirty="0" smtClean="0"/>
                        <a:t>・臨床調査個人票等</a:t>
                      </a:r>
                      <a:endParaRPr kumimoji="1" lang="ja-JP" altLang="en-US" sz="1000" dirty="0"/>
                    </a:p>
                    <a:p>
                      <a:pPr>
                        <a:lnSpc>
                          <a:spcPct val="100000"/>
                        </a:lnSpc>
                        <a:spcBef>
                          <a:spcPts val="0"/>
                        </a:spcBef>
                        <a:spcAft>
                          <a:spcPts val="0"/>
                        </a:spcAft>
                      </a:pPr>
                      <a:r>
                        <a:rPr kumimoji="1" lang="ja-JP" altLang="en-US" sz="1000" dirty="0" smtClean="0"/>
                        <a:t>・被保険者証</a:t>
                      </a:r>
                      <a:r>
                        <a:rPr kumimoji="1" lang="en-US" altLang="ja-JP" sz="1000" dirty="0" smtClean="0"/>
                        <a:t>(</a:t>
                      </a:r>
                      <a:r>
                        <a:rPr kumimoji="1" lang="ja-JP" altLang="en-US" sz="1000" dirty="0" smtClean="0"/>
                        <a:t>写</a:t>
                      </a:r>
                      <a:r>
                        <a:rPr kumimoji="1" lang="en-US" altLang="ja-JP" sz="1000" dirty="0" smtClean="0"/>
                        <a:t>)</a:t>
                      </a:r>
                    </a:p>
                    <a:p>
                      <a:pPr>
                        <a:lnSpc>
                          <a:spcPct val="100000"/>
                        </a:lnSpc>
                        <a:spcBef>
                          <a:spcPts val="0"/>
                        </a:spcBef>
                        <a:spcAft>
                          <a:spcPts val="0"/>
                        </a:spcAft>
                      </a:pPr>
                      <a:r>
                        <a:rPr kumimoji="1" lang="ja-JP" altLang="en-US" sz="1000" dirty="0" smtClean="0"/>
                        <a:t>・高齢受給者証</a:t>
                      </a:r>
                      <a:r>
                        <a:rPr kumimoji="1" lang="en-US" altLang="ja-JP" sz="1000" dirty="0" smtClean="0"/>
                        <a:t>(</a:t>
                      </a:r>
                      <a:r>
                        <a:rPr kumimoji="1" lang="ja-JP" altLang="en-US" sz="1000" dirty="0" smtClean="0"/>
                        <a:t>写</a:t>
                      </a:r>
                      <a:r>
                        <a:rPr kumimoji="1" lang="en-US" altLang="ja-JP" sz="1000" dirty="0" smtClean="0"/>
                        <a:t>)</a:t>
                      </a:r>
                      <a:endParaRPr kumimoji="1" lang="ja-JP" altLang="en-US" sz="1000" dirty="0" smtClean="0"/>
                    </a:p>
                    <a:p>
                      <a:pPr>
                        <a:lnSpc>
                          <a:spcPct val="100000"/>
                        </a:lnSpc>
                        <a:spcBef>
                          <a:spcPts val="0"/>
                        </a:spcBef>
                        <a:spcAft>
                          <a:spcPts val="0"/>
                        </a:spcAft>
                      </a:pPr>
                      <a:r>
                        <a:rPr kumimoji="1" lang="ja-JP" altLang="en-US" sz="1000" dirty="0" smtClean="0"/>
                        <a:t>・限度額適用認定証等</a:t>
                      </a:r>
                      <a:r>
                        <a:rPr kumimoji="1" lang="en-US" altLang="ja-JP" sz="1000" dirty="0" smtClean="0"/>
                        <a:t>(</a:t>
                      </a:r>
                      <a:r>
                        <a:rPr kumimoji="1" lang="ja-JP" altLang="en-US" sz="1000" dirty="0" smtClean="0"/>
                        <a:t>写</a:t>
                      </a:r>
                      <a:r>
                        <a:rPr kumimoji="1" lang="en-US" altLang="ja-JP" sz="1000" dirty="0" smtClean="0"/>
                        <a:t>)</a:t>
                      </a:r>
                    </a:p>
                    <a:p>
                      <a:pPr>
                        <a:lnSpc>
                          <a:spcPct val="100000"/>
                        </a:lnSpc>
                        <a:spcBef>
                          <a:spcPts val="0"/>
                        </a:spcBef>
                        <a:spcAft>
                          <a:spcPts val="0"/>
                        </a:spcAft>
                      </a:pPr>
                      <a:r>
                        <a:rPr kumimoji="1" lang="ja-JP" altLang="en-US" sz="1000" dirty="0" smtClean="0"/>
                        <a:t>・本人の住民票</a:t>
                      </a:r>
                      <a:r>
                        <a:rPr kumimoji="1" lang="en-US" altLang="ja-JP" sz="1000" dirty="0" smtClean="0"/>
                        <a:t>(</a:t>
                      </a:r>
                      <a:r>
                        <a:rPr kumimoji="1" lang="ja-JP" altLang="en-US" sz="1000" dirty="0" smtClean="0"/>
                        <a:t>写</a:t>
                      </a:r>
                      <a:r>
                        <a:rPr kumimoji="1" lang="en-US" altLang="ja-JP" sz="1000" dirty="0" smtClean="0"/>
                        <a:t>)</a:t>
                      </a:r>
                      <a:endParaRPr kumimoji="1" lang="ja-JP" altLang="en-US" sz="1000" dirty="0"/>
                    </a:p>
                    <a:p>
                      <a:pPr>
                        <a:lnSpc>
                          <a:spcPct val="100000"/>
                        </a:lnSpc>
                      </a:pPr>
                      <a:r>
                        <a:rPr kumimoji="1" lang="ja-JP" altLang="en-US" sz="1000" dirty="0" smtClean="0"/>
                        <a:t>・医療記録票</a:t>
                      </a:r>
                      <a:r>
                        <a:rPr kumimoji="1" lang="en-US" altLang="ja-JP" sz="1000" dirty="0" smtClean="0"/>
                        <a:t>(2/12</a:t>
                      </a:r>
                      <a:r>
                        <a:rPr kumimoji="1" lang="ja-JP" altLang="en-US" sz="1000" dirty="0" smtClean="0"/>
                        <a:t>以上</a:t>
                      </a:r>
                      <a:r>
                        <a:rPr kumimoji="1" lang="en-US" altLang="ja-JP" sz="1000" dirty="0" smtClean="0"/>
                        <a:t>)(</a:t>
                      </a:r>
                      <a:r>
                        <a:rPr kumimoji="1" lang="ja-JP" altLang="en-US" sz="1000" dirty="0" smtClean="0"/>
                        <a:t>写</a:t>
                      </a:r>
                      <a:r>
                        <a:rPr kumimoji="1" lang="en-US" altLang="ja-JP" sz="1000" dirty="0" smtClean="0"/>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txBody>
                  <a:tcPr marL="36000" marR="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spcBef>
                          <a:spcPts val="0"/>
                        </a:spcBef>
                        <a:spcAft>
                          <a:spcPts val="0"/>
                        </a:spcAft>
                      </a:pPr>
                      <a:r>
                        <a:rPr kumimoji="1" lang="ja-JP" altLang="en-US" sz="1000" dirty="0" smtClean="0"/>
                        <a:t>・参加者証</a:t>
                      </a:r>
                      <a:r>
                        <a:rPr kumimoji="1" lang="en-US" altLang="ja-JP" sz="1000" dirty="0" smtClean="0"/>
                        <a:t>(</a:t>
                      </a:r>
                      <a:r>
                        <a:rPr kumimoji="1" lang="ja-JP" altLang="en-US" sz="1000" dirty="0" smtClean="0"/>
                        <a:t>写</a:t>
                      </a:r>
                      <a:r>
                        <a:rPr kumimoji="1" lang="en-US" altLang="ja-JP" sz="1000" dirty="0" smtClean="0"/>
                        <a:t>)</a:t>
                      </a:r>
                    </a:p>
                    <a:p>
                      <a:pPr>
                        <a:lnSpc>
                          <a:spcPct val="100000"/>
                        </a:lnSpc>
                        <a:spcBef>
                          <a:spcPts val="0"/>
                        </a:spcBef>
                        <a:spcAft>
                          <a:spcPts val="0"/>
                        </a:spcAft>
                      </a:pPr>
                      <a:r>
                        <a:rPr kumimoji="1" lang="ja-JP" altLang="en-US" sz="1000" dirty="0" smtClean="0"/>
                        <a:t>・被保険者証</a:t>
                      </a:r>
                      <a:r>
                        <a:rPr kumimoji="1" lang="en-US" altLang="ja-JP" sz="1000" dirty="0" smtClean="0"/>
                        <a:t>(</a:t>
                      </a:r>
                      <a:r>
                        <a:rPr kumimoji="1" lang="ja-JP" altLang="en-US" sz="1000" dirty="0" smtClean="0"/>
                        <a:t>写</a:t>
                      </a:r>
                      <a:r>
                        <a:rPr kumimoji="1" lang="en-US" altLang="ja-JP" sz="1000" dirty="0" smtClean="0"/>
                        <a:t>)</a:t>
                      </a:r>
                    </a:p>
                    <a:p>
                      <a:pPr>
                        <a:lnSpc>
                          <a:spcPct val="100000"/>
                        </a:lnSpc>
                        <a:spcBef>
                          <a:spcPts val="0"/>
                        </a:spcBef>
                        <a:spcAft>
                          <a:spcPts val="0"/>
                        </a:spcAft>
                      </a:pPr>
                      <a:r>
                        <a:rPr kumimoji="1" lang="ja-JP" altLang="en-US" sz="1000" dirty="0" smtClean="0"/>
                        <a:t>・高齢受給者証</a:t>
                      </a:r>
                      <a:r>
                        <a:rPr kumimoji="1" lang="en-US" altLang="ja-JP" sz="1000" dirty="0" smtClean="0"/>
                        <a:t>(</a:t>
                      </a:r>
                      <a:r>
                        <a:rPr kumimoji="1" lang="ja-JP" altLang="en-US" sz="1000" dirty="0" smtClean="0"/>
                        <a:t>写</a:t>
                      </a:r>
                      <a:r>
                        <a:rPr kumimoji="1" lang="en-US" altLang="ja-JP" sz="1000" dirty="0" smtClean="0"/>
                        <a:t>)</a:t>
                      </a:r>
                      <a:endParaRPr kumimoji="1" lang="ja-JP" altLang="en-US" sz="1000" dirty="0" smtClean="0"/>
                    </a:p>
                    <a:p>
                      <a:pPr>
                        <a:lnSpc>
                          <a:spcPct val="100000"/>
                        </a:lnSpc>
                        <a:spcBef>
                          <a:spcPts val="0"/>
                        </a:spcBef>
                        <a:spcAft>
                          <a:spcPts val="0"/>
                        </a:spcAft>
                      </a:pPr>
                      <a:r>
                        <a:rPr kumimoji="1" lang="ja-JP" altLang="en-US" sz="1000" dirty="0" smtClean="0"/>
                        <a:t>・本人の住民票</a:t>
                      </a:r>
                      <a:r>
                        <a:rPr kumimoji="1" lang="en-US" altLang="ja-JP" sz="1000" dirty="0" smtClean="0"/>
                        <a:t>(</a:t>
                      </a:r>
                      <a:r>
                        <a:rPr kumimoji="1" lang="ja-JP" altLang="en-US" sz="1000" dirty="0" smtClean="0"/>
                        <a:t>写</a:t>
                      </a:r>
                      <a:r>
                        <a:rPr kumimoji="1" lang="en-US" altLang="ja-JP" sz="1000" dirty="0" smtClean="0"/>
                        <a:t>)</a:t>
                      </a:r>
                      <a:endParaRPr kumimoji="1" lang="ja-JP" altLang="en-US" sz="1000" dirty="0" smtClean="0"/>
                    </a:p>
                    <a:p>
                      <a:pPr>
                        <a:lnSpc>
                          <a:spcPct val="100000"/>
                        </a:lnSpc>
                      </a:pPr>
                      <a:r>
                        <a:rPr kumimoji="1" lang="ja-JP" altLang="en-US" sz="1000" dirty="0" smtClean="0"/>
                        <a:t>・医療記録票</a:t>
                      </a:r>
                      <a:r>
                        <a:rPr kumimoji="1" lang="en-US" altLang="ja-JP" sz="1000" dirty="0" smtClean="0"/>
                        <a:t>(2/12</a:t>
                      </a:r>
                      <a:r>
                        <a:rPr kumimoji="1" lang="ja-JP" altLang="en-US" sz="1000" dirty="0" smtClean="0"/>
                        <a:t>以上</a:t>
                      </a:r>
                      <a:r>
                        <a:rPr kumimoji="1" lang="en-US" altLang="ja-JP" sz="1000" dirty="0" smtClean="0"/>
                        <a:t>)(</a:t>
                      </a:r>
                      <a:r>
                        <a:rPr kumimoji="1" lang="ja-JP" altLang="en-US" sz="1000" dirty="0" smtClean="0"/>
                        <a:t>写</a:t>
                      </a:r>
                      <a:r>
                        <a:rPr kumimoji="1" lang="en-US" altLang="ja-JP" sz="1000" dirty="0" smtClean="0"/>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p>
                    <a:p>
                      <a:pPr>
                        <a:lnSpc>
                          <a:spcPct val="100000"/>
                        </a:lnSpc>
                        <a:spcBef>
                          <a:spcPts val="0"/>
                        </a:spcBef>
                        <a:spcAft>
                          <a:spcPts val="0"/>
                        </a:spcAft>
                      </a:pPr>
                      <a:endParaRPr kumimoji="1" lang="en-US" altLang="ja-JP" sz="10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smtClean="0"/>
                        <a:t>（保険者照会に係る通知２（２）①により、適用区分の変更があった場合、保険者から通知があるため、更新時に限度額適用認定証等</a:t>
                      </a:r>
                      <a:r>
                        <a:rPr kumimoji="1" lang="en-US" altLang="ja-JP" sz="800" dirty="0" smtClean="0"/>
                        <a:t>(</a:t>
                      </a:r>
                      <a:r>
                        <a:rPr kumimoji="1" lang="ja-JP" altLang="en-US" sz="800" dirty="0" smtClean="0"/>
                        <a:t>写</a:t>
                      </a:r>
                      <a:r>
                        <a:rPr kumimoji="1" lang="en-US" altLang="ja-JP" sz="800" dirty="0" smtClean="0"/>
                        <a:t>)</a:t>
                      </a:r>
                      <a:r>
                        <a:rPr kumimoji="1" lang="ja-JP" altLang="en-US" sz="800" dirty="0" err="1" smtClean="0"/>
                        <a:t>の提</a:t>
                      </a:r>
                      <a:r>
                        <a:rPr kumimoji="1" lang="ja-JP" altLang="en-US" sz="800" dirty="0" smtClean="0"/>
                        <a:t>出は不要）</a:t>
                      </a:r>
                      <a:endParaRPr kumimoji="1" lang="en-US" altLang="ja-JP" sz="1000" dirty="0" smtClean="0"/>
                    </a:p>
                  </a:txBody>
                  <a:tcPr marL="36000" marR="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ct val="100000"/>
                        </a:lnSpc>
                        <a:spcBef>
                          <a:spcPts val="0"/>
                        </a:spcBef>
                        <a:spcAft>
                          <a:spcPts val="0"/>
                        </a:spcAft>
                      </a:pPr>
                      <a:r>
                        <a:rPr lang="ja-JP" altLang="en-US" sz="1000" dirty="0" smtClean="0"/>
                        <a:t>●追加提出書類なし</a:t>
                      </a:r>
                      <a:endParaRPr lang="en-US" altLang="ja-JP" sz="10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00" dirty="0" smtClean="0"/>
                        <a:t>（更新申請時の照会不要。課税所得について市町村が税情報を把握しているため）</a:t>
                      </a:r>
                      <a:endParaRPr lang="en-US" altLang="ja-JP" sz="1000" dirty="0" smtClean="0"/>
                    </a:p>
                    <a:p>
                      <a:pPr>
                        <a:lnSpc>
                          <a:spcPct val="100000"/>
                        </a:lnSpc>
                        <a:spcBef>
                          <a:spcPts val="0"/>
                        </a:spcBef>
                        <a:spcAft>
                          <a:spcPts val="0"/>
                        </a:spcAft>
                      </a:pPr>
                      <a:endParaRPr kumimoji="1" lang="ja-JP" altLang="en-US" sz="1000" dirty="0"/>
                    </a:p>
                  </a:txBody>
                  <a:tcPr marL="36000" marR="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574442774"/>
                  </a:ext>
                </a:extLst>
              </a:tr>
            </a:tbl>
          </a:graphicData>
        </a:graphic>
      </p:graphicFrame>
      <p:sp>
        <p:nvSpPr>
          <p:cNvPr id="4" name="スライド番号プレースホルダー 3"/>
          <p:cNvSpPr>
            <a:spLocks noGrp="1"/>
          </p:cNvSpPr>
          <p:nvPr>
            <p:ph type="sldNum" sz="quarter" idx="12"/>
          </p:nvPr>
        </p:nvSpPr>
        <p:spPr>
          <a:xfrm>
            <a:off x="2774558" y="9512300"/>
            <a:ext cx="1308884" cy="393700"/>
          </a:xfrm>
        </p:spPr>
        <p:txBody>
          <a:bodyPr/>
          <a:lstStyle/>
          <a:p>
            <a:fld id="{7FB7AD9B-6EE5-4113-9254-305380511510}" type="slidenum">
              <a:rPr kumimoji="1" lang="ja-JP" altLang="en-US" smtClean="0"/>
              <a:t>6</a:t>
            </a:fld>
            <a:endParaRPr kumimoji="1" lang="ja-JP" altLang="en-US" dirty="0"/>
          </a:p>
        </p:txBody>
      </p:sp>
    </p:spTree>
    <p:extLst>
      <p:ext uri="{BB962C8B-B14F-4D97-AF65-F5344CB8AC3E}">
        <p14:creationId xmlns:p14="http://schemas.microsoft.com/office/powerpoint/2010/main" val="12709750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69</a:t>
            </a:fld>
            <a:endParaRPr kumimoji="1" lang="ja-JP" altLang="en-US"/>
          </a:p>
        </p:txBody>
      </p:sp>
      <p:pic>
        <p:nvPicPr>
          <p:cNvPr id="2" name="図 1"/>
          <p:cNvPicPr>
            <a:picLocks noChangeAspect="1"/>
          </p:cNvPicPr>
          <p:nvPr/>
        </p:nvPicPr>
        <p:blipFill>
          <a:blip r:embed="rId2"/>
          <a:stretch>
            <a:fillRect/>
          </a:stretch>
        </p:blipFill>
        <p:spPr>
          <a:xfrm>
            <a:off x="728123" y="837609"/>
            <a:ext cx="5401753" cy="8230782"/>
          </a:xfrm>
          <a:prstGeom prst="rect">
            <a:avLst/>
          </a:prstGeom>
        </p:spPr>
      </p:pic>
    </p:spTree>
    <p:extLst>
      <p:ext uri="{BB962C8B-B14F-4D97-AF65-F5344CB8AC3E}">
        <p14:creationId xmlns:p14="http://schemas.microsoft.com/office/powerpoint/2010/main" val="33482113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70</a:t>
            </a:fld>
            <a:endParaRPr kumimoji="1" lang="ja-JP" altLang="en-US"/>
          </a:p>
        </p:txBody>
      </p:sp>
      <p:pic>
        <p:nvPicPr>
          <p:cNvPr id="2" name="図 1"/>
          <p:cNvPicPr>
            <a:picLocks noChangeAspect="1"/>
          </p:cNvPicPr>
          <p:nvPr/>
        </p:nvPicPr>
        <p:blipFill>
          <a:blip r:embed="rId2"/>
          <a:stretch>
            <a:fillRect/>
          </a:stretch>
        </p:blipFill>
        <p:spPr>
          <a:xfrm>
            <a:off x="728123" y="837609"/>
            <a:ext cx="5401753" cy="8230782"/>
          </a:xfrm>
          <a:prstGeom prst="rect">
            <a:avLst/>
          </a:prstGeom>
        </p:spPr>
      </p:pic>
    </p:spTree>
    <p:extLst>
      <p:ext uri="{BB962C8B-B14F-4D97-AF65-F5344CB8AC3E}">
        <p14:creationId xmlns:p14="http://schemas.microsoft.com/office/powerpoint/2010/main" val="10807138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71</a:t>
            </a:fld>
            <a:endParaRPr kumimoji="1" lang="ja-JP" altLang="en-US"/>
          </a:p>
        </p:txBody>
      </p:sp>
      <p:pic>
        <p:nvPicPr>
          <p:cNvPr id="2" name="図 1"/>
          <p:cNvPicPr>
            <a:picLocks noChangeAspect="1"/>
          </p:cNvPicPr>
          <p:nvPr/>
        </p:nvPicPr>
        <p:blipFill>
          <a:blip r:embed="rId2"/>
          <a:stretch>
            <a:fillRect/>
          </a:stretch>
        </p:blipFill>
        <p:spPr>
          <a:xfrm>
            <a:off x="728123" y="837609"/>
            <a:ext cx="5401753" cy="8230782"/>
          </a:xfrm>
          <a:prstGeom prst="rect">
            <a:avLst/>
          </a:prstGeom>
        </p:spPr>
      </p:pic>
    </p:spTree>
    <p:extLst>
      <p:ext uri="{BB962C8B-B14F-4D97-AF65-F5344CB8AC3E}">
        <p14:creationId xmlns:p14="http://schemas.microsoft.com/office/powerpoint/2010/main" val="30860367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72</a:t>
            </a:fld>
            <a:endParaRPr kumimoji="1" lang="ja-JP" altLang="en-US"/>
          </a:p>
        </p:txBody>
      </p:sp>
      <p:pic>
        <p:nvPicPr>
          <p:cNvPr id="2" name="図 1"/>
          <p:cNvPicPr>
            <a:picLocks noChangeAspect="1"/>
          </p:cNvPicPr>
          <p:nvPr/>
        </p:nvPicPr>
        <p:blipFill>
          <a:blip r:embed="rId2"/>
          <a:stretch>
            <a:fillRect/>
          </a:stretch>
        </p:blipFill>
        <p:spPr>
          <a:xfrm>
            <a:off x="728123" y="951989"/>
            <a:ext cx="5401753" cy="8002022"/>
          </a:xfrm>
          <a:prstGeom prst="rect">
            <a:avLst/>
          </a:prstGeom>
        </p:spPr>
      </p:pic>
    </p:spTree>
    <p:extLst>
      <p:ext uri="{BB962C8B-B14F-4D97-AF65-F5344CB8AC3E}">
        <p14:creationId xmlns:p14="http://schemas.microsoft.com/office/powerpoint/2010/main" val="1263989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73</a:t>
            </a:fld>
            <a:endParaRPr kumimoji="1" lang="ja-JP" altLang="en-US"/>
          </a:p>
        </p:txBody>
      </p:sp>
      <p:pic>
        <p:nvPicPr>
          <p:cNvPr id="2" name="図 1"/>
          <p:cNvPicPr>
            <a:picLocks noChangeAspect="1"/>
          </p:cNvPicPr>
          <p:nvPr/>
        </p:nvPicPr>
        <p:blipFill>
          <a:blip r:embed="rId2"/>
          <a:stretch>
            <a:fillRect/>
          </a:stretch>
        </p:blipFill>
        <p:spPr>
          <a:xfrm>
            <a:off x="728123" y="837609"/>
            <a:ext cx="5401753" cy="8230782"/>
          </a:xfrm>
          <a:prstGeom prst="rect">
            <a:avLst/>
          </a:prstGeom>
        </p:spPr>
      </p:pic>
    </p:spTree>
    <p:extLst>
      <p:ext uri="{BB962C8B-B14F-4D97-AF65-F5344CB8AC3E}">
        <p14:creationId xmlns:p14="http://schemas.microsoft.com/office/powerpoint/2010/main" val="30328897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74</a:t>
            </a:fld>
            <a:endParaRPr kumimoji="1" lang="ja-JP" altLang="en-US"/>
          </a:p>
        </p:txBody>
      </p:sp>
      <p:pic>
        <p:nvPicPr>
          <p:cNvPr id="2" name="図 1"/>
          <p:cNvPicPr>
            <a:picLocks noChangeAspect="1"/>
          </p:cNvPicPr>
          <p:nvPr/>
        </p:nvPicPr>
        <p:blipFill>
          <a:blip r:embed="rId2"/>
          <a:stretch>
            <a:fillRect/>
          </a:stretch>
        </p:blipFill>
        <p:spPr>
          <a:xfrm>
            <a:off x="728123" y="837609"/>
            <a:ext cx="5401753" cy="8230782"/>
          </a:xfrm>
          <a:prstGeom prst="rect">
            <a:avLst/>
          </a:prstGeom>
        </p:spPr>
      </p:pic>
    </p:spTree>
    <p:extLst>
      <p:ext uri="{BB962C8B-B14F-4D97-AF65-F5344CB8AC3E}">
        <p14:creationId xmlns:p14="http://schemas.microsoft.com/office/powerpoint/2010/main" val="40453913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75</a:t>
            </a:fld>
            <a:endParaRPr kumimoji="1" lang="ja-JP" altLang="en-US"/>
          </a:p>
        </p:txBody>
      </p:sp>
      <p:pic>
        <p:nvPicPr>
          <p:cNvPr id="2" name="図 1"/>
          <p:cNvPicPr>
            <a:picLocks noChangeAspect="1"/>
          </p:cNvPicPr>
          <p:nvPr/>
        </p:nvPicPr>
        <p:blipFill>
          <a:blip r:embed="rId2"/>
          <a:stretch>
            <a:fillRect/>
          </a:stretch>
        </p:blipFill>
        <p:spPr>
          <a:xfrm>
            <a:off x="728123" y="837609"/>
            <a:ext cx="5401753" cy="8230782"/>
          </a:xfrm>
          <a:prstGeom prst="rect">
            <a:avLst/>
          </a:prstGeom>
        </p:spPr>
      </p:pic>
    </p:spTree>
    <p:extLst>
      <p:ext uri="{BB962C8B-B14F-4D97-AF65-F5344CB8AC3E}">
        <p14:creationId xmlns:p14="http://schemas.microsoft.com/office/powerpoint/2010/main" val="33738830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76</a:t>
            </a:fld>
            <a:endParaRPr kumimoji="1" lang="ja-JP" altLang="en-US"/>
          </a:p>
        </p:txBody>
      </p:sp>
      <p:pic>
        <p:nvPicPr>
          <p:cNvPr id="3" name="図 2"/>
          <p:cNvPicPr>
            <a:picLocks noChangeAspect="1"/>
          </p:cNvPicPr>
          <p:nvPr/>
        </p:nvPicPr>
        <p:blipFill>
          <a:blip r:embed="rId2"/>
          <a:stretch>
            <a:fillRect/>
          </a:stretch>
        </p:blipFill>
        <p:spPr>
          <a:xfrm>
            <a:off x="728123" y="837609"/>
            <a:ext cx="5401753" cy="8230782"/>
          </a:xfrm>
          <a:prstGeom prst="rect">
            <a:avLst/>
          </a:prstGeom>
        </p:spPr>
      </p:pic>
    </p:spTree>
    <p:extLst>
      <p:ext uri="{BB962C8B-B14F-4D97-AF65-F5344CB8AC3E}">
        <p14:creationId xmlns:p14="http://schemas.microsoft.com/office/powerpoint/2010/main" val="39614588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77</a:t>
            </a:fld>
            <a:endParaRPr kumimoji="1" lang="ja-JP" altLang="en-US"/>
          </a:p>
        </p:txBody>
      </p:sp>
      <p:pic>
        <p:nvPicPr>
          <p:cNvPr id="2" name="図 1"/>
          <p:cNvPicPr>
            <a:picLocks noChangeAspect="1"/>
          </p:cNvPicPr>
          <p:nvPr/>
        </p:nvPicPr>
        <p:blipFill>
          <a:blip r:embed="rId2"/>
          <a:stretch>
            <a:fillRect/>
          </a:stretch>
        </p:blipFill>
        <p:spPr>
          <a:xfrm>
            <a:off x="588423" y="723100"/>
            <a:ext cx="5401753" cy="2287599"/>
          </a:xfrm>
          <a:prstGeom prst="rect">
            <a:avLst/>
          </a:prstGeom>
        </p:spPr>
      </p:pic>
    </p:spTree>
    <p:extLst>
      <p:ext uri="{BB962C8B-B14F-4D97-AF65-F5344CB8AC3E}">
        <p14:creationId xmlns:p14="http://schemas.microsoft.com/office/powerpoint/2010/main" val="29612103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78</a:t>
            </a:fld>
            <a:endParaRPr kumimoji="1" lang="ja-JP" altLang="en-US"/>
          </a:p>
        </p:txBody>
      </p:sp>
      <p:sp>
        <p:nvSpPr>
          <p:cNvPr id="2" name="正方形/長方形 1"/>
          <p:cNvSpPr/>
          <p:nvPr/>
        </p:nvSpPr>
        <p:spPr>
          <a:xfrm>
            <a:off x="558800" y="673520"/>
            <a:ext cx="5740400" cy="5566139"/>
          </a:xfrm>
          <a:prstGeom prst="rect">
            <a:avLst/>
          </a:prstGeom>
        </p:spPr>
        <p:txBody>
          <a:bodyPr wrap="square">
            <a:spAutoFit/>
          </a:bodyPr>
          <a:lstStyle/>
          <a:p>
            <a:pPr>
              <a:lnSpc>
                <a:spcPct val="120000"/>
              </a:lnSpc>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（別添１）</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ctr">
              <a:lnSpc>
                <a:spcPct val="120000"/>
              </a:lnSpc>
              <a:spcAft>
                <a:spcPts val="0"/>
              </a:spcAft>
            </a:pPr>
            <a:r>
              <a:rPr lang="en-US" altLang="ja-JP" sz="160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ctr">
              <a:lnSpc>
                <a:spcPct val="120000"/>
              </a:lnSpc>
              <a:spcAft>
                <a:spcPts val="0"/>
              </a:spcAft>
            </a:pPr>
            <a:r>
              <a:rPr lang="ja-JP" altLang="ja-JP"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肝がん・重度肝硬変（非代償性肝硬変）の診断・認定基準</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60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139700" algn="just">
              <a:spcAft>
                <a:spcPts val="0"/>
              </a:spcAft>
            </a:pPr>
            <a:r>
              <a:rPr lang="ja-JP" altLang="ja-JP" sz="11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医師が肝がん・重度肝硬変（非代償性肝硬変）と診断し、臨床調査個人票を作成し、それに基づき都道府県知事が認定する際の基準を以下の通り定める。</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○ウイルス性であることの診断・認定</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133350" algn="just">
              <a:spcAft>
                <a:spcPts val="0"/>
              </a:spcAft>
            </a:pP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１）「Ｂ型肝炎ウイルス性」であることは、</a:t>
            </a:r>
            <a:r>
              <a:rPr lang="en-US"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HBs</a:t>
            </a: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抗原陽性あるいは</a:t>
            </a:r>
            <a:r>
              <a:rPr lang="en-US"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HBV-DNA</a:t>
            </a: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陽性、のいずれかを確認する。</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133350" algn="just">
              <a:spcAft>
                <a:spcPts val="0"/>
              </a:spcAft>
            </a:pPr>
            <a:r>
              <a:rPr lang="en-US" altLang="ja-JP" sz="105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Ｂ型慢性肝炎の</a:t>
            </a:r>
            <a:r>
              <a:rPr lang="en-US"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HBs</a:t>
            </a: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抗原消失例を考慮し、</a:t>
            </a:r>
            <a:r>
              <a:rPr lang="en-US"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HBs</a:t>
            </a: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抗原陰性であっても過去に半年以上継続する</a:t>
            </a:r>
            <a:r>
              <a:rPr lang="en-US"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HBs</a:t>
            </a: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抗原陽性が認められるものは、含まれることとする。</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２）「Ｃ型肝炎ウイルス性」であることは、</a:t>
            </a:r>
            <a:r>
              <a:rPr lang="en-US"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HCV</a:t>
            </a: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抗体陽性（</a:t>
            </a:r>
            <a:r>
              <a:rPr lang="en-US"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HCV-RNA</a:t>
            </a: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陰性でも含む）あるいは</a:t>
            </a:r>
            <a:r>
              <a:rPr lang="en-US"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HCV-RNA</a:t>
            </a: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陽性、のいずれかを確認する。</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○肝がんであることの診断・認定</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33350" algn="just">
              <a:spcAft>
                <a:spcPts val="0"/>
              </a:spcAft>
            </a:pP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現在あるいは以前に肝がんであることを、原則として次のいずれかの方法で確認する。ただし、「肝がん」は原発性肝がん及びその転移のことをいう。</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266700" algn="just">
              <a:spcAft>
                <a:spcPts val="0"/>
              </a:spcAft>
            </a:pP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・画像検査</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造影ＣＴ、造影ＭＲＩ、血管造影</a:t>
            </a:r>
            <a:r>
              <a:rPr lang="en-US"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造影下ＣＴ</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266700" algn="just">
              <a:spcAft>
                <a:spcPts val="0"/>
              </a:spcAft>
            </a:pP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・病理検査</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切除標本、腫瘍生検</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○重度肝硬変（非代償性肝硬変）であることの診断・認定</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33350" algn="just">
              <a:spcAft>
                <a:spcPts val="0"/>
              </a:spcAft>
            </a:pP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現在あるいは以前に重度肝硬変（非代償性肝硬変）であることを、次のいずれかの基準で判定する。</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Child-Pugh score</a:t>
            </a: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7</a:t>
            </a: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点以上</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133350" algn="just">
              <a:spcAft>
                <a:spcPts val="0"/>
              </a:spcAft>
            </a:pPr>
            <a:r>
              <a:rPr lang="ja-JP" altLang="ja-JP" sz="105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・別添３の２に定める「重度肝硬変（非代償性肝硬変）の医療行為」または、４に定める「重度肝硬変（非代償性肝硬変）治療の医療行為と判断する薬剤等」のいずれかの治療歴を有する。</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55441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7</a:t>
            </a:fld>
            <a:endParaRPr kumimoji="1" lang="ja-JP" altLang="en-US"/>
          </a:p>
        </p:txBody>
      </p:sp>
      <p:sp>
        <p:nvSpPr>
          <p:cNvPr id="7" name="タイトル 1"/>
          <p:cNvSpPr txBox="1">
            <a:spLocks/>
          </p:cNvSpPr>
          <p:nvPr/>
        </p:nvSpPr>
        <p:spPr>
          <a:xfrm>
            <a:off x="103686" y="994056"/>
            <a:ext cx="2512294" cy="333832"/>
          </a:xfrm>
          <a:prstGeom prst="rect">
            <a:avLst/>
          </a:prstGeom>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70</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歳以上</a:t>
            </a:r>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75</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歳未満・国保組合</a:t>
            </a:r>
          </a:p>
        </p:txBody>
      </p:sp>
      <p:graphicFrame>
        <p:nvGraphicFramePr>
          <p:cNvPr id="8" name="表 7"/>
          <p:cNvGraphicFramePr>
            <a:graphicFrameLocks noGrp="1"/>
          </p:cNvGraphicFramePr>
          <p:nvPr>
            <p:extLst>
              <p:ext uri="{D42A27DB-BD31-4B8C-83A1-F6EECF244321}">
                <p14:modId xmlns:p14="http://schemas.microsoft.com/office/powerpoint/2010/main" val="3534182597"/>
              </p:ext>
            </p:extLst>
          </p:nvPr>
        </p:nvGraphicFramePr>
        <p:xfrm>
          <a:off x="372220" y="1293705"/>
          <a:ext cx="6304390" cy="3651457"/>
        </p:xfrm>
        <a:graphic>
          <a:graphicData uri="http://schemas.openxmlformats.org/drawingml/2006/table">
            <a:tbl>
              <a:tblPr firstRow="1" bandRow="1">
                <a:tableStyleId>{2D5ABB26-0587-4C30-8999-92F81FD0307C}</a:tableStyleId>
              </a:tblPr>
              <a:tblGrid>
                <a:gridCol w="629722">
                  <a:extLst>
                    <a:ext uri="{9D8B030D-6E8A-4147-A177-3AD203B41FA5}">
                      <a16:colId xmlns:a16="http://schemas.microsoft.com/office/drawing/2014/main" val="2365169827"/>
                    </a:ext>
                  </a:extLst>
                </a:gridCol>
                <a:gridCol w="1895082">
                  <a:extLst>
                    <a:ext uri="{9D8B030D-6E8A-4147-A177-3AD203B41FA5}">
                      <a16:colId xmlns:a16="http://schemas.microsoft.com/office/drawing/2014/main" val="4182716637"/>
                    </a:ext>
                  </a:extLst>
                </a:gridCol>
                <a:gridCol w="2162086">
                  <a:extLst>
                    <a:ext uri="{9D8B030D-6E8A-4147-A177-3AD203B41FA5}">
                      <a16:colId xmlns:a16="http://schemas.microsoft.com/office/drawing/2014/main" val="2638129353"/>
                    </a:ext>
                  </a:extLst>
                </a:gridCol>
                <a:gridCol w="1617500">
                  <a:extLst>
                    <a:ext uri="{9D8B030D-6E8A-4147-A177-3AD203B41FA5}">
                      <a16:colId xmlns:a16="http://schemas.microsoft.com/office/drawing/2014/main" val="3354394311"/>
                    </a:ext>
                  </a:extLst>
                </a:gridCol>
              </a:tblGrid>
              <a:tr h="268177">
                <a:tc>
                  <a:txBody>
                    <a:bodyPr/>
                    <a:lstStyle/>
                    <a:p>
                      <a:pPr algn="ctr"/>
                      <a:r>
                        <a:rPr kumimoji="1" lang="ja-JP" altLang="en-US" sz="1000" b="1" dirty="0" smtClean="0">
                          <a:solidFill>
                            <a:schemeClr val="tx1"/>
                          </a:solidFill>
                        </a:rPr>
                        <a:t>適用区分</a:t>
                      </a:r>
                      <a:endParaRPr kumimoji="1" lang="ja-JP" altLang="en-US" sz="1000" b="1"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b="1" dirty="0" smtClean="0">
                          <a:solidFill>
                            <a:schemeClr val="tx1"/>
                          </a:solidFill>
                        </a:rPr>
                        <a:t>新規申請</a:t>
                      </a:r>
                      <a:endParaRPr kumimoji="1" lang="ja-JP" altLang="en-US" sz="1000" b="1"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ja-JP" altLang="en-US" sz="1000" b="1" dirty="0" smtClean="0">
                          <a:solidFill>
                            <a:schemeClr val="tx1"/>
                          </a:solidFill>
                        </a:rPr>
                        <a:t>更新申請</a:t>
                      </a:r>
                      <a:endParaRPr kumimoji="1" lang="ja-JP" altLang="en-US" sz="1000" b="1"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ja-JP" altLang="en-US" sz="1000" b="1" dirty="0" smtClean="0">
                          <a:solidFill>
                            <a:schemeClr val="tx1"/>
                          </a:solidFill>
                        </a:rPr>
                        <a:t>保険者照会（更新時）</a:t>
                      </a:r>
                      <a:endParaRPr lang="ja-JP" altLang="en-US" sz="1000" b="1"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35311901"/>
                  </a:ext>
                </a:extLst>
              </a:tr>
              <a:tr h="1441449">
                <a:tc>
                  <a:txBody>
                    <a:bodyPr/>
                    <a:lstStyle/>
                    <a:p>
                      <a:pPr algn="ctr"/>
                      <a:r>
                        <a:rPr kumimoji="1" lang="en-US" altLang="ja-JP" sz="1000" dirty="0" smtClean="0">
                          <a:solidFill>
                            <a:schemeClr val="tx1"/>
                          </a:solidFill>
                        </a:rPr>
                        <a:t>Ⅲ</a:t>
                      </a:r>
                    </a:p>
                    <a:p>
                      <a:pPr algn="ctr"/>
                      <a:r>
                        <a:rPr kumimoji="1" lang="ja-JP" altLang="en-US" sz="700" dirty="0" smtClean="0">
                          <a:solidFill>
                            <a:schemeClr val="tx1"/>
                          </a:solidFill>
                        </a:rPr>
                        <a:t>（一般所得）</a:t>
                      </a:r>
                      <a:endParaRPr kumimoji="1" lang="ja-JP" altLang="en-US" sz="700" dirty="0">
                        <a:solidFill>
                          <a:schemeClr val="tx1"/>
                        </a:solidFill>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00" dirty="0" smtClean="0">
                          <a:solidFill>
                            <a:schemeClr val="tx1"/>
                          </a:solidFill>
                        </a:rPr>
                        <a:t>・臨床調査個人票等</a:t>
                      </a:r>
                      <a:endParaRPr kumimoji="1" lang="ja-JP" altLang="en-US" sz="1000" dirty="0">
                        <a:solidFill>
                          <a:schemeClr val="tx1"/>
                        </a:solidFill>
                      </a:endParaRPr>
                    </a:p>
                    <a:p>
                      <a:pPr>
                        <a:lnSpc>
                          <a:spcPct val="100000"/>
                        </a:lnSpc>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・高齢受給者証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・本人及び世帯全員の住民税課</a:t>
                      </a:r>
                      <a:endParaRPr kumimoji="1" lang="en-US" altLang="ja-JP" sz="1000" dirty="0" smtClean="0">
                        <a:solidFill>
                          <a:schemeClr val="tx1"/>
                        </a:solidFill>
                      </a:endParaRPr>
                    </a:p>
                    <a:p>
                      <a:pPr>
                        <a:lnSpc>
                          <a:spcPct val="100000"/>
                        </a:lnSpc>
                      </a:pPr>
                      <a:r>
                        <a:rPr kumimoji="1" lang="ja-JP" altLang="en-US" sz="1000" dirty="0" smtClean="0">
                          <a:solidFill>
                            <a:schemeClr val="tx1"/>
                          </a:solidFill>
                        </a:rPr>
                        <a:t>　税・非課税証明書類</a:t>
                      </a:r>
                      <a:endParaRPr kumimoji="1" lang="en-US" altLang="ja-JP" sz="1000" dirty="0" smtClean="0">
                        <a:solidFill>
                          <a:schemeClr val="tx1"/>
                        </a:solidFill>
                      </a:endParaRPr>
                    </a:p>
                    <a:p>
                      <a:pPr>
                        <a:lnSpc>
                          <a:spcPct val="100000"/>
                        </a:lnSpc>
                      </a:pPr>
                      <a:r>
                        <a:rPr kumimoji="1" lang="ja-JP" altLang="en-US" sz="1000" dirty="0" smtClean="0">
                          <a:solidFill>
                            <a:schemeClr val="tx1"/>
                          </a:solidFill>
                        </a:rPr>
                        <a:t>・本人及び世帯全員の住民票</a:t>
                      </a:r>
                      <a:endParaRPr kumimoji="1" lang="en-US" altLang="ja-JP" sz="1000" dirty="0" smtClean="0">
                        <a:solidFill>
                          <a:schemeClr val="tx1"/>
                        </a:solidFill>
                      </a:endParaRPr>
                    </a:p>
                    <a:p>
                      <a:pPr>
                        <a:lnSpc>
                          <a:spcPct val="100000"/>
                        </a:lnSpc>
                      </a:pPr>
                      <a:r>
                        <a:rPr kumimoji="1" lang="ja-JP" altLang="en-US" sz="1000" dirty="0" smtClean="0">
                          <a:solidFill>
                            <a:schemeClr val="tx1"/>
                          </a:solidFill>
                        </a:rPr>
                        <a:t>　</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txBody>
                  <a:tcPr marL="36000" marR="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pPr>
                      <a:r>
                        <a:rPr kumimoji="1" lang="ja-JP" altLang="en-US" sz="1000" b="1" dirty="0" smtClean="0">
                          <a:solidFill>
                            <a:schemeClr val="tx1"/>
                          </a:solidFill>
                        </a:rPr>
                        <a:t>＜７月早期＞</a:t>
                      </a:r>
                      <a:endParaRPr kumimoji="1" lang="en-US" altLang="ja-JP" sz="1000" b="1" dirty="0" smtClean="0">
                        <a:solidFill>
                          <a:schemeClr val="tx1"/>
                        </a:solidFill>
                      </a:endParaRPr>
                    </a:p>
                    <a:p>
                      <a:pPr>
                        <a:lnSpc>
                          <a:spcPct val="100000"/>
                        </a:lnSpc>
                      </a:pPr>
                      <a:r>
                        <a:rPr kumimoji="1" lang="ja-JP" altLang="en-US" sz="1000" dirty="0" smtClean="0">
                          <a:solidFill>
                            <a:schemeClr val="tx1"/>
                          </a:solidFill>
                        </a:rPr>
                        <a:t>・参加者証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・高齢受給者証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・本人及び世帯全員の住民票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・本人及び世帯全員の課税・非課税</a:t>
                      </a:r>
                      <a:endParaRPr kumimoji="1" lang="en-US" altLang="ja-JP" sz="1000" dirty="0" smtClean="0">
                        <a:solidFill>
                          <a:schemeClr val="tx1"/>
                        </a:solidFill>
                      </a:endParaRPr>
                    </a:p>
                    <a:p>
                      <a:pPr>
                        <a:lnSpc>
                          <a:spcPct val="100000"/>
                        </a:lnSpc>
                      </a:pPr>
                      <a:r>
                        <a:rPr kumimoji="1" lang="ja-JP" altLang="en-US" sz="1000" dirty="0" smtClean="0">
                          <a:solidFill>
                            <a:schemeClr val="tx1"/>
                          </a:solidFill>
                        </a:rPr>
                        <a:t>　証明書類又は本人のマイナンバー</a:t>
                      </a:r>
                      <a:endParaRPr kumimoji="1" lang="en-US" altLang="ja-JP" sz="1000" dirty="0" smtClean="0">
                        <a:solidFill>
                          <a:schemeClr val="tx1"/>
                        </a:solidFill>
                      </a:endParaRPr>
                    </a:p>
                  </a:txBody>
                  <a:tcPr marL="36000" marR="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ct val="100000"/>
                        </a:lnSpc>
                      </a:pPr>
                      <a:r>
                        <a:rPr lang="ja-JP" altLang="en-US" sz="1000" b="0" dirty="0" smtClean="0">
                          <a:solidFill>
                            <a:schemeClr val="tx1"/>
                          </a:solidFill>
                        </a:rPr>
                        <a:t>●</a:t>
                      </a:r>
                      <a:r>
                        <a:rPr lang="ja-JP" altLang="en-US" sz="1000" b="1" dirty="0" smtClean="0">
                          <a:solidFill>
                            <a:schemeClr val="tx1"/>
                          </a:solidFill>
                        </a:rPr>
                        <a:t>７月下旬までに</a:t>
                      </a:r>
                      <a:r>
                        <a:rPr lang="ja-JP" altLang="en-US" sz="1000" dirty="0" smtClean="0">
                          <a:solidFill>
                            <a:schemeClr val="tx1"/>
                          </a:solidFill>
                        </a:rPr>
                        <a:t>「本人及び世帯全員の課税・非課税証明書類</a:t>
                      </a:r>
                      <a:r>
                        <a:rPr lang="en-US" altLang="ja-JP" sz="1000" dirty="0" smtClean="0">
                          <a:solidFill>
                            <a:schemeClr val="tx1"/>
                          </a:solidFill>
                        </a:rPr>
                        <a:t>(</a:t>
                      </a:r>
                      <a:r>
                        <a:rPr lang="ja-JP" altLang="en-US" sz="1000" dirty="0" smtClean="0">
                          <a:solidFill>
                            <a:schemeClr val="tx1"/>
                          </a:solidFill>
                        </a:rPr>
                        <a:t>写</a:t>
                      </a:r>
                      <a:r>
                        <a:rPr lang="en-US" altLang="ja-JP" sz="1000" dirty="0" smtClean="0">
                          <a:solidFill>
                            <a:schemeClr val="tx1"/>
                          </a:solidFill>
                        </a:rPr>
                        <a:t>)</a:t>
                      </a:r>
                      <a:r>
                        <a:rPr lang="ja-JP" altLang="en-US" sz="1000" dirty="0" smtClean="0">
                          <a:solidFill>
                            <a:schemeClr val="tx1"/>
                          </a:solidFill>
                        </a:rPr>
                        <a:t>」又は「本人のマイナンバー」の提出が必要</a:t>
                      </a:r>
                      <a:endParaRPr lang="en-US" altLang="ja-JP" sz="1000" dirty="0" smtClean="0">
                        <a:solidFill>
                          <a:schemeClr val="tx1"/>
                        </a:solidFill>
                      </a:endParaRPr>
                    </a:p>
                    <a:p>
                      <a:pPr>
                        <a:lnSpc>
                          <a:spcPct val="100000"/>
                        </a:lnSpc>
                      </a:pPr>
                      <a:r>
                        <a:rPr lang="ja-JP" altLang="en-US" sz="1000" dirty="0" smtClean="0">
                          <a:solidFill>
                            <a:schemeClr val="tx1"/>
                          </a:solidFill>
                        </a:rPr>
                        <a:t>（適用区分を判定するため）</a:t>
                      </a:r>
                      <a:endParaRPr lang="en-US" altLang="ja-JP" sz="1000" dirty="0" smtClean="0">
                        <a:solidFill>
                          <a:schemeClr val="tx1"/>
                        </a:solidFill>
                      </a:endParaRPr>
                    </a:p>
                  </a:txBody>
                  <a:tcPr marL="36000" marR="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77244356"/>
                  </a:ext>
                </a:extLst>
              </a:tr>
              <a:tr h="1441449">
                <a:tc>
                  <a:txBody>
                    <a:bodyPr/>
                    <a:lstStyle/>
                    <a:p>
                      <a:pPr algn="ctr"/>
                      <a:r>
                        <a:rPr kumimoji="1" lang="en-US" altLang="ja-JP" sz="1000" dirty="0" smtClean="0">
                          <a:solidFill>
                            <a:schemeClr val="tx1"/>
                          </a:solidFill>
                        </a:rPr>
                        <a:t>Ⅱ</a:t>
                      </a:r>
                    </a:p>
                    <a:p>
                      <a:pPr algn="ctr"/>
                      <a:r>
                        <a:rPr kumimoji="1" lang="ja-JP" altLang="en-US" sz="700" dirty="0" smtClean="0">
                          <a:solidFill>
                            <a:schemeClr val="tx1"/>
                          </a:solidFill>
                        </a:rPr>
                        <a:t>（低所得</a:t>
                      </a:r>
                      <a:r>
                        <a:rPr kumimoji="1" lang="en-US" altLang="ja-JP" sz="700" dirty="0" smtClean="0">
                          <a:solidFill>
                            <a:schemeClr val="tx1"/>
                          </a:solidFill>
                        </a:rPr>
                        <a:t>Ⅱ</a:t>
                      </a:r>
                      <a:r>
                        <a:rPr kumimoji="1" lang="ja-JP" altLang="en-US" sz="700" dirty="0" smtClean="0">
                          <a:solidFill>
                            <a:schemeClr val="tx1"/>
                          </a:solidFill>
                        </a:rPr>
                        <a:t>）</a:t>
                      </a:r>
                      <a:endParaRPr kumimoji="1" lang="en-US" altLang="ja-JP" sz="700" dirty="0" smtClean="0">
                        <a:solidFill>
                          <a:schemeClr val="tx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a:t>
                      </a:r>
                      <a:endParaRPr kumimoji="1" lang="en-US" altLang="ja-JP" sz="1000" dirty="0" smtClean="0">
                        <a:solidFill>
                          <a:schemeClr val="tx1"/>
                        </a:solidFill>
                      </a:endParaRPr>
                    </a:p>
                    <a:p>
                      <a:pPr algn="ctr"/>
                      <a:r>
                        <a:rPr kumimoji="1" lang="en-US" altLang="ja-JP" sz="1000" dirty="0" smtClean="0">
                          <a:solidFill>
                            <a:schemeClr val="tx1"/>
                          </a:solidFill>
                        </a:rPr>
                        <a:t>Ⅰ</a:t>
                      </a:r>
                    </a:p>
                    <a:p>
                      <a:pPr algn="ctr"/>
                      <a:r>
                        <a:rPr kumimoji="1" lang="ja-JP" altLang="en-US" sz="700" dirty="0" smtClean="0">
                          <a:solidFill>
                            <a:schemeClr val="tx1"/>
                          </a:solidFill>
                        </a:rPr>
                        <a:t>（低所得</a:t>
                      </a:r>
                      <a:r>
                        <a:rPr kumimoji="1" lang="en-US" altLang="ja-JP" sz="700" dirty="0" smtClean="0">
                          <a:solidFill>
                            <a:schemeClr val="tx1"/>
                          </a:solidFill>
                        </a:rPr>
                        <a:t>Ⅰ</a:t>
                      </a:r>
                      <a:r>
                        <a:rPr kumimoji="1" lang="ja-JP" altLang="en-US" sz="700" dirty="0" smtClean="0">
                          <a:solidFill>
                            <a:schemeClr val="tx1"/>
                          </a:solidFill>
                        </a:rPr>
                        <a:t>）</a:t>
                      </a: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00" dirty="0" smtClean="0">
                          <a:solidFill>
                            <a:schemeClr val="tx1"/>
                          </a:solidFill>
                        </a:rPr>
                        <a:t>・臨床調査個人票等</a:t>
                      </a:r>
                      <a:endParaRPr kumimoji="1" lang="ja-JP" altLang="en-US" sz="1000" dirty="0">
                        <a:solidFill>
                          <a:schemeClr val="tx1"/>
                        </a:solidFill>
                      </a:endParaRPr>
                    </a:p>
                    <a:p>
                      <a:pPr>
                        <a:lnSpc>
                          <a:spcPct val="100000"/>
                        </a:lnSpc>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・高齢受給者証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・限度額適用認定証等</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・本人の住民票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txBody>
                  <a:tcPr marL="36000" marR="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pPr>
                      <a:r>
                        <a:rPr kumimoji="1" lang="ja-JP" altLang="en-US" sz="1000" b="1" dirty="0" smtClean="0">
                          <a:solidFill>
                            <a:schemeClr val="tx1"/>
                          </a:solidFill>
                        </a:rPr>
                        <a:t>＜７月早期＞</a:t>
                      </a:r>
                      <a:endParaRPr kumimoji="1" lang="en-US" altLang="ja-JP" sz="1000" b="1" dirty="0" smtClean="0">
                        <a:solidFill>
                          <a:schemeClr val="tx1"/>
                        </a:solidFill>
                      </a:endParaRPr>
                    </a:p>
                    <a:p>
                      <a:pPr>
                        <a:lnSpc>
                          <a:spcPct val="100000"/>
                        </a:lnSpc>
                      </a:pPr>
                      <a:r>
                        <a:rPr kumimoji="1" lang="ja-JP" altLang="en-US" sz="1000" dirty="0" smtClean="0">
                          <a:solidFill>
                            <a:schemeClr val="tx1"/>
                          </a:solidFill>
                        </a:rPr>
                        <a:t>・参加者証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・被保険者証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a:lnSpc>
                          <a:spcPct val="100000"/>
                        </a:lnSpc>
                      </a:pPr>
                      <a:r>
                        <a:rPr kumimoji="1" lang="ja-JP" altLang="en-US" sz="1000" dirty="0" smtClean="0">
                          <a:solidFill>
                            <a:schemeClr val="tx1"/>
                          </a:solidFill>
                        </a:rPr>
                        <a:t>・高齢受給者証</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・本人及び世帯全員の住民票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・医療記録票</a:t>
                      </a:r>
                      <a:r>
                        <a:rPr kumimoji="1" lang="en-US" altLang="ja-JP" sz="1000" dirty="0" smtClean="0">
                          <a:solidFill>
                            <a:schemeClr val="tx1"/>
                          </a:solidFill>
                        </a:rPr>
                        <a:t>(2/12</a:t>
                      </a:r>
                      <a:r>
                        <a:rPr kumimoji="1" lang="ja-JP" altLang="en-US" sz="1000" dirty="0" smtClean="0">
                          <a:solidFill>
                            <a:schemeClr val="tx1"/>
                          </a:solidFill>
                        </a:rPr>
                        <a:t>以上</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pPr>
                      <a:r>
                        <a:rPr kumimoji="1" lang="ja-JP" altLang="en-US" sz="1000" dirty="0" smtClean="0">
                          <a:solidFill>
                            <a:schemeClr val="tx1"/>
                          </a:solidFill>
                        </a:rPr>
                        <a:t>・本人及び世帯全員の課税・非課税</a:t>
                      </a:r>
                      <a:endParaRPr kumimoji="1" lang="en-US" altLang="ja-JP" sz="1000" dirty="0" smtClean="0">
                        <a:solidFill>
                          <a:schemeClr val="tx1"/>
                        </a:solidFill>
                      </a:endParaRPr>
                    </a:p>
                    <a:p>
                      <a:pPr>
                        <a:lnSpc>
                          <a:spcPct val="100000"/>
                        </a:lnSpc>
                      </a:pPr>
                      <a:r>
                        <a:rPr kumimoji="1" lang="ja-JP" altLang="en-US" sz="1000" dirty="0" smtClean="0">
                          <a:solidFill>
                            <a:schemeClr val="tx1"/>
                          </a:solidFill>
                        </a:rPr>
                        <a:t>　証明書類又は本人のマイナンバー</a:t>
                      </a:r>
                      <a:endParaRPr kumimoji="1" lang="ja-JP" altLang="en-US" sz="800" dirty="0" smtClean="0">
                        <a:solidFill>
                          <a:schemeClr val="tx1"/>
                        </a:solidFill>
                      </a:endParaRPr>
                    </a:p>
                  </a:txBody>
                  <a:tcPr marL="36000" marR="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ct val="100000"/>
                        </a:lnSpc>
                      </a:pPr>
                      <a:r>
                        <a:rPr lang="ja-JP" altLang="en-US" sz="1000" b="0" dirty="0" smtClean="0">
                          <a:solidFill>
                            <a:schemeClr val="tx1"/>
                          </a:solidFill>
                        </a:rPr>
                        <a:t>●</a:t>
                      </a:r>
                      <a:r>
                        <a:rPr lang="ja-JP" altLang="en-US" sz="1000" b="1" dirty="0" smtClean="0">
                          <a:solidFill>
                            <a:schemeClr val="tx1"/>
                          </a:solidFill>
                        </a:rPr>
                        <a:t>７月下旬までに</a:t>
                      </a:r>
                      <a:r>
                        <a:rPr lang="ja-JP" altLang="en-US" sz="1000" dirty="0" smtClean="0">
                          <a:solidFill>
                            <a:schemeClr val="tx1"/>
                          </a:solidFill>
                        </a:rPr>
                        <a:t>「本人及び世帯全員の課税・非課税証明書類</a:t>
                      </a:r>
                      <a:r>
                        <a:rPr lang="en-US" altLang="ja-JP" sz="1000" dirty="0" smtClean="0">
                          <a:solidFill>
                            <a:schemeClr val="tx1"/>
                          </a:solidFill>
                        </a:rPr>
                        <a:t>(</a:t>
                      </a:r>
                      <a:r>
                        <a:rPr lang="ja-JP" altLang="en-US" sz="1000" dirty="0" smtClean="0">
                          <a:solidFill>
                            <a:schemeClr val="tx1"/>
                          </a:solidFill>
                        </a:rPr>
                        <a:t>写</a:t>
                      </a:r>
                      <a:r>
                        <a:rPr lang="en-US" altLang="ja-JP" sz="1000" dirty="0" smtClean="0">
                          <a:solidFill>
                            <a:schemeClr val="tx1"/>
                          </a:solidFill>
                        </a:rPr>
                        <a:t>)</a:t>
                      </a:r>
                      <a:r>
                        <a:rPr lang="ja-JP" altLang="en-US" sz="1000" dirty="0" smtClean="0">
                          <a:solidFill>
                            <a:schemeClr val="tx1"/>
                          </a:solidFill>
                        </a:rPr>
                        <a:t>」又は「本人のマイナンバー」の提出が必要</a:t>
                      </a:r>
                      <a:endParaRPr lang="en-US" altLang="ja-JP" sz="1000" dirty="0" smtClean="0">
                        <a:solidFill>
                          <a:schemeClr val="tx1"/>
                        </a:solidFill>
                      </a:endParaRPr>
                    </a:p>
                    <a:p>
                      <a:pPr>
                        <a:lnSpc>
                          <a:spcPct val="100000"/>
                        </a:lnSpc>
                      </a:pPr>
                      <a:r>
                        <a:rPr lang="ja-JP" altLang="en-US" sz="1000" dirty="0" smtClean="0">
                          <a:solidFill>
                            <a:schemeClr val="tx1"/>
                          </a:solidFill>
                        </a:rPr>
                        <a:t>（適用区分を判定するため）</a:t>
                      </a:r>
                      <a:endParaRPr lang="en-US" altLang="ja-JP" sz="1000" dirty="0" smtClean="0">
                        <a:solidFill>
                          <a:schemeClr val="tx1"/>
                        </a:solidFill>
                      </a:endParaRPr>
                    </a:p>
                  </a:txBody>
                  <a:tcPr marL="36000" marR="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574442774"/>
                  </a:ext>
                </a:extLst>
              </a:tr>
            </a:tbl>
          </a:graphicData>
        </a:graphic>
      </p:graphicFrame>
      <p:sp>
        <p:nvSpPr>
          <p:cNvPr id="9" name="タイトル 1"/>
          <p:cNvSpPr txBox="1">
            <a:spLocks/>
          </p:cNvSpPr>
          <p:nvPr/>
        </p:nvSpPr>
        <p:spPr>
          <a:xfrm>
            <a:off x="103686" y="5282158"/>
            <a:ext cx="2512294" cy="333832"/>
          </a:xfrm>
          <a:prstGeom prst="rect">
            <a:avLst/>
          </a:prstGeom>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kern="100" dirty="0">
                <a:solidFill>
                  <a:srgbClr val="000000"/>
                </a:solidFill>
                <a:latin typeface="ＭＳ Ｐゴシック" panose="020B0600070205080204" pitchFamily="50" charset="-128"/>
                <a:ea typeface="ＭＳ Ｐゴシック" panose="020B0600070205080204" pitchFamily="50" charset="-128"/>
              </a:rPr>
              <a:t>□</a:t>
            </a:r>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75</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歳以上・後期高齢者医療保険</a:t>
            </a:r>
          </a:p>
        </p:txBody>
      </p:sp>
      <p:graphicFrame>
        <p:nvGraphicFramePr>
          <p:cNvPr id="10" name="表 9"/>
          <p:cNvGraphicFramePr>
            <a:graphicFrameLocks noGrp="1"/>
          </p:cNvGraphicFramePr>
          <p:nvPr>
            <p:extLst>
              <p:ext uri="{D42A27DB-BD31-4B8C-83A1-F6EECF244321}">
                <p14:modId xmlns:p14="http://schemas.microsoft.com/office/powerpoint/2010/main" val="3253863400"/>
              </p:ext>
            </p:extLst>
          </p:nvPr>
        </p:nvGraphicFramePr>
        <p:xfrm>
          <a:off x="380766" y="5575096"/>
          <a:ext cx="6304390" cy="3678701"/>
        </p:xfrm>
        <a:graphic>
          <a:graphicData uri="http://schemas.openxmlformats.org/drawingml/2006/table">
            <a:tbl>
              <a:tblPr firstRow="1" bandRow="1">
                <a:tableStyleId>{2D5ABB26-0587-4C30-8999-92F81FD0307C}</a:tableStyleId>
              </a:tblPr>
              <a:tblGrid>
                <a:gridCol w="629722">
                  <a:extLst>
                    <a:ext uri="{9D8B030D-6E8A-4147-A177-3AD203B41FA5}">
                      <a16:colId xmlns:a16="http://schemas.microsoft.com/office/drawing/2014/main" val="2365169827"/>
                    </a:ext>
                  </a:extLst>
                </a:gridCol>
                <a:gridCol w="1895082">
                  <a:extLst>
                    <a:ext uri="{9D8B030D-6E8A-4147-A177-3AD203B41FA5}">
                      <a16:colId xmlns:a16="http://schemas.microsoft.com/office/drawing/2014/main" val="4182716637"/>
                    </a:ext>
                  </a:extLst>
                </a:gridCol>
                <a:gridCol w="2162086">
                  <a:extLst>
                    <a:ext uri="{9D8B030D-6E8A-4147-A177-3AD203B41FA5}">
                      <a16:colId xmlns:a16="http://schemas.microsoft.com/office/drawing/2014/main" val="2638129353"/>
                    </a:ext>
                  </a:extLst>
                </a:gridCol>
                <a:gridCol w="1617500">
                  <a:extLst>
                    <a:ext uri="{9D8B030D-6E8A-4147-A177-3AD203B41FA5}">
                      <a16:colId xmlns:a16="http://schemas.microsoft.com/office/drawing/2014/main" val="3354394311"/>
                    </a:ext>
                  </a:extLst>
                </a:gridCol>
              </a:tblGrid>
              <a:tr h="264941">
                <a:tc>
                  <a:txBody>
                    <a:bodyPr/>
                    <a:lstStyle/>
                    <a:p>
                      <a:pPr algn="ctr"/>
                      <a:r>
                        <a:rPr kumimoji="1" lang="ja-JP" altLang="en-US" sz="1000" b="1" dirty="0" smtClean="0"/>
                        <a:t>適用区分</a:t>
                      </a:r>
                      <a:endParaRPr kumimoji="1" lang="ja-JP" altLang="en-US" sz="1000" b="1" dirty="0"/>
                    </a:p>
                  </a:txBody>
                  <a:tcPr marL="36000" marR="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00" b="1" dirty="0" smtClean="0"/>
                        <a:t>新規申請</a:t>
                      </a:r>
                      <a:endParaRPr kumimoji="1" lang="ja-JP" altLang="en-US" sz="1000" b="1" dirty="0"/>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ja-JP" altLang="en-US" sz="1000" b="1" dirty="0" smtClean="0"/>
                        <a:t>更新申請</a:t>
                      </a:r>
                      <a:endParaRPr kumimoji="1" lang="ja-JP" altLang="en-US" sz="1000" b="1" dirty="0"/>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ja-JP" altLang="en-US" sz="1000" b="1" dirty="0" smtClean="0"/>
                        <a:t>保険者照会（更新時）</a:t>
                      </a:r>
                      <a:endParaRPr lang="ja-JP" altLang="en-US" sz="1000" b="1" dirty="0"/>
                    </a:p>
                  </a:txBody>
                  <a:tcPr marL="36000" marR="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35311901"/>
                  </a:ext>
                </a:extLst>
              </a:tr>
              <a:tr h="1457175">
                <a:tc>
                  <a:txBody>
                    <a:bodyPr/>
                    <a:lstStyle/>
                    <a:p>
                      <a:pPr algn="ctr"/>
                      <a:r>
                        <a:rPr kumimoji="1" lang="en-US" altLang="ja-JP" sz="1000" dirty="0" smtClean="0"/>
                        <a:t>Ⅲ</a:t>
                      </a:r>
                    </a:p>
                    <a:p>
                      <a:pPr algn="ctr"/>
                      <a:r>
                        <a:rPr kumimoji="1" lang="ja-JP" altLang="en-US" sz="700" dirty="0" smtClean="0"/>
                        <a:t>（一般所得）</a:t>
                      </a:r>
                      <a:endParaRPr kumimoji="1" lang="ja-JP" altLang="en-US" sz="700" dirty="0"/>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0"/>
                        </a:spcAft>
                      </a:pPr>
                      <a:r>
                        <a:rPr kumimoji="1" lang="ja-JP" altLang="en-US" sz="1000" dirty="0" smtClean="0"/>
                        <a:t>・臨床調査個人票等</a:t>
                      </a:r>
                      <a:endParaRPr kumimoji="1" lang="ja-JP" altLang="en-US" sz="1000" dirty="0"/>
                    </a:p>
                    <a:p>
                      <a:pPr>
                        <a:lnSpc>
                          <a:spcPct val="100000"/>
                        </a:lnSpc>
                        <a:spcBef>
                          <a:spcPts val="0"/>
                        </a:spcBef>
                        <a:spcAft>
                          <a:spcPts val="0"/>
                        </a:spcAft>
                      </a:pPr>
                      <a:r>
                        <a:rPr kumimoji="1" lang="ja-JP" altLang="en-US" sz="1000" dirty="0" smtClean="0"/>
                        <a:t>・後期高齢者医療被保険者証</a:t>
                      </a:r>
                      <a:endParaRPr kumimoji="1" lang="en-US" altLang="ja-JP" sz="1000" dirty="0" smtClean="0"/>
                    </a:p>
                    <a:p>
                      <a:pPr>
                        <a:lnSpc>
                          <a:spcPct val="100000"/>
                        </a:lnSpc>
                        <a:spcBef>
                          <a:spcPts val="0"/>
                        </a:spcBef>
                        <a:spcAft>
                          <a:spcPts val="0"/>
                        </a:spcAft>
                      </a:pPr>
                      <a:r>
                        <a:rPr kumimoji="1" lang="ja-JP" altLang="en-US" sz="1000" dirty="0" smtClean="0"/>
                        <a:t>　</a:t>
                      </a:r>
                      <a:r>
                        <a:rPr kumimoji="1" lang="en-US" altLang="ja-JP" sz="1000" dirty="0" smtClean="0"/>
                        <a:t>(</a:t>
                      </a:r>
                      <a:r>
                        <a:rPr kumimoji="1" lang="ja-JP" altLang="en-US" sz="1000" dirty="0" smtClean="0"/>
                        <a:t>写</a:t>
                      </a:r>
                      <a:r>
                        <a:rPr kumimoji="1" lang="en-US" altLang="ja-JP" sz="1000" dirty="0" smtClean="0"/>
                        <a:t>)</a:t>
                      </a:r>
                      <a:endParaRPr kumimoji="1" lang="ja-JP" altLang="en-US" sz="1000" dirty="0" smtClean="0"/>
                    </a:p>
                    <a:p>
                      <a:pPr>
                        <a:lnSpc>
                          <a:spcPct val="100000"/>
                        </a:lnSpc>
                        <a:spcBef>
                          <a:spcPts val="0"/>
                        </a:spcBef>
                        <a:spcAft>
                          <a:spcPts val="0"/>
                        </a:spcAft>
                      </a:pPr>
                      <a:r>
                        <a:rPr kumimoji="1" lang="ja-JP" altLang="en-US" sz="1000" dirty="0" smtClean="0"/>
                        <a:t>・本人及び世帯全員の住民税課</a:t>
                      </a:r>
                      <a:endParaRPr kumimoji="1" lang="en-US" altLang="ja-JP" sz="1000" dirty="0" smtClean="0"/>
                    </a:p>
                    <a:p>
                      <a:pPr>
                        <a:lnSpc>
                          <a:spcPct val="100000"/>
                        </a:lnSpc>
                        <a:spcBef>
                          <a:spcPts val="0"/>
                        </a:spcBef>
                        <a:spcAft>
                          <a:spcPts val="0"/>
                        </a:spcAft>
                      </a:pPr>
                      <a:r>
                        <a:rPr kumimoji="1" lang="ja-JP" altLang="en-US" sz="1000" dirty="0" smtClean="0"/>
                        <a:t>　税・非課税証明書類</a:t>
                      </a:r>
                      <a:endParaRPr kumimoji="1" lang="en-US" altLang="ja-JP" sz="1000" dirty="0" smtClean="0"/>
                    </a:p>
                    <a:p>
                      <a:pPr>
                        <a:lnSpc>
                          <a:spcPct val="100000"/>
                        </a:lnSpc>
                        <a:spcBef>
                          <a:spcPts val="0"/>
                        </a:spcBef>
                        <a:spcAft>
                          <a:spcPts val="0"/>
                        </a:spcAft>
                      </a:pPr>
                      <a:r>
                        <a:rPr kumimoji="1" lang="ja-JP" altLang="en-US" sz="1000" dirty="0" smtClean="0"/>
                        <a:t>・本人及び世帯全員の住民票</a:t>
                      </a:r>
                      <a:endParaRPr kumimoji="1" lang="en-US" altLang="ja-JP" sz="1000" dirty="0" smtClean="0"/>
                    </a:p>
                    <a:p>
                      <a:pPr>
                        <a:lnSpc>
                          <a:spcPct val="100000"/>
                        </a:lnSpc>
                        <a:spcBef>
                          <a:spcPts val="0"/>
                        </a:spcBef>
                        <a:spcAft>
                          <a:spcPts val="0"/>
                        </a:spcAft>
                      </a:pPr>
                      <a:r>
                        <a:rPr kumimoji="1" lang="ja-JP" altLang="en-US" sz="1000" dirty="0" smtClean="0"/>
                        <a:t>　</a:t>
                      </a:r>
                      <a:r>
                        <a:rPr kumimoji="1" lang="en-US" altLang="ja-JP" sz="1000" dirty="0" smtClean="0"/>
                        <a:t>(</a:t>
                      </a:r>
                      <a:r>
                        <a:rPr kumimoji="1" lang="ja-JP" altLang="en-US" sz="1000" dirty="0" smtClean="0"/>
                        <a:t>写</a:t>
                      </a:r>
                      <a:r>
                        <a:rPr kumimoji="1" lang="en-US" altLang="ja-JP" sz="1000" dirty="0" smtClean="0"/>
                        <a:t>)</a:t>
                      </a:r>
                      <a:endParaRPr kumimoji="1" lang="ja-JP" altLang="en-US" sz="1000" dirty="0"/>
                    </a:p>
                    <a:p>
                      <a:pPr>
                        <a:lnSpc>
                          <a:spcPct val="100000"/>
                        </a:lnSpc>
                      </a:pPr>
                      <a:r>
                        <a:rPr kumimoji="1" lang="ja-JP" altLang="en-US" sz="1000" dirty="0" smtClean="0"/>
                        <a:t>・医療記録票</a:t>
                      </a:r>
                      <a:r>
                        <a:rPr kumimoji="1" lang="en-US" altLang="ja-JP" sz="1000" dirty="0" smtClean="0"/>
                        <a:t>(2/12</a:t>
                      </a:r>
                      <a:r>
                        <a:rPr kumimoji="1" lang="ja-JP" altLang="en-US" sz="1000" dirty="0" smtClean="0"/>
                        <a:t>以上</a:t>
                      </a:r>
                      <a:r>
                        <a:rPr kumimoji="1" lang="en-US" altLang="ja-JP" sz="1000" dirty="0" smtClean="0"/>
                        <a:t>)(</a:t>
                      </a:r>
                      <a:r>
                        <a:rPr kumimoji="1" lang="ja-JP" altLang="en-US" sz="1000" dirty="0" smtClean="0"/>
                        <a:t>写</a:t>
                      </a:r>
                      <a:r>
                        <a:rPr kumimoji="1" lang="en-US" altLang="ja-JP" sz="1000" dirty="0" smtClean="0"/>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txBody>
                  <a:tcPr marL="36000" marR="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spcBef>
                          <a:spcPts val="0"/>
                        </a:spcBef>
                        <a:spcAft>
                          <a:spcPts val="0"/>
                        </a:spcAft>
                      </a:pPr>
                      <a:r>
                        <a:rPr kumimoji="1" lang="ja-JP" altLang="en-US" sz="1000" dirty="0" smtClean="0"/>
                        <a:t>・参加者証</a:t>
                      </a:r>
                      <a:r>
                        <a:rPr kumimoji="1" lang="en-US" altLang="ja-JP" sz="1000" dirty="0" smtClean="0"/>
                        <a:t>(</a:t>
                      </a:r>
                      <a:r>
                        <a:rPr kumimoji="1" lang="ja-JP" altLang="en-US" sz="1000" dirty="0" smtClean="0"/>
                        <a:t>写</a:t>
                      </a:r>
                      <a:r>
                        <a:rPr kumimoji="1" lang="en-US" altLang="ja-JP" sz="1000" dirty="0" smtClean="0"/>
                        <a:t>)</a:t>
                      </a:r>
                    </a:p>
                    <a:p>
                      <a:pPr>
                        <a:lnSpc>
                          <a:spcPct val="100000"/>
                        </a:lnSpc>
                        <a:spcBef>
                          <a:spcPts val="0"/>
                        </a:spcBef>
                        <a:spcAft>
                          <a:spcPts val="0"/>
                        </a:spcAft>
                      </a:pPr>
                      <a:r>
                        <a:rPr kumimoji="1" lang="ja-JP" altLang="en-US" sz="1000" dirty="0" smtClean="0"/>
                        <a:t>・後期高齢者医療被保険者証</a:t>
                      </a:r>
                      <a:r>
                        <a:rPr kumimoji="1" lang="en-US" altLang="ja-JP" sz="1000" dirty="0" smtClean="0"/>
                        <a:t>(</a:t>
                      </a:r>
                      <a:r>
                        <a:rPr kumimoji="1" lang="ja-JP" altLang="en-US" sz="1000" dirty="0" smtClean="0"/>
                        <a:t>写</a:t>
                      </a:r>
                      <a:r>
                        <a:rPr kumimoji="1" lang="en-US" altLang="ja-JP" sz="1000" dirty="0" smtClean="0"/>
                        <a:t>)</a:t>
                      </a:r>
                      <a:endParaRPr kumimoji="1" lang="ja-JP" altLang="en-US" sz="1000" dirty="0" smtClean="0"/>
                    </a:p>
                    <a:p>
                      <a:pPr>
                        <a:lnSpc>
                          <a:spcPct val="100000"/>
                        </a:lnSpc>
                        <a:spcBef>
                          <a:spcPts val="0"/>
                        </a:spcBef>
                        <a:spcAft>
                          <a:spcPts val="0"/>
                        </a:spcAft>
                      </a:pPr>
                      <a:r>
                        <a:rPr kumimoji="1" lang="ja-JP" altLang="en-US" sz="1000" dirty="0" smtClean="0"/>
                        <a:t>・本人の住民票</a:t>
                      </a:r>
                      <a:r>
                        <a:rPr kumimoji="1" lang="en-US" altLang="ja-JP" sz="1000" dirty="0" smtClean="0"/>
                        <a:t>(</a:t>
                      </a:r>
                      <a:r>
                        <a:rPr kumimoji="1" lang="ja-JP" altLang="en-US" sz="1000" dirty="0" smtClean="0"/>
                        <a:t>写</a:t>
                      </a:r>
                      <a:r>
                        <a:rPr kumimoji="1" lang="en-US" altLang="ja-JP" sz="1000" dirty="0" smtClean="0"/>
                        <a:t>)</a:t>
                      </a:r>
                      <a:endParaRPr kumimoji="1" lang="ja-JP" altLang="en-US" sz="1000" dirty="0" smtClean="0"/>
                    </a:p>
                    <a:p>
                      <a:pPr>
                        <a:lnSpc>
                          <a:spcPct val="100000"/>
                        </a:lnSpc>
                      </a:pPr>
                      <a:r>
                        <a:rPr kumimoji="1" lang="ja-JP" altLang="en-US" sz="1000" dirty="0" smtClean="0"/>
                        <a:t>・医療記録票</a:t>
                      </a:r>
                      <a:r>
                        <a:rPr kumimoji="1" lang="en-US" altLang="ja-JP" sz="1000" dirty="0" smtClean="0"/>
                        <a:t>(2/12</a:t>
                      </a:r>
                      <a:r>
                        <a:rPr kumimoji="1" lang="ja-JP" altLang="en-US" sz="1000" dirty="0" smtClean="0"/>
                        <a:t>以上</a:t>
                      </a:r>
                      <a:r>
                        <a:rPr kumimoji="1" lang="en-US" altLang="ja-JP" sz="1000" dirty="0" smtClean="0"/>
                        <a:t>)(</a:t>
                      </a:r>
                      <a:r>
                        <a:rPr kumimoji="1" lang="ja-JP" altLang="en-US" sz="1000" dirty="0" smtClean="0"/>
                        <a:t>写</a:t>
                      </a:r>
                      <a:r>
                        <a:rPr kumimoji="1" lang="en-US" altLang="ja-JP" sz="1000" dirty="0" smtClean="0"/>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p>
                    <a:p>
                      <a:pPr>
                        <a:lnSpc>
                          <a:spcPct val="100000"/>
                        </a:lnSpc>
                        <a:spcBef>
                          <a:spcPts val="0"/>
                        </a:spcBef>
                        <a:spcAft>
                          <a:spcPts val="0"/>
                        </a:spcAft>
                      </a:pPr>
                      <a:endParaRPr kumimoji="1" lang="en-US" altLang="ja-JP" sz="10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smtClean="0"/>
                        <a:t>（保険者照会に係る通知３（２）により、適用区分の変更があった場合、保険者から通知があるため、更新時に税関連書類の提出は不要）</a:t>
                      </a:r>
                    </a:p>
                  </a:txBody>
                  <a:tcPr marL="36000" marR="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□追加提出書類なし</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（更新申請時の照会不要。課税所得について市町村が税情報を把握しているため）</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txBody>
                  <a:tcPr marL="36000" marR="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77244356"/>
                  </a:ext>
                </a:extLst>
              </a:tr>
              <a:tr h="1457175">
                <a:tc>
                  <a:txBody>
                    <a:bodyPr/>
                    <a:lstStyle/>
                    <a:p>
                      <a:pPr algn="ctr"/>
                      <a:r>
                        <a:rPr kumimoji="1" lang="en-US" altLang="ja-JP" sz="1000" dirty="0" smtClean="0"/>
                        <a:t>Ⅱ</a:t>
                      </a:r>
                    </a:p>
                    <a:p>
                      <a:pPr algn="ctr"/>
                      <a:r>
                        <a:rPr kumimoji="1" lang="ja-JP" altLang="en-US" sz="700" dirty="0" smtClean="0"/>
                        <a:t>（低所得</a:t>
                      </a:r>
                      <a:r>
                        <a:rPr kumimoji="1" lang="en-US" altLang="ja-JP" sz="700" dirty="0" smtClean="0"/>
                        <a:t>Ⅱ</a:t>
                      </a:r>
                      <a:r>
                        <a:rPr kumimoji="1" lang="ja-JP" altLang="en-US" sz="700" dirty="0" smtClean="0"/>
                        <a:t>）</a:t>
                      </a:r>
                      <a:endParaRPr kumimoji="1" lang="en-US" altLang="ja-JP" sz="700" dirty="0" smtClean="0"/>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p>
                      <a:pPr algn="ctr"/>
                      <a:r>
                        <a:rPr kumimoji="1" lang="en-US" altLang="ja-JP" sz="1000" dirty="0" smtClean="0"/>
                        <a:t>Ⅰ</a:t>
                      </a:r>
                    </a:p>
                    <a:p>
                      <a:pPr algn="ctr"/>
                      <a:r>
                        <a:rPr kumimoji="1" lang="ja-JP" altLang="en-US" sz="700" dirty="0" smtClean="0"/>
                        <a:t>（低所得</a:t>
                      </a:r>
                      <a:r>
                        <a:rPr kumimoji="1" lang="en-US" altLang="ja-JP" sz="700" dirty="0" smtClean="0"/>
                        <a:t>Ⅰ</a:t>
                      </a:r>
                      <a:r>
                        <a:rPr kumimoji="1" lang="ja-JP" altLang="en-US" sz="700" dirty="0" smtClean="0"/>
                        <a:t>）</a:t>
                      </a: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0"/>
                        </a:spcAft>
                      </a:pPr>
                      <a:r>
                        <a:rPr kumimoji="1" lang="ja-JP" altLang="en-US" sz="1000" dirty="0" smtClean="0"/>
                        <a:t>・臨床調査個人票等</a:t>
                      </a:r>
                      <a:endParaRPr kumimoji="1" lang="ja-JP" altLang="en-US" sz="1000" dirty="0"/>
                    </a:p>
                    <a:p>
                      <a:pPr>
                        <a:lnSpc>
                          <a:spcPct val="100000"/>
                        </a:lnSpc>
                        <a:spcBef>
                          <a:spcPts val="0"/>
                        </a:spcBef>
                        <a:spcAft>
                          <a:spcPts val="0"/>
                        </a:spcAft>
                      </a:pPr>
                      <a:r>
                        <a:rPr kumimoji="1" lang="ja-JP" altLang="en-US" sz="1000" dirty="0" smtClean="0"/>
                        <a:t>・後期高齢者医療被保険者証</a:t>
                      </a:r>
                      <a:endParaRPr kumimoji="1" lang="en-US" altLang="ja-JP" sz="1000" dirty="0" smtClean="0"/>
                    </a:p>
                    <a:p>
                      <a:pPr>
                        <a:lnSpc>
                          <a:spcPct val="100000"/>
                        </a:lnSpc>
                        <a:spcBef>
                          <a:spcPts val="0"/>
                        </a:spcBef>
                        <a:spcAft>
                          <a:spcPts val="0"/>
                        </a:spcAft>
                      </a:pPr>
                      <a:r>
                        <a:rPr kumimoji="1" lang="ja-JP" altLang="en-US" sz="1000" dirty="0" smtClean="0"/>
                        <a:t>　</a:t>
                      </a:r>
                      <a:r>
                        <a:rPr kumimoji="1" lang="en-US" altLang="ja-JP" sz="1000" dirty="0" smtClean="0"/>
                        <a:t>(</a:t>
                      </a:r>
                      <a:r>
                        <a:rPr kumimoji="1" lang="ja-JP" altLang="en-US" sz="1000" dirty="0" smtClean="0"/>
                        <a:t>写</a:t>
                      </a:r>
                      <a:r>
                        <a:rPr kumimoji="1" lang="en-US" altLang="ja-JP" sz="1000" dirty="0" smtClean="0"/>
                        <a:t>)</a:t>
                      </a:r>
                    </a:p>
                    <a:p>
                      <a:pPr>
                        <a:lnSpc>
                          <a:spcPct val="100000"/>
                        </a:lnSpc>
                        <a:spcBef>
                          <a:spcPts val="0"/>
                        </a:spcBef>
                        <a:spcAft>
                          <a:spcPts val="0"/>
                        </a:spcAft>
                      </a:pPr>
                      <a:r>
                        <a:rPr kumimoji="1" lang="ja-JP" altLang="en-US" sz="1000" dirty="0" smtClean="0"/>
                        <a:t>・限度額適用認定証等</a:t>
                      </a:r>
                      <a:r>
                        <a:rPr kumimoji="1" lang="en-US" altLang="ja-JP" sz="1000" dirty="0" smtClean="0"/>
                        <a:t>(</a:t>
                      </a:r>
                      <a:r>
                        <a:rPr kumimoji="1" lang="ja-JP" altLang="en-US" sz="1000" dirty="0" smtClean="0"/>
                        <a:t>写</a:t>
                      </a:r>
                      <a:r>
                        <a:rPr kumimoji="1" lang="en-US" altLang="ja-JP" sz="1000" dirty="0" smtClean="0"/>
                        <a:t>)</a:t>
                      </a:r>
                    </a:p>
                    <a:p>
                      <a:pPr>
                        <a:lnSpc>
                          <a:spcPct val="100000"/>
                        </a:lnSpc>
                        <a:spcBef>
                          <a:spcPts val="0"/>
                        </a:spcBef>
                        <a:spcAft>
                          <a:spcPts val="0"/>
                        </a:spcAft>
                      </a:pPr>
                      <a:r>
                        <a:rPr kumimoji="1" lang="ja-JP" altLang="en-US" sz="1000" dirty="0" smtClean="0"/>
                        <a:t>・本人の住民票</a:t>
                      </a:r>
                      <a:r>
                        <a:rPr kumimoji="1" lang="en-US" altLang="ja-JP" sz="1000" dirty="0" smtClean="0"/>
                        <a:t>(</a:t>
                      </a:r>
                      <a:r>
                        <a:rPr kumimoji="1" lang="ja-JP" altLang="en-US" sz="1000" dirty="0" smtClean="0"/>
                        <a:t>写</a:t>
                      </a:r>
                      <a:r>
                        <a:rPr kumimoji="1" lang="en-US" altLang="ja-JP" sz="1000" dirty="0" smtClean="0"/>
                        <a:t>)</a:t>
                      </a:r>
                      <a:endParaRPr kumimoji="1" lang="ja-JP" altLang="en-US" sz="1000" dirty="0"/>
                    </a:p>
                    <a:p>
                      <a:pPr>
                        <a:lnSpc>
                          <a:spcPct val="100000"/>
                        </a:lnSpc>
                      </a:pPr>
                      <a:r>
                        <a:rPr kumimoji="1" lang="ja-JP" altLang="en-US" sz="1000" dirty="0" smtClean="0"/>
                        <a:t>・医療記録票</a:t>
                      </a:r>
                      <a:r>
                        <a:rPr kumimoji="1" lang="en-US" altLang="ja-JP" sz="1000" dirty="0" smtClean="0"/>
                        <a:t>(2/12</a:t>
                      </a:r>
                      <a:r>
                        <a:rPr kumimoji="1" lang="ja-JP" altLang="en-US" sz="1000" dirty="0" smtClean="0"/>
                        <a:t>以上</a:t>
                      </a:r>
                      <a:r>
                        <a:rPr kumimoji="1" lang="en-US" altLang="ja-JP" sz="1000" dirty="0" smtClean="0"/>
                        <a:t>)(</a:t>
                      </a:r>
                      <a:r>
                        <a:rPr kumimoji="1" lang="ja-JP" altLang="en-US" sz="1000" dirty="0" smtClean="0"/>
                        <a:t>写</a:t>
                      </a:r>
                      <a:r>
                        <a:rPr kumimoji="1" lang="en-US" altLang="ja-JP" sz="1000" dirty="0" smtClean="0"/>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a:p>
                  </a:txBody>
                  <a:tcPr marL="36000" marR="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spcBef>
                          <a:spcPts val="0"/>
                        </a:spcBef>
                        <a:spcAft>
                          <a:spcPts val="0"/>
                        </a:spcAft>
                      </a:pPr>
                      <a:r>
                        <a:rPr kumimoji="1" lang="ja-JP" altLang="en-US" sz="1000" dirty="0" smtClean="0"/>
                        <a:t>・参加者証</a:t>
                      </a:r>
                      <a:r>
                        <a:rPr kumimoji="1" lang="en-US" altLang="ja-JP" sz="1000" dirty="0" smtClean="0"/>
                        <a:t>(</a:t>
                      </a:r>
                      <a:r>
                        <a:rPr kumimoji="1" lang="ja-JP" altLang="en-US" sz="1000" dirty="0" smtClean="0"/>
                        <a:t>写</a:t>
                      </a:r>
                      <a:r>
                        <a:rPr kumimoji="1" lang="en-US" altLang="ja-JP" sz="1000" dirty="0" smtClean="0"/>
                        <a:t>)</a:t>
                      </a:r>
                    </a:p>
                    <a:p>
                      <a:pPr>
                        <a:lnSpc>
                          <a:spcPct val="100000"/>
                        </a:lnSpc>
                        <a:spcBef>
                          <a:spcPts val="0"/>
                        </a:spcBef>
                        <a:spcAft>
                          <a:spcPts val="0"/>
                        </a:spcAft>
                      </a:pPr>
                      <a:r>
                        <a:rPr kumimoji="1" lang="ja-JP" altLang="en-US" sz="1000" dirty="0" smtClean="0"/>
                        <a:t>・後期高齢者医療被保険者証</a:t>
                      </a:r>
                      <a:r>
                        <a:rPr kumimoji="1" lang="en-US" altLang="ja-JP" sz="1000" dirty="0" smtClean="0"/>
                        <a:t>(</a:t>
                      </a:r>
                      <a:r>
                        <a:rPr kumimoji="1" lang="ja-JP" altLang="en-US" sz="1000" dirty="0" smtClean="0"/>
                        <a:t>写</a:t>
                      </a:r>
                      <a:r>
                        <a:rPr kumimoji="1" lang="en-US" altLang="ja-JP" sz="1000" dirty="0" smtClean="0"/>
                        <a:t>)</a:t>
                      </a:r>
                      <a:endParaRPr kumimoji="1" lang="ja-JP" altLang="en-US" sz="1000" dirty="0" smtClean="0"/>
                    </a:p>
                    <a:p>
                      <a:pPr>
                        <a:lnSpc>
                          <a:spcPct val="100000"/>
                        </a:lnSpc>
                        <a:spcBef>
                          <a:spcPts val="0"/>
                        </a:spcBef>
                        <a:spcAft>
                          <a:spcPts val="0"/>
                        </a:spcAft>
                      </a:pPr>
                      <a:r>
                        <a:rPr kumimoji="1" lang="ja-JP" altLang="en-US" sz="1000" dirty="0" smtClean="0"/>
                        <a:t>・本人の住民票</a:t>
                      </a:r>
                      <a:r>
                        <a:rPr kumimoji="1" lang="en-US" altLang="ja-JP" sz="1000" dirty="0" smtClean="0"/>
                        <a:t>(</a:t>
                      </a:r>
                      <a:r>
                        <a:rPr kumimoji="1" lang="ja-JP" altLang="en-US" sz="1000" dirty="0" smtClean="0"/>
                        <a:t>写</a:t>
                      </a:r>
                      <a:r>
                        <a:rPr kumimoji="1" lang="en-US" altLang="ja-JP" sz="1000" dirty="0" smtClean="0"/>
                        <a:t>)</a:t>
                      </a:r>
                      <a:endParaRPr kumimoji="1" lang="ja-JP" altLang="en-US" sz="1000" dirty="0" smtClean="0"/>
                    </a:p>
                    <a:p>
                      <a:pPr>
                        <a:lnSpc>
                          <a:spcPct val="100000"/>
                        </a:lnSpc>
                      </a:pPr>
                      <a:r>
                        <a:rPr kumimoji="1" lang="ja-JP" altLang="en-US" sz="1000" dirty="0" smtClean="0"/>
                        <a:t>・医療記録票</a:t>
                      </a:r>
                      <a:r>
                        <a:rPr kumimoji="1" lang="en-US" altLang="ja-JP" sz="1000" dirty="0" smtClean="0"/>
                        <a:t>(2/12</a:t>
                      </a:r>
                      <a:r>
                        <a:rPr kumimoji="1" lang="ja-JP" altLang="en-US" sz="1000" dirty="0" smtClean="0"/>
                        <a:t>以上</a:t>
                      </a:r>
                      <a:r>
                        <a:rPr kumimoji="1" lang="en-US" altLang="ja-JP" sz="1000" dirty="0" smtClean="0"/>
                        <a:t>)(</a:t>
                      </a:r>
                      <a:r>
                        <a:rPr kumimoji="1" lang="ja-JP" altLang="en-US" sz="1000" dirty="0" smtClean="0"/>
                        <a:t>写</a:t>
                      </a:r>
                      <a:r>
                        <a:rPr kumimoji="1" lang="en-US" altLang="ja-JP" sz="1000" dirty="0" smtClean="0"/>
                        <a:t>)</a:t>
                      </a:r>
                    </a:p>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・肝炎治療受給者証被交付者にあっては、肝炎治療月額管理票</a:t>
                      </a:r>
                      <a:r>
                        <a:rPr kumimoji="1" lang="en-US" altLang="ja-JP" sz="1000" dirty="0" smtClean="0">
                          <a:solidFill>
                            <a:schemeClr val="tx1"/>
                          </a:solidFill>
                        </a:rPr>
                        <a:t>(</a:t>
                      </a:r>
                      <a:r>
                        <a:rPr kumimoji="1" lang="ja-JP" altLang="en-US" sz="1000" dirty="0" smtClean="0">
                          <a:solidFill>
                            <a:schemeClr val="tx1"/>
                          </a:solidFill>
                        </a:rPr>
                        <a:t>写</a:t>
                      </a:r>
                      <a:r>
                        <a:rPr kumimoji="1" lang="en-US" altLang="ja-JP" sz="1000" dirty="0" smtClean="0">
                          <a:solidFill>
                            <a:schemeClr val="tx1"/>
                          </a:solidFill>
                        </a:rPr>
                        <a:t>)</a:t>
                      </a:r>
                      <a:endParaRPr kumimoji="1" lang="ja-JP" altLang="en-US" sz="1000" dirty="0" smtClean="0">
                        <a:solidFill>
                          <a:schemeClr val="tx1"/>
                        </a:solidFill>
                      </a:endParaRPr>
                    </a:p>
                    <a:p>
                      <a:pPr>
                        <a:lnSpc>
                          <a:spcPct val="100000"/>
                        </a:lnSpc>
                        <a:spcBef>
                          <a:spcPts val="0"/>
                        </a:spcBef>
                        <a:spcAft>
                          <a:spcPts val="0"/>
                        </a:spcAft>
                      </a:pPr>
                      <a:endParaRPr kumimoji="1" lang="en-US" altLang="ja-JP" sz="10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smtClean="0"/>
                        <a:t>（保険者照会に係る通知３（２）により、適用区分の変更があった場合、保険者から通知があるため、更新時に限度額適用認定証等</a:t>
                      </a:r>
                      <a:r>
                        <a:rPr kumimoji="1" lang="en-US" altLang="ja-JP" sz="800" dirty="0" smtClean="0"/>
                        <a:t>(</a:t>
                      </a:r>
                      <a:r>
                        <a:rPr kumimoji="1" lang="ja-JP" altLang="en-US" sz="800" dirty="0" smtClean="0"/>
                        <a:t>写</a:t>
                      </a:r>
                      <a:r>
                        <a:rPr kumimoji="1" lang="en-US" altLang="ja-JP" sz="800" dirty="0" smtClean="0"/>
                        <a:t>)</a:t>
                      </a:r>
                      <a:r>
                        <a:rPr kumimoji="1" lang="ja-JP" altLang="en-US" sz="800" dirty="0" err="1" smtClean="0"/>
                        <a:t>の提</a:t>
                      </a:r>
                      <a:r>
                        <a:rPr kumimoji="1" lang="ja-JP" altLang="en-US" sz="800" dirty="0" smtClean="0"/>
                        <a:t>出は不要）</a:t>
                      </a:r>
                      <a:endParaRPr kumimoji="1" lang="ja-JP" altLang="en-US" sz="800" dirty="0"/>
                    </a:p>
                  </a:txBody>
                  <a:tcPr marL="36000" marR="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4442774"/>
                  </a:ext>
                </a:extLst>
              </a:tr>
            </a:tbl>
          </a:graphicData>
        </a:graphic>
      </p:graphicFrame>
    </p:spTree>
    <p:extLst>
      <p:ext uri="{BB962C8B-B14F-4D97-AF65-F5344CB8AC3E}">
        <p14:creationId xmlns:p14="http://schemas.microsoft.com/office/powerpoint/2010/main" val="1092916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79</a:t>
            </a:fld>
            <a:endParaRPr kumimoji="1" lang="ja-JP" altLang="en-US"/>
          </a:p>
        </p:txBody>
      </p:sp>
      <p:sp>
        <p:nvSpPr>
          <p:cNvPr id="2" name="正方形/長方形 1"/>
          <p:cNvSpPr/>
          <p:nvPr/>
        </p:nvSpPr>
        <p:spPr>
          <a:xfrm>
            <a:off x="571500" y="683479"/>
            <a:ext cx="5715000" cy="8348439"/>
          </a:xfrm>
          <a:prstGeom prst="rect">
            <a:avLst/>
          </a:prstGeom>
        </p:spPr>
        <p:txBody>
          <a:bodyPr wrap="square">
            <a:spAutoFit/>
          </a:bodyPr>
          <a:lstStyle/>
          <a:p>
            <a:pPr>
              <a:lnSpc>
                <a:spcPts val="1400"/>
              </a:lnSpc>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（別添２）</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400"/>
              </a:lnSpc>
              <a:spcAft>
                <a:spcPts val="0"/>
              </a:spcAft>
            </a:pPr>
            <a:r>
              <a:rPr lang="en-US" altLang="ja-JP" sz="14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400"/>
              </a:lnSpc>
              <a:spcAft>
                <a:spcPts val="0"/>
              </a:spcAft>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肝がん・重度肝硬変（非代償性肝硬変）の病名の判定基準</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１．肝がん患者であるかの判定基準</a:t>
            </a:r>
          </a:p>
          <a:p>
            <a:pPr indent="127000" algn="just">
              <a:spcBef>
                <a:spcPts val="600"/>
              </a:spcBef>
              <a:spcAft>
                <a:spcPts val="0"/>
              </a:spcAft>
            </a:pPr>
            <a:r>
              <a:rPr lang="ja-JP" altLang="ja-JP" sz="1000" u="sng" kern="100" dirty="0">
                <a:latin typeface="Century" panose="02040604050505020304" pitchFamily="18" charset="0"/>
                <a:ea typeface="ＭＳ 明朝" panose="02020609040205080304" pitchFamily="17" charset="-128"/>
                <a:cs typeface="Times New Roman" panose="02020603050405020304" pitchFamily="18" charset="0"/>
              </a:rPr>
              <a:t>電子カルテ用</a:t>
            </a:r>
            <a:r>
              <a:rPr lang="en-US" altLang="ja-JP" sz="1000" u="sng" kern="100" dirty="0">
                <a:latin typeface="Century" panose="02040604050505020304" pitchFamily="18" charset="0"/>
                <a:ea typeface="ＭＳ 明朝" panose="02020609040205080304" pitchFamily="17" charset="-128"/>
                <a:cs typeface="Times New Roman" panose="02020603050405020304" pitchFamily="18" charset="0"/>
              </a:rPr>
              <a:t>ICD10</a:t>
            </a:r>
            <a:r>
              <a:rPr lang="ja-JP" altLang="ja-JP" sz="1000" u="sng" kern="100" dirty="0">
                <a:latin typeface="Century" panose="02040604050505020304" pitchFamily="18" charset="0"/>
                <a:ea typeface="ＭＳ 明朝" panose="02020609040205080304" pitchFamily="17" charset="-128"/>
                <a:cs typeface="Times New Roman" panose="02020603050405020304" pitchFamily="18" charset="0"/>
              </a:rPr>
              <a:t>対応標準病名マスター</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spcAft>
                <a:spcPts val="0"/>
              </a:spcAft>
              <a:tabLst>
                <a:tab pos="1170305" algn="l"/>
                <a:tab pos="2070735" algn="l"/>
                <a:tab pos="2700655" algn="l"/>
                <a:tab pos="3690620"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病名</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病名管理番号</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ICD10</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コード　　　　　　　病名交換用コード</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spcAft>
                <a:spcPts val="0"/>
              </a:spcAft>
              <a:tabLst>
                <a:tab pos="1170305" algn="l"/>
                <a:tab pos="2070735" algn="l"/>
                <a:tab pos="2700655" algn="l"/>
                <a:tab pos="3690620"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肝癌</a:t>
            </a:r>
            <a:r>
              <a:rPr lang="en-US"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20057051	C220	</a:t>
            </a: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C5L0</a:t>
            </a: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spcAft>
                <a:spcPts val="0"/>
              </a:spcAft>
              <a:tabLst>
                <a:tab pos="1170305" algn="l"/>
                <a:tab pos="2070735" algn="l"/>
                <a:tab pos="2700655" algn="l"/>
                <a:tab pos="3690620" algn="l"/>
              </a:tabLst>
            </a:pP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肝細胞癌</a:t>
            </a:r>
            <a:r>
              <a:rPr lang="en-US"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20057070	C220	</a:t>
            </a: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U7HP</a:t>
            </a: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spcAft>
                <a:spcPts val="0"/>
              </a:spcAft>
              <a:tabLst>
                <a:tab pos="1170305" algn="l"/>
                <a:tab pos="2070735" algn="l"/>
                <a:tab pos="2700655" algn="l"/>
                <a:tab pos="3690620" algn="l"/>
              </a:tabLst>
            </a:pP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原発性肝癌</a:t>
            </a:r>
            <a:r>
              <a:rPr lang="en-US"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20060439	C220	</a:t>
            </a: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HU4F</a:t>
            </a: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spcAft>
                <a:spcPts val="0"/>
              </a:spcAft>
              <a:tabLst>
                <a:tab pos="1170305" algn="l"/>
                <a:tab pos="2070735" algn="l"/>
                <a:tab pos="2700655" algn="l"/>
                <a:tab pos="3690620" algn="l"/>
              </a:tabLst>
            </a:pP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肝細胞癌破裂</a:t>
            </a:r>
            <a:r>
              <a:rPr lang="en-US"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20099318	C220/K768</a:t>
            </a: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GDUC</a:t>
            </a: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spcAft>
                <a:spcPts val="0"/>
              </a:spcAft>
              <a:tabLst>
                <a:tab pos="1170305" algn="l"/>
                <a:tab pos="2070735" algn="l"/>
                <a:tab pos="2700655" algn="l"/>
                <a:tab pos="3690620" algn="l"/>
              </a:tabLst>
            </a:pP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肝内胆管癌</a:t>
            </a:r>
            <a:r>
              <a:rPr lang="en-US"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20057132	C221		VF8J</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spcAft>
                <a:spcPts val="0"/>
              </a:spcAft>
              <a:tabLst>
                <a:tab pos="1170305" algn="l"/>
                <a:tab pos="2070735" algn="l"/>
                <a:tab pos="2700655" algn="l"/>
                <a:tab pos="3690620" algn="l"/>
              </a:tabLst>
            </a:pP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胆管細胞癌</a:t>
            </a:r>
            <a:r>
              <a:rPr lang="en-US"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20070164	C221		PFSN</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spcAft>
                <a:spcPts val="0"/>
              </a:spcAft>
              <a:tabLst>
                <a:tab pos="1170305" algn="l"/>
                <a:tab pos="2070735" algn="l"/>
                <a:tab pos="2700655" algn="l"/>
                <a:tab pos="3690620" algn="l"/>
              </a:tabLst>
            </a:pP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混合型肝癌</a:t>
            </a:r>
            <a:r>
              <a:rPr lang="en-US"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20087874	C227		G3VC</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spcAft>
                <a:spcPts val="0"/>
              </a:spcAft>
              <a:tabLst>
                <a:tab pos="1170305" algn="l"/>
                <a:tab pos="2070735" algn="l"/>
                <a:tab pos="2700655" algn="l"/>
                <a:tab pos="3690620" algn="l"/>
              </a:tabLst>
            </a:pP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肝癌骨転移</a:t>
            </a:r>
            <a:r>
              <a:rPr lang="en-US"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20087470	C795		FT2V</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tabLst>
                <a:tab pos="1170305" algn="l"/>
                <a:tab pos="2070735" algn="l"/>
                <a:tab pos="2700655" algn="l"/>
                <a:tab pos="3690620" algn="l"/>
              </a:tabLst>
            </a:pPr>
            <a:r>
              <a:rPr lang="en-US" altLang="ja-JP" sz="100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tabLst>
                <a:tab pos="1170305" algn="l"/>
                <a:tab pos="2070735" algn="l"/>
                <a:tab pos="2700655" algn="l"/>
                <a:tab pos="3690620" algn="l"/>
              </a:tabLs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２．重度肝硬変（非代償性肝硬変）患者であるかの判定基準</a:t>
            </a:r>
          </a:p>
          <a:p>
            <a:pPr indent="127000" algn="just">
              <a:spcBef>
                <a:spcPts val="600"/>
              </a:spcBef>
              <a:spcAft>
                <a:spcPts val="0"/>
              </a:spcAft>
            </a:pPr>
            <a:r>
              <a:rPr lang="ja-JP" altLang="ja-JP" sz="1000" u="sng" kern="100" dirty="0">
                <a:latin typeface="Century" panose="02040604050505020304" pitchFamily="18" charset="0"/>
                <a:ea typeface="ＭＳ 明朝" panose="02020609040205080304" pitchFamily="17" charset="-128"/>
                <a:cs typeface="Times New Roman" panose="02020603050405020304" pitchFamily="18" charset="0"/>
              </a:rPr>
              <a:t>電子カルテ用</a:t>
            </a:r>
            <a:r>
              <a:rPr lang="en-US" altLang="ja-JP" sz="1000" u="sng" kern="100" dirty="0">
                <a:latin typeface="Century" panose="02040604050505020304" pitchFamily="18" charset="0"/>
                <a:ea typeface="ＭＳ 明朝" panose="02020609040205080304" pitchFamily="17" charset="-128"/>
                <a:cs typeface="Times New Roman" panose="02020603050405020304" pitchFamily="18" charset="0"/>
              </a:rPr>
              <a:t>ICD10</a:t>
            </a:r>
            <a:r>
              <a:rPr lang="ja-JP" altLang="ja-JP" sz="1000" u="sng" kern="100" dirty="0">
                <a:latin typeface="Century" panose="02040604050505020304" pitchFamily="18" charset="0"/>
                <a:ea typeface="ＭＳ 明朝" panose="02020609040205080304" pitchFamily="17" charset="-128"/>
                <a:cs typeface="Times New Roman" panose="02020603050405020304" pitchFamily="18" charset="0"/>
              </a:rPr>
              <a:t>対応標準病名マスター</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病名</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病名管理番号</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ICD10</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コード</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病名交換用コード</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肝不全</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20057155	K729</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S3TE</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非代償性肝硬変</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20074455	K746	RGML</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慢性肝不全</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20076391	K721</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R8R3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Ｂ型非代償性肝硬変</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20100410	B181</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J13K</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Ｃ型非代償性肝硬変</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20100412	B182</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EF6J</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肝腎症候群</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20057092</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K767	BB1J</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肝肺症候群</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20090073	K768	VNRP</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肝性昏睡</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20057095	K729</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KHR0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肝性脳症</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20057096	K729</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N50L</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肝性浮腫</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20057097	R609	E188</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肝性腹水</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20057098	R18	UBQ0</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肝浮腫</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20057156	K768	USD3</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難治性腹水</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20072330	R18	L8C7</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腹水症</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20075375	R18</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SQTN</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肝性胸水</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20088105	K769/J91	DR0E</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肝細胞性黄疸</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20057071	K729	J4UV</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胃静脈瘤</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20054220	I864	JE9H</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胃静脈瘤出血</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20094926</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I864</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UFU2</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胃静脈瘤破裂</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20094925</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I864</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HRMP</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食道静脈瘤</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20065291	I859</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UAFB</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食道静脈瘤出血</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20065292	I850</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TC7G</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食道静脈瘤破裂</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20065293	I850</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M8GP</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食道胃静脈瘤</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20087148	I859/I864	</a:t>
            </a:r>
            <a:r>
              <a:rPr lang="en-US" altLang="ja-JP" sz="1000" kern="100" dirty="0" smtClean="0">
                <a:latin typeface="Century" panose="02040604050505020304" pitchFamily="18" charset="0"/>
                <a:ea typeface="ＭＳ 明朝" panose="02020609040205080304" pitchFamily="17" charset="-128"/>
                <a:cs typeface="Times New Roman" panose="02020603050405020304" pitchFamily="18" charset="0"/>
              </a:rPr>
              <a:t>F6F7</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5222224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80</a:t>
            </a:fld>
            <a:endParaRPr kumimoji="1" lang="ja-JP" altLang="en-US"/>
          </a:p>
        </p:txBody>
      </p:sp>
      <p:sp>
        <p:nvSpPr>
          <p:cNvPr id="2" name="正方形/長方形 1"/>
          <p:cNvSpPr/>
          <p:nvPr/>
        </p:nvSpPr>
        <p:spPr>
          <a:xfrm>
            <a:off x="552450" y="725446"/>
            <a:ext cx="5753100" cy="1618392"/>
          </a:xfrm>
          <a:prstGeom prst="rect">
            <a:avLst/>
          </a:prstGeom>
        </p:spPr>
        <p:txBody>
          <a:bodyPr wrap="square">
            <a:spAutoFit/>
          </a:bodyPr>
          <a:lstStyle/>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肝硬変に伴う食道静脈瘤</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20096774	K746/I982</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J6S5</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肝硬変に伴う食道静脈瘤出血</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20102608	K746/I982</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P711</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門脈圧亢進症</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20077171	K766	G19D</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門脈圧亢進症性胃症</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20088064	K766	P7M7</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門脈圧亢進症性腸症</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20093513	K766/K638	HJ0Q</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門脈圧亢進症性胃腸症</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20093515	K766/K928	TEVN</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27000" algn="just">
              <a:lnSpc>
                <a:spcPts val="1700"/>
              </a:lnSpc>
              <a:spcAft>
                <a:spcPts val="0"/>
              </a:spcAft>
              <a:tabLst>
                <a:tab pos="1980565" algn="l"/>
                <a:tab pos="2970530" algn="l"/>
                <a:tab pos="4050665"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細菌性腹膜炎</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20062300	K658	EJSD</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3297558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81</a:t>
            </a:fld>
            <a:endParaRPr kumimoji="1" lang="ja-JP" altLang="en-US"/>
          </a:p>
        </p:txBody>
      </p:sp>
      <p:sp>
        <p:nvSpPr>
          <p:cNvPr id="2" name="正方形/長方形 1"/>
          <p:cNvSpPr/>
          <p:nvPr/>
        </p:nvSpPr>
        <p:spPr>
          <a:xfrm>
            <a:off x="533400" y="717072"/>
            <a:ext cx="5791200" cy="6512039"/>
          </a:xfrm>
          <a:prstGeom prst="rect">
            <a:avLst/>
          </a:prstGeom>
        </p:spPr>
        <p:txBody>
          <a:bodyPr wrap="square">
            <a:spAutoFit/>
          </a:bodyPr>
          <a:lstStyle/>
          <a:p>
            <a:pPr>
              <a:lnSpc>
                <a:spcPts val="2000"/>
              </a:lnSpc>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（別添３）</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ctr">
              <a:lnSpc>
                <a:spcPts val="2200"/>
              </a:lnSpc>
              <a:spcAft>
                <a:spcPts val="0"/>
              </a:spcAft>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肝がん・重度肝硬変（非代償性肝硬変）の治療目的の</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ctr">
              <a:lnSpc>
                <a:spcPts val="2200"/>
              </a:lnSpc>
              <a:spcAft>
                <a:spcPts val="0"/>
              </a:spcAft>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入院と判断するための医療行為一覧</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ctr">
              <a:lnSpc>
                <a:spcPts val="2200"/>
              </a:lnSpc>
              <a:spcAft>
                <a:spcPts val="0"/>
              </a:spcAft>
            </a:pPr>
            <a:r>
              <a:rPr lang="en-US" altLang="ja-JP" sz="14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50" b="1" kern="100" dirty="0">
                <a:latin typeface="Century" panose="02040604050505020304" pitchFamily="18" charset="0"/>
                <a:ea typeface="ＭＳ 明朝" panose="02020609040205080304" pitchFamily="17" charset="-128"/>
                <a:cs typeface="Times New Roman" panose="02020603050405020304" pitchFamily="18" charset="0"/>
              </a:rPr>
              <a:t>１．肝がんの医療行為</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Bef>
                <a:spcPts val="600"/>
              </a:spcBef>
              <a:spcAft>
                <a:spcPts val="0"/>
              </a:spcAft>
            </a:pPr>
            <a:r>
              <a:rPr lang="ja-JP" altLang="ja-JP" sz="1000" u="sng" kern="100" dirty="0">
                <a:latin typeface="Century" panose="02040604050505020304" pitchFamily="18" charset="0"/>
                <a:ea typeface="ＭＳ 明朝" panose="02020609040205080304" pitchFamily="17" charset="-128"/>
                <a:cs typeface="Times New Roman" panose="02020603050405020304" pitchFamily="18" charset="0"/>
              </a:rPr>
              <a:t>手術</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区分番号</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診療行為名称</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請求コード</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K695-00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肝切除術（部分切除）</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150362610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K695-00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肝切除術（亜区域切除）</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150362710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K695-00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肝切除術（外側区域切除）</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150362810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K695-00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肝切除術（１区域切除（外側区域切除を除く））</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150362910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K695-00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肝切除術（２区域切除）</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150363010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K695-00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肝切除術（３区域切除以上）</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150363110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K695-00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肝切除術（２区域切除以上で血行再建）</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150363210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K695-02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腹腔鏡下肝切除術（部分切除）</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150348010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K695-02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腹腔鏡下肝切除術（外側区域切除）</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150348110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K695-02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腹腔鏡下肝切除術（亜区域切除）</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150388710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K695-02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腹腔鏡下肝切除術（１区域切除（外側区域切除を除く））</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150388810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K695-02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腹腔鏡下肝切除術（２区域切除）</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150388910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K695-02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腹腔鏡下肝切除術（３区域切除以上）</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150389010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K697-03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肝悪性腫瘍ラジオ波焼灼療法（２ｃｍ以内）（腹腔鏡）</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150378410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K697-03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肝悪性腫瘍ラジオ波焼灼療法（２ｃｍ以内）（その他）</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150378510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K697-03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肝悪性腫瘍ラジオ波焼灼療法（２ｃｍを超える）（腹腔鏡）</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150378610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K697-03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肝悪性腫瘍ラジオ波焼灼療法（２ｃｍを超える）（その他）</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150378710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K697-02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肝悪性腫瘍マイクロ波凝固法（腹腔鏡）</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150378210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K697-02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肝悪性腫瘍マイクロ波凝固法（その他）</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150378210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K615-00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血管塞栓術（頭部、胸腔、腹腔内血管等）（選択的動脈化学塞栓術）</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		150376810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K615-00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血管塞栓術（頭部、胸腔、腹腔内血管等）（その他）</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150360710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K697-05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生体部分肝移植術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150284810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Bef>
                <a:spcPts val="600"/>
              </a:spcBef>
              <a:spcAft>
                <a:spcPts val="0"/>
              </a:spcAft>
            </a:pPr>
            <a:r>
              <a:rPr lang="ja-JP" altLang="ja-JP" sz="1000" u="sng" kern="100" dirty="0">
                <a:latin typeface="Century" panose="02040604050505020304" pitchFamily="18" charset="0"/>
                <a:ea typeface="ＭＳ 明朝" panose="02020609040205080304" pitchFamily="17" charset="-128"/>
                <a:cs typeface="Times New Roman" panose="02020603050405020304" pitchFamily="18" charset="0"/>
              </a:rPr>
              <a:t>処置</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J017-00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エタノール局所注入</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140050910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D412-00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経皮的針生検法</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160098010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Bef>
                <a:spcPts val="600"/>
              </a:spcBef>
              <a:spcAft>
                <a:spcPts val="0"/>
              </a:spcAft>
            </a:pPr>
            <a:r>
              <a:rPr lang="ja-JP" altLang="ja-JP" sz="1000" u="sng" kern="100" dirty="0">
                <a:latin typeface="Century" panose="02040604050505020304" pitchFamily="18" charset="0"/>
                <a:ea typeface="ＭＳ 明朝" panose="02020609040205080304" pitchFamily="17" charset="-128"/>
                <a:cs typeface="Times New Roman" panose="02020603050405020304" pitchFamily="18" charset="0"/>
              </a:rPr>
              <a:t>放射線治療</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M001-00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体外照射（高エネルギー放射線治療）</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180020710*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M001-02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ガンマナイフによる定位放射線治療</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180018910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M001-03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直線加速器による放射線治療</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180026750*</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2171163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82</a:t>
            </a:fld>
            <a:endParaRPr kumimoji="1" lang="ja-JP" altLang="en-US"/>
          </a:p>
        </p:txBody>
      </p:sp>
      <p:sp>
        <p:nvSpPr>
          <p:cNvPr id="5" name="正方形/長方形 4"/>
          <p:cNvSpPr/>
          <p:nvPr/>
        </p:nvSpPr>
        <p:spPr>
          <a:xfrm>
            <a:off x="546100" y="668707"/>
            <a:ext cx="5765800" cy="6301725"/>
          </a:xfrm>
          <a:prstGeom prst="rect">
            <a:avLst/>
          </a:prstGeom>
        </p:spPr>
        <p:txBody>
          <a:bodyPr wrap="square">
            <a:spAutoFit/>
          </a:bodyPr>
          <a:lstStyle/>
          <a:p>
            <a:pPr algn="just">
              <a:spcBef>
                <a:spcPts val="600"/>
              </a:spcBef>
              <a:spcAft>
                <a:spcPts val="0"/>
              </a:spcAft>
            </a:pPr>
            <a:r>
              <a:rPr lang="ja-JP" altLang="ja-JP" sz="1000" u="sng" kern="100" dirty="0">
                <a:latin typeface="Century" panose="02040604050505020304" pitchFamily="18" charset="0"/>
                <a:ea typeface="ＭＳ 明朝" panose="02020609040205080304" pitchFamily="17" charset="-128"/>
                <a:cs typeface="Times New Roman" panose="02020603050405020304" pitchFamily="18" charset="0"/>
              </a:rPr>
              <a:t>注射</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G003-00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抗悪性腫瘍剤局所持続注入</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130007510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G003-03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肝動脈塞栓を伴う抗悪性腫瘍剤肝動脈内注入</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130010410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Bef>
                <a:spcPts val="600"/>
              </a:spcBef>
              <a:spcAft>
                <a:spcPts val="0"/>
              </a:spcAft>
            </a:pPr>
            <a:r>
              <a:rPr lang="ja-JP" altLang="ja-JP" sz="1000" u="sng" kern="100" dirty="0">
                <a:latin typeface="Century" panose="02040604050505020304" pitchFamily="18" charset="0"/>
                <a:ea typeface="ＭＳ 明朝" panose="02020609040205080304" pitchFamily="17" charset="-128"/>
                <a:cs typeface="Times New Roman" panose="02020603050405020304" pitchFamily="18" charset="0"/>
              </a:rPr>
              <a:t>画像診断</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E003-00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造影剤注入（動脈造影カテーテル法）（選択的血管造影）</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170027110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該当する区分の検査すべてを含む。</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tabLst>
                <a:tab pos="810260" algn="l"/>
              </a:tabLs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tabLst>
                <a:tab pos="810260" algn="l"/>
              </a:tabLst>
            </a:pPr>
            <a:r>
              <a:rPr lang="ja-JP" altLang="ja-JP" sz="1050" b="1" kern="100" dirty="0">
                <a:latin typeface="Century" panose="02040604050505020304" pitchFamily="18" charset="0"/>
                <a:ea typeface="ＭＳ 明朝" panose="02020609040205080304" pitchFamily="17" charset="-128"/>
                <a:cs typeface="Times New Roman" panose="02020603050405020304" pitchFamily="18" charset="0"/>
              </a:rPr>
              <a:t>２．重度肝硬変（非代償性肝硬変）の医療行為</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Bef>
                <a:spcPts val="600"/>
              </a:spcBef>
              <a:spcAft>
                <a:spcPts val="0"/>
              </a:spcAft>
            </a:pPr>
            <a:r>
              <a:rPr lang="ja-JP" altLang="ja-JP" sz="1000" u="sng" kern="100" dirty="0">
                <a:latin typeface="Century" panose="02040604050505020304" pitchFamily="18" charset="0"/>
                <a:ea typeface="ＭＳ 明朝" panose="02020609040205080304" pitchFamily="17" charset="-128"/>
                <a:cs typeface="Times New Roman" panose="02020603050405020304" pitchFamily="18" charset="0"/>
              </a:rPr>
              <a:t>手術</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区分番号</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診療行為名称</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請求コード</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K532-00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食道・胃静脈瘤手術（血行遮断術を主とする）</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150136110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K532-00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食道・胃静脈瘤手術（食道離断術を主とする）</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150136210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K532-02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食道静脈瘤手術（開腹）</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150136350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K532-03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腹腔鏡下食道静脈瘤手術（胃上部血行遮断術）</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150366910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K533-00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食道・胃静脈瘤硬化療法（内視鏡）</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150136510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K533-02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内視鏡的食道・胃静脈瘤結紮術</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150270150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K615-00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血管塞栓術（頭部、胸腔、腹腔内血管等）（選択的動脈化学塞栓術）</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		150376810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K621-00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門脈体循環静脈吻合術（門脈圧亢進症手術）</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150154510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K635-00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胸水・腹水濾過濃縮再静注法</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150159710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K635-02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腹腔・静脈シャントバルブ設置術</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150260450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K668-2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バルーン閉塞下逆行性経静脈的塞栓術</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150401110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K711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脾摘出術</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150179810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K711-2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腹腔鏡下脾摘出術</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150271850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K697-05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生体部分肝移植術　</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150284810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Bef>
                <a:spcPts val="600"/>
              </a:spcBef>
              <a:spcAft>
                <a:spcPts val="0"/>
              </a:spcAft>
            </a:pPr>
            <a:r>
              <a:rPr lang="ja-JP" altLang="ja-JP" sz="1000" u="sng" kern="100" dirty="0">
                <a:latin typeface="Century" panose="02040604050505020304" pitchFamily="18" charset="0"/>
                <a:ea typeface="ＭＳ 明朝" panose="02020609040205080304" pitchFamily="17" charset="-128"/>
                <a:cs typeface="Times New Roman" panose="02020603050405020304" pitchFamily="18" charset="0"/>
              </a:rPr>
              <a:t>処置</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J008-00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胸腔穿刺</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140003210*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J019-00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持続的胸腔ドレナージ</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140004110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J010-00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腹腔穿刺（人工気腹、洗浄、注入及び排液を含む）</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140003610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J021-00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持続的腹腔ドレナージ</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140004510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Bef>
                <a:spcPts val="600"/>
              </a:spcBef>
              <a:spcAft>
                <a:spcPts val="0"/>
              </a:spcAft>
            </a:pPr>
            <a:r>
              <a:rPr lang="ja-JP" altLang="ja-JP" sz="1000" u="sng" kern="100" dirty="0">
                <a:latin typeface="Century" panose="02040604050505020304" pitchFamily="18" charset="0"/>
                <a:ea typeface="ＭＳ 明朝" panose="02020609040205080304" pitchFamily="17" charset="-128"/>
                <a:cs typeface="Times New Roman" panose="02020603050405020304" pitchFamily="18" charset="0"/>
              </a:rPr>
              <a:t>画像診断</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 pos="450088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E003-00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造影剤注入（動脈造影カテーテル法）（選択的血管造影）</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170027110</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algn="just">
              <a:spcAft>
                <a:spcPts val="0"/>
              </a:spcAft>
              <a:tabLst>
                <a:tab pos="900430" algn="l"/>
              </a:tabLs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該当する区分の検査すべてを含む。</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tabLst>
                <a:tab pos="810260" algn="l"/>
              </a:tabLs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tabLst>
                <a:tab pos="810260" algn="l"/>
              </a:tabLst>
            </a:pPr>
            <a:r>
              <a:rPr lang="ja-JP" altLang="ja-JP" sz="1050" b="1" kern="100" dirty="0">
                <a:latin typeface="Century" panose="02040604050505020304" pitchFamily="18" charset="0"/>
                <a:ea typeface="ＭＳ 明朝" panose="02020609040205080304" pitchFamily="17" charset="-128"/>
                <a:cs typeface="Times New Roman" panose="02020603050405020304" pitchFamily="18" charset="0"/>
              </a:rPr>
              <a:t>３．肝がんの医療行為と判断する薬剤等</a:t>
            </a:r>
            <a:r>
              <a:rPr lang="en-US" altLang="ja-JP" sz="105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1050" b="1" kern="100" dirty="0">
                <a:latin typeface="Century" panose="02040604050505020304" pitchFamily="18" charset="0"/>
                <a:ea typeface="ＭＳ 明朝" panose="02020609040205080304" pitchFamily="17" charset="-128"/>
                <a:cs typeface="Times New Roman" panose="02020603050405020304" pitchFamily="18" charset="0"/>
              </a:rPr>
              <a:t>一般名</a:t>
            </a:r>
            <a:r>
              <a:rPr lang="en-US" altLang="ja-JP" sz="1050" b="1" kern="100" dirty="0">
                <a:latin typeface="Century" panose="02040604050505020304" pitchFamily="18" charset="0"/>
                <a:ea typeface="ＭＳ 明朝" panose="02020609040205080304" pitchFamily="17" charset="-128"/>
                <a:cs typeface="Times New Roman" panose="02020603050405020304" pitchFamily="18" charset="0"/>
              </a:rPr>
              <a:t>)</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（１）化学療法</a:t>
            </a:r>
          </a:p>
          <a:p>
            <a:pPr marL="133350" algn="just">
              <a:spcAft>
                <a:spcPts val="0"/>
              </a:spcAft>
              <a:tabLst>
                <a:tab pos="900430" algn="l"/>
                <a:tab pos="4500880" algn="l"/>
              </a:tabLs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殺細胞性抗癌剤：エピルビシン、ドキソルビシン、シスプラチン、ミリプラチン、マイトマイシン</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C</a:t>
            </a:r>
            <a:r>
              <a:rPr lang="ja-JP" altLang="ja-JP" sz="1050"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フルオロウラシル、ゲムシタビン、テガフール・ウラシル等</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3392357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83</a:t>
            </a:fld>
            <a:endParaRPr kumimoji="1" lang="ja-JP" altLang="en-US"/>
          </a:p>
        </p:txBody>
      </p:sp>
      <p:sp>
        <p:nvSpPr>
          <p:cNvPr id="2" name="正方形/長方形 1"/>
          <p:cNvSpPr/>
          <p:nvPr/>
        </p:nvSpPr>
        <p:spPr>
          <a:xfrm>
            <a:off x="539750" y="670357"/>
            <a:ext cx="5778500" cy="5740033"/>
          </a:xfrm>
          <a:prstGeom prst="rect">
            <a:avLst/>
          </a:prstGeom>
        </p:spPr>
        <p:txBody>
          <a:bodyPr wrap="square">
            <a:spAutoFit/>
          </a:bodyPr>
          <a:lstStyle/>
          <a:p>
            <a:pPr marL="133350" algn="just">
              <a:spcAft>
                <a:spcPts val="0"/>
              </a:spcAft>
              <a:tabLst>
                <a:tab pos="900430" algn="l"/>
                <a:tab pos="4500880" algn="l"/>
              </a:tabLs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分子標的治療薬：ソラフェニブ、レゴラフェニブ、レンバチニブ等</a:t>
            </a:r>
          </a:p>
          <a:p>
            <a:pPr algn="just">
              <a:spcBef>
                <a:spcPts val="600"/>
              </a:spcBef>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（２）鎮痛薬</a:t>
            </a:r>
          </a:p>
          <a:p>
            <a:pPr marL="133350" algn="just">
              <a:spcAft>
                <a:spcPts val="0"/>
              </a:spcAft>
              <a:tabLst>
                <a:tab pos="900430" algn="l"/>
                <a:tab pos="4500880" algn="l"/>
              </a:tabLs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オピオイド：モルヒネ、フェンタニル、ペチジン、ブプレノルフィン、ペンタゾシン、エプタゾシン、トラマドール、オキシコドン等</a:t>
            </a:r>
          </a:p>
          <a:p>
            <a:pPr indent="133350" algn="just">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50" b="1" kern="100" dirty="0">
                <a:latin typeface="Century" panose="02040604050505020304" pitchFamily="18" charset="0"/>
                <a:ea typeface="ＭＳ 明朝" panose="02020609040205080304" pitchFamily="17" charset="-128"/>
                <a:cs typeface="Times New Roman" panose="02020603050405020304" pitchFamily="18" charset="0"/>
              </a:rPr>
              <a:t>４．重度肝硬変（非代償性肝硬変）の医療行為と判断する薬剤等</a:t>
            </a:r>
            <a:r>
              <a:rPr lang="en-US" altLang="ja-JP" sz="105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1050" b="1" kern="100" dirty="0">
                <a:latin typeface="Century" panose="02040604050505020304" pitchFamily="18" charset="0"/>
                <a:ea typeface="ＭＳ 明朝" panose="02020609040205080304" pitchFamily="17" charset="-128"/>
                <a:cs typeface="Times New Roman" panose="02020603050405020304" pitchFamily="18" charset="0"/>
              </a:rPr>
              <a:t>一般名</a:t>
            </a:r>
            <a:r>
              <a:rPr lang="en-US" altLang="ja-JP" sz="1050" b="1" kern="100" dirty="0">
                <a:latin typeface="Century" panose="02040604050505020304" pitchFamily="18" charset="0"/>
                <a:ea typeface="ＭＳ 明朝" panose="02020609040205080304" pitchFamily="17" charset="-128"/>
                <a:cs typeface="Times New Roman" panose="02020603050405020304" pitchFamily="18" charset="0"/>
              </a:rPr>
              <a:t>)</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（１）肝性浮腫・腹水治療薬（利尿薬）</a:t>
            </a:r>
          </a:p>
          <a:p>
            <a:pPr marL="133350" indent="13335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肝性浮腫あるいは腹水、難治性腹水等の病名を有し、かつ、下記薬剤を投与している場合には、重度肝硬変（非代償性肝硬変）の対象医療と判断する。</a:t>
            </a:r>
          </a:p>
          <a:p>
            <a:pPr marL="133350" indent="13335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・バゾプレッシン受容体拮抗薬：トルバプタン</a:t>
            </a:r>
          </a:p>
          <a:p>
            <a:pPr marL="133350" indent="13335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・ループ系利尿薬：フロセミド、ブメタニド、トラセミド、プレタニド、アゾセミド</a:t>
            </a:r>
          </a:p>
          <a:p>
            <a:pPr marL="133350" indent="13335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・カリウム保持性利尿薬：スピロノラクトン、トリアムテレン、カンレノ酸カリウム</a:t>
            </a:r>
          </a:p>
          <a:p>
            <a:pPr algn="just">
              <a:spcBef>
                <a:spcPts val="600"/>
              </a:spcBef>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（２）肝性脳症治療薬</a:t>
            </a:r>
          </a:p>
          <a:p>
            <a:pPr marL="133350" indent="13335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肝性脳症の病名を有し、効能又は効果として「慢性肝障害時における脳症の改善」を有する薬剤（商品名：アミノレバン、テルフィス、ヒカリレバン、モリヘパミン）による治療が実施されている場合には、重度肝硬変（非代償性肝硬変）の対象医療と判断する。</a:t>
            </a:r>
          </a:p>
          <a:p>
            <a:pPr marL="133350" indent="133350" algn="just">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（３）抗ウイルス治療薬</a:t>
            </a:r>
          </a:p>
          <a:p>
            <a:pPr marL="133350" indent="13335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効能又は効果として「</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HCV-RNA </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陽性のＣ型非代償性肝硬変におけるウイルス血症の改善」を有する薬剤による治療が実施されている場合には、重度肝硬変（非代償性肝硬変）の対象医療と判断する。ただし、肝炎治療特別促進事業において、非代償性肝硬変（</a:t>
            </a: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Child-Pugh </a:t>
            </a: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分類Ｂ及びＣ）に対するインターフェロンフリー治療の対象患者と認定された者に限る。</a:t>
            </a:r>
          </a:p>
          <a:p>
            <a:pPr marL="133350" indent="133350" algn="just">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50" b="1" kern="100" dirty="0">
                <a:latin typeface="Century" panose="02040604050505020304" pitchFamily="18" charset="0"/>
                <a:ea typeface="ＭＳ 明朝" panose="02020609040205080304" pitchFamily="17" charset="-128"/>
                <a:cs typeface="Times New Roman" panose="02020603050405020304" pitchFamily="18" charset="0"/>
              </a:rPr>
              <a:t>５．その他の医療行為</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133350" indent="13335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別添２「肝がん・重度肝硬変（非代償性肝硬変）の病名の判定基準」に記載のある病名があり、入院で次に示す医療行為が行われた場合、本事業の入院医療と判断する。</a:t>
            </a:r>
          </a:p>
          <a:p>
            <a:pPr indent="26670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・肝がんが肝臓以外に転移した時に転移巣に対して行われる手術（腫瘍摘出術等）</a:t>
            </a:r>
          </a:p>
          <a:p>
            <a:pPr indent="26670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・肝がんが胆管に浸潤するなどした場合の減黄治療（内視鏡的胆道ドレナージ等）</a:t>
            </a:r>
          </a:p>
          <a:p>
            <a:pPr indent="26670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・門脈血栓症に対する薬物治療（保険適用のある薬剤に限る）</a:t>
            </a:r>
          </a:p>
          <a:p>
            <a:pPr marL="400050" indent="-13335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上記以外であって、肝がん又は重度肝硬変（非代償性肝硬変）により発生したことが明らかな合併症状に対する治療を目的とした入院であるとして、本事業の入院医療と判断するもの。なお、当該医療行為については、事前に都道府県を通じてその内容を厚生労働省に情報提供するものとする。</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149270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84</a:t>
            </a:fld>
            <a:endParaRPr kumimoji="1" lang="ja-JP" altLang="en-US"/>
          </a:p>
        </p:txBody>
      </p:sp>
      <p:sp>
        <p:nvSpPr>
          <p:cNvPr id="2" name="正方形/長方形 1"/>
          <p:cNvSpPr/>
          <p:nvPr/>
        </p:nvSpPr>
        <p:spPr>
          <a:xfrm>
            <a:off x="539750" y="667284"/>
            <a:ext cx="5778500" cy="4657685"/>
          </a:xfrm>
          <a:prstGeom prst="rect">
            <a:avLst/>
          </a:prstGeom>
        </p:spPr>
        <p:txBody>
          <a:bodyPr wrap="square">
            <a:spAutoFit/>
          </a:bodyPr>
          <a:lstStyle/>
          <a:p>
            <a:pPr>
              <a:lnSpc>
                <a:spcPts val="2000"/>
              </a:lnSpc>
            </a:pPr>
            <a:r>
              <a:rPr lang="en-US" altLang="ja-JP" sz="14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（別添４）</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lang="en-US" altLang="ja-JP" sz="14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ctr">
              <a:lnSpc>
                <a:spcPts val="2200"/>
              </a:lnSpc>
              <a:spcAft>
                <a:spcPts val="0"/>
              </a:spcAft>
            </a:pP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肝がん外来医療に該当する医療行為</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2200"/>
              </a:lnSpc>
            </a:pPr>
            <a:r>
              <a:rPr lang="en-US" altLang="ja-JP" sz="14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50" b="1" kern="100" dirty="0">
                <a:latin typeface="Century" panose="02040604050505020304" pitchFamily="18" charset="0"/>
                <a:ea typeface="ＭＳ 明朝" panose="02020609040205080304" pitchFamily="17" charset="-128"/>
                <a:cs typeface="Times New Roman" panose="02020603050405020304" pitchFamily="18" charset="0"/>
              </a:rPr>
              <a:t>１．肝がん外来医療に該当する医療行為</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133985" algn="just">
              <a:spcAft>
                <a:spcPts val="0"/>
              </a:spcAft>
            </a:pPr>
            <a:r>
              <a:rPr lang="ja-JP" altLang="ja-JP" sz="1050" b="1" kern="100" dirty="0">
                <a:latin typeface="Century" panose="02040604050505020304" pitchFamily="18" charset="0"/>
                <a:ea typeface="ＭＳ 明朝" panose="02020609040205080304" pitchFamily="17" charset="-128"/>
                <a:cs typeface="Times New Roman" panose="02020603050405020304" pitchFamily="18" charset="0"/>
              </a:rPr>
              <a:t>（１）分子標的薬を用いた化学療法</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26670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○対象とする薬剤（一般名）</a:t>
            </a:r>
          </a:p>
          <a:p>
            <a:pPr indent="40005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分子標的治療薬：ソラフェニブ、レゴラフェニブ、レンバチニブ、アテゾリズマブ等</a:t>
            </a:r>
          </a:p>
          <a:p>
            <a:pPr algn="just">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133985" algn="just">
              <a:spcAft>
                <a:spcPts val="0"/>
              </a:spcAft>
            </a:pPr>
            <a:r>
              <a:rPr lang="ja-JP" altLang="ja-JP" sz="1050" b="1" kern="100" dirty="0">
                <a:latin typeface="Century" panose="02040604050505020304" pitchFamily="18" charset="0"/>
                <a:ea typeface="ＭＳ 明朝" panose="02020609040205080304" pitchFamily="17" charset="-128"/>
                <a:cs typeface="Times New Roman" panose="02020603050405020304" pitchFamily="18" charset="0"/>
              </a:rPr>
              <a:t>（２）肝動注化学療法</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26670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○対象とする薬剤（一般名）</a:t>
            </a:r>
          </a:p>
          <a:p>
            <a:pPr indent="40005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殺細胞性抗癌剤：フルオロウラシル、シスプラチン等</a:t>
            </a:r>
          </a:p>
          <a:p>
            <a:pPr algn="just">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133985" algn="just">
              <a:spcAft>
                <a:spcPts val="0"/>
              </a:spcAft>
            </a:pPr>
            <a:r>
              <a:rPr lang="ja-JP" altLang="ja-JP" sz="1050" b="1" kern="100" dirty="0">
                <a:latin typeface="Century" panose="02040604050505020304" pitchFamily="18" charset="0"/>
                <a:ea typeface="ＭＳ 明朝" panose="02020609040205080304" pitchFamily="17" charset="-128"/>
                <a:cs typeface="Times New Roman" panose="02020603050405020304" pitchFamily="18" charset="0"/>
              </a:rPr>
              <a:t>（３）その他の医療行為</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13335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上記（１）又は（２）の医療行為により発生した副作用に対する治療を目的とした医療行為。</a:t>
            </a:r>
          </a:p>
          <a:p>
            <a:pPr algn="just">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50" b="1" kern="100" dirty="0">
                <a:latin typeface="Century" panose="02040604050505020304" pitchFamily="18" charset="0"/>
                <a:ea typeface="ＭＳ 明朝" panose="02020609040205080304" pitchFamily="17" charset="-128"/>
                <a:cs typeface="Times New Roman" panose="02020603050405020304" pitchFamily="18" charset="0"/>
              </a:rPr>
              <a:t>２．その他</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265430" indent="133350" algn="just">
              <a:spcAft>
                <a:spcPts val="0"/>
              </a:spcAft>
            </a:pPr>
            <a:r>
              <a:rPr lang="ja-JP" altLang="ja-JP" sz="1050" kern="100" dirty="0">
                <a:latin typeface="Century" panose="02040604050505020304" pitchFamily="18" charset="0"/>
                <a:ea typeface="ＭＳ 明朝" panose="02020609040205080304" pitchFamily="17" charset="-128"/>
                <a:cs typeface="Times New Roman" panose="02020603050405020304" pitchFamily="18" charset="0"/>
              </a:rPr>
              <a:t>上記１を行うために明らかに必要と認められる外来医療（薬剤の処方を含む）であるとして、肝がん外来医療に該当する医療行為と判断するもの。</a:t>
            </a:r>
          </a:p>
          <a:p>
            <a:pPr algn="just">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9553452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85</a:t>
            </a:fld>
            <a:endParaRPr kumimoji="1" lang="ja-JP" altLang="en-US"/>
          </a:p>
        </p:txBody>
      </p:sp>
      <p:pic>
        <p:nvPicPr>
          <p:cNvPr id="2" name="図 1"/>
          <p:cNvPicPr>
            <a:picLocks noChangeAspect="1"/>
          </p:cNvPicPr>
          <p:nvPr/>
        </p:nvPicPr>
        <p:blipFill>
          <a:blip r:embed="rId2"/>
          <a:stretch>
            <a:fillRect/>
          </a:stretch>
        </p:blipFill>
        <p:spPr>
          <a:xfrm>
            <a:off x="354305" y="415432"/>
            <a:ext cx="6112736" cy="8963165"/>
          </a:xfrm>
          <a:prstGeom prst="rect">
            <a:avLst/>
          </a:prstGeom>
        </p:spPr>
      </p:pic>
      <p:sp>
        <p:nvSpPr>
          <p:cNvPr id="5" name="タイトル 1"/>
          <p:cNvSpPr>
            <a:spLocks noGrp="1"/>
          </p:cNvSpPr>
          <p:nvPr>
            <p:ph type="title"/>
          </p:nvPr>
        </p:nvSpPr>
        <p:spPr>
          <a:xfrm>
            <a:off x="354305" y="148753"/>
            <a:ext cx="2777038" cy="266679"/>
          </a:xfrm>
        </p:spPr>
        <p:txBody>
          <a:bodyPr>
            <a:normAutofit/>
          </a:bodyPr>
          <a:lstStyle/>
          <a:p>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（別紙様式例１）</a:t>
            </a:r>
          </a:p>
        </p:txBody>
      </p:sp>
    </p:spTree>
    <p:extLst>
      <p:ext uri="{BB962C8B-B14F-4D97-AF65-F5344CB8AC3E}">
        <p14:creationId xmlns:p14="http://schemas.microsoft.com/office/powerpoint/2010/main" val="17784911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86</a:t>
            </a:fld>
            <a:endParaRPr kumimoji="1" lang="ja-JP" altLang="en-US"/>
          </a:p>
        </p:txBody>
      </p:sp>
      <p:sp>
        <p:nvSpPr>
          <p:cNvPr id="6" name="タイトル 1"/>
          <p:cNvSpPr>
            <a:spLocks noGrp="1"/>
          </p:cNvSpPr>
          <p:nvPr>
            <p:ph type="title"/>
          </p:nvPr>
        </p:nvSpPr>
        <p:spPr>
          <a:xfrm>
            <a:off x="381643" y="261335"/>
            <a:ext cx="2777038" cy="266679"/>
          </a:xfrm>
        </p:spPr>
        <p:txBody>
          <a:bodyPr>
            <a:normAutofit/>
          </a:bodyPr>
          <a:lstStyle/>
          <a:p>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（別紙様式例２）</a:t>
            </a:r>
          </a:p>
        </p:txBody>
      </p:sp>
      <p:pic>
        <p:nvPicPr>
          <p:cNvPr id="2" name="図 1"/>
          <p:cNvPicPr>
            <a:picLocks noChangeAspect="1"/>
          </p:cNvPicPr>
          <p:nvPr/>
        </p:nvPicPr>
        <p:blipFill>
          <a:blip r:embed="rId2"/>
          <a:stretch>
            <a:fillRect/>
          </a:stretch>
        </p:blipFill>
        <p:spPr>
          <a:xfrm>
            <a:off x="533721" y="528014"/>
            <a:ext cx="5790557" cy="8988272"/>
          </a:xfrm>
          <a:prstGeom prst="rect">
            <a:avLst/>
          </a:prstGeom>
        </p:spPr>
      </p:pic>
    </p:spTree>
    <p:extLst>
      <p:ext uri="{BB962C8B-B14F-4D97-AF65-F5344CB8AC3E}">
        <p14:creationId xmlns:p14="http://schemas.microsoft.com/office/powerpoint/2010/main" val="654143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87</a:t>
            </a:fld>
            <a:endParaRPr kumimoji="1" lang="ja-JP" altLang="en-US"/>
          </a:p>
        </p:txBody>
      </p:sp>
      <p:sp>
        <p:nvSpPr>
          <p:cNvPr id="7" name="タイトル 1"/>
          <p:cNvSpPr>
            <a:spLocks noGrp="1"/>
          </p:cNvSpPr>
          <p:nvPr>
            <p:ph type="title"/>
          </p:nvPr>
        </p:nvSpPr>
        <p:spPr>
          <a:xfrm>
            <a:off x="381643" y="261335"/>
            <a:ext cx="2777038" cy="266679"/>
          </a:xfrm>
        </p:spPr>
        <p:txBody>
          <a:bodyPr>
            <a:normAutofit/>
          </a:bodyPr>
          <a:lstStyle/>
          <a:p>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（別紙様式例３）</a:t>
            </a:r>
          </a:p>
        </p:txBody>
      </p:sp>
      <p:pic>
        <p:nvPicPr>
          <p:cNvPr id="2" name="図 1"/>
          <p:cNvPicPr>
            <a:picLocks noChangeAspect="1"/>
          </p:cNvPicPr>
          <p:nvPr/>
        </p:nvPicPr>
        <p:blipFill>
          <a:blip r:embed="rId2"/>
          <a:stretch>
            <a:fillRect/>
          </a:stretch>
        </p:blipFill>
        <p:spPr>
          <a:xfrm>
            <a:off x="283215" y="528014"/>
            <a:ext cx="6117586" cy="9093861"/>
          </a:xfrm>
          <a:prstGeom prst="rect">
            <a:avLst/>
          </a:prstGeom>
        </p:spPr>
      </p:pic>
    </p:spTree>
    <p:extLst>
      <p:ext uri="{BB962C8B-B14F-4D97-AF65-F5344CB8AC3E}">
        <p14:creationId xmlns:p14="http://schemas.microsoft.com/office/powerpoint/2010/main" val="17106679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88</a:t>
            </a:fld>
            <a:endParaRPr kumimoji="1" lang="ja-JP" altLang="en-US"/>
          </a:p>
        </p:txBody>
      </p:sp>
      <p:pic>
        <p:nvPicPr>
          <p:cNvPr id="2" name="図 1"/>
          <p:cNvPicPr>
            <a:picLocks noChangeAspect="1"/>
          </p:cNvPicPr>
          <p:nvPr/>
        </p:nvPicPr>
        <p:blipFill>
          <a:blip r:embed="rId2"/>
          <a:stretch>
            <a:fillRect/>
          </a:stretch>
        </p:blipFill>
        <p:spPr>
          <a:xfrm>
            <a:off x="368108" y="850389"/>
            <a:ext cx="6121783" cy="8002022"/>
          </a:xfrm>
          <a:prstGeom prst="rect">
            <a:avLst/>
          </a:prstGeom>
        </p:spPr>
      </p:pic>
    </p:spTree>
    <p:extLst>
      <p:ext uri="{BB962C8B-B14F-4D97-AF65-F5344CB8AC3E}">
        <p14:creationId xmlns:p14="http://schemas.microsoft.com/office/powerpoint/2010/main" val="415335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405"/>
            <a:ext cx="4076449" cy="326837"/>
          </a:xfrm>
        </p:spPr>
        <p:txBody>
          <a:bodyPr>
            <a:normAutofit/>
          </a:bodyPr>
          <a:lstStyle/>
          <a:p>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資料集３</a:t>
            </a:r>
            <a:r>
              <a:rPr lang="en-US" altLang="ja-JP"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データ提供への同意に関する説明文書</a:t>
            </a:r>
          </a:p>
        </p:txBody>
      </p:sp>
      <p:sp>
        <p:nvSpPr>
          <p:cNvPr id="4" name="テキスト ボックス 2"/>
          <p:cNvSpPr txBox="1">
            <a:spLocks noChangeArrowheads="1"/>
          </p:cNvSpPr>
          <p:nvPr/>
        </p:nvSpPr>
        <p:spPr bwMode="auto">
          <a:xfrm>
            <a:off x="521018" y="971550"/>
            <a:ext cx="5815965" cy="7962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endParaRPr lang="en-US" altLang="ja-JP" sz="1400" b="1" kern="100" dirty="0" smtClean="0">
              <a:effectLst/>
              <a:latin typeface="游明朝" panose="02020400000000000000" pitchFamily="18" charset="-128"/>
              <a:ea typeface="ＭＳ Ｐゴシック" panose="020B0600070205080204" pitchFamily="50" charset="-128"/>
              <a:cs typeface="Times New Roman" panose="02020603050405020304" pitchFamily="18" charset="0"/>
            </a:endParaRPr>
          </a:p>
          <a:p>
            <a:pPr algn="ctr">
              <a:spcAft>
                <a:spcPts val="0"/>
              </a:spcAft>
            </a:pPr>
            <a:r>
              <a:rPr lang="ja-JP" sz="1400" b="1" kern="100" dirty="0" smtClean="0">
                <a:effectLst/>
                <a:latin typeface="游明朝" panose="02020400000000000000" pitchFamily="18" charset="-128"/>
                <a:ea typeface="ＭＳ Ｐゴシック" panose="020B0600070205080204" pitchFamily="50" charset="-128"/>
                <a:cs typeface="Times New Roman" panose="02020603050405020304" pitchFamily="18" charset="0"/>
              </a:rPr>
              <a:t>肝</a:t>
            </a:r>
            <a:r>
              <a:rPr lang="ja-JP" sz="14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がん・重度肝硬変治療研究促進事業に参加される方へ</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en-US" sz="1200" b="1" kern="100" dirty="0">
                <a:effectLst/>
                <a:latin typeface="ＭＳ Ｐゴシック" panose="020B060007020508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　事業の参加にあたって</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　「肝がん・重度肝硬変治療研究促進事業」の参加者証の交付申請の際に都道府県知事に提出していただく臨床調査個人票の「写し」は、厚生労働省にも提供されることになります。厚生労働省は、これにより得られた肝がんや非代償性肝硬変（以下、重度肝硬変）の臨床データを、患者の予後の改善や生活の質の向上、肝がんの再発の抑制などを目的に解析します。また、本事業の円滑な実施や利便性の向上にも役立てられます。</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　なお解析は、厚生労働省の研究班（厚生労働科学研究費補助金 肝炎等克服政策研究事業「肝がん・重度肝硬変の治療に係るガイドラインの作成等に資する研究（研究代表者：東京大学　小池和彦）」（以下、政策研究班））において実施されます。</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en-US" sz="1200" kern="100" dirty="0">
                <a:effectLst/>
                <a:latin typeface="ＭＳ Ｐゴシック" panose="020B060007020508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　事業の対象</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　</a:t>
            </a:r>
            <a:r>
              <a:rPr lang="en-US"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B</a:t>
            </a: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型・</a:t>
            </a:r>
            <a:r>
              <a:rPr lang="en-US"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C</a:t>
            </a: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型肝炎ウイルスに起因する肝がん・重度肝硬変患者で、厚生労働省の研究班へ臨床データを提供し、活用されることに同意をいただいた方</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en-US" sz="1200" kern="100" dirty="0">
                <a:effectLst/>
                <a:latin typeface="ＭＳ Ｐゴシック" panose="020B060007020508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　事業に参加することによる負担、費用、リスク、利益</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　保険診療の範囲内でおこなった検査等の結果に基づいて作成された臨床調査個人票の写しを提出するのみですので、追加で負担や費用が発生したり、有害事象が起きたりすることはありません。</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　臨床情報の提供に同意し本事業に参加することにより、所定の条件に該当した場合に医療費の負担が軽減されます。</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　臨床情報の提供に同意を頂けない方は、本事業の対象とはなりません。</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en-US" sz="1200" kern="100" dirty="0">
                <a:effectLst/>
                <a:latin typeface="ＭＳ Ｐゴシック" panose="020B060007020508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lnSpc>
                <a:spcPts val="1800"/>
              </a:lnSpc>
              <a:spcAft>
                <a:spcPts val="0"/>
              </a:spcAft>
              <a:buFont typeface="游明朝" panose="02020400000000000000" pitchFamily="18" charset="-128"/>
              <a:buChar char="■"/>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個人情報の保護について</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　個人を特定する情報や臨床情報は厚生労働省および厚生労働省の研究班において保存されますが、適切に取り扱われ、目的以外の用途で使用されることはありません。</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en-US" sz="1200" kern="100" dirty="0">
                <a:effectLst/>
                <a:latin typeface="ＭＳ Ｐゴシック" panose="020B060007020508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lnSpc>
                <a:spcPts val="1800"/>
              </a:lnSpc>
              <a:spcAft>
                <a:spcPts val="0"/>
              </a:spcAft>
              <a:buFont typeface="游明朝" panose="02020400000000000000" pitchFamily="18" charset="-128"/>
              <a:buChar char="■"/>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同意の任意性について</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spcAft>
                <a:spcPts val="0"/>
              </a:spcAft>
            </a:pPr>
            <a:r>
              <a:rPr lang="ja-JP" sz="1200" kern="100" dirty="0">
                <a:effectLst/>
                <a:latin typeface="游明朝" panose="02020400000000000000" pitchFamily="18" charset="-128"/>
                <a:ea typeface="ＭＳ Ｐゴシック" panose="020B0600070205080204" pitchFamily="50" charset="-128"/>
                <a:cs typeface="Times New Roman" panose="02020603050405020304" pitchFamily="18" charset="0"/>
              </a:rPr>
              <a:t>　この事業に参加するかどうかは、ご自身の意思で決めていただきます。同意がないことにより、診療上不利益を被ることはありません。また、希望する場合には同意を撤回することが可能です。</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7FB7AD9B-6EE5-4113-9254-305380511510}" type="slidenum">
              <a:rPr kumimoji="1" lang="ja-JP" altLang="en-US" smtClean="0"/>
              <a:t>8</a:t>
            </a:fld>
            <a:endParaRPr kumimoji="1" lang="ja-JP" altLang="en-US"/>
          </a:p>
        </p:txBody>
      </p:sp>
    </p:spTree>
    <p:extLst>
      <p:ext uri="{BB962C8B-B14F-4D97-AF65-F5344CB8AC3E}">
        <p14:creationId xmlns:p14="http://schemas.microsoft.com/office/powerpoint/2010/main" val="31757727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89</a:t>
            </a:fld>
            <a:endParaRPr kumimoji="1" lang="ja-JP" altLang="en-US"/>
          </a:p>
        </p:txBody>
      </p:sp>
      <p:sp>
        <p:nvSpPr>
          <p:cNvPr id="5" name="タイトル 1"/>
          <p:cNvSpPr>
            <a:spLocks noGrp="1"/>
          </p:cNvSpPr>
          <p:nvPr>
            <p:ph type="title"/>
          </p:nvPr>
        </p:nvSpPr>
        <p:spPr>
          <a:xfrm>
            <a:off x="381643" y="261335"/>
            <a:ext cx="2777038" cy="266679"/>
          </a:xfrm>
        </p:spPr>
        <p:txBody>
          <a:bodyPr>
            <a:normAutofit/>
          </a:bodyPr>
          <a:lstStyle/>
          <a:p>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（別紙様式例４）</a:t>
            </a:r>
          </a:p>
        </p:txBody>
      </p:sp>
      <p:pic>
        <p:nvPicPr>
          <p:cNvPr id="2" name="図 1"/>
          <p:cNvPicPr>
            <a:picLocks noChangeAspect="1"/>
          </p:cNvPicPr>
          <p:nvPr/>
        </p:nvPicPr>
        <p:blipFill>
          <a:blip r:embed="rId2"/>
          <a:stretch>
            <a:fillRect/>
          </a:stretch>
        </p:blipFill>
        <p:spPr>
          <a:xfrm>
            <a:off x="308614" y="684340"/>
            <a:ext cx="6240771" cy="8537320"/>
          </a:xfrm>
          <a:prstGeom prst="rect">
            <a:avLst/>
          </a:prstGeom>
        </p:spPr>
      </p:pic>
    </p:spTree>
    <p:extLst>
      <p:ext uri="{BB962C8B-B14F-4D97-AF65-F5344CB8AC3E}">
        <p14:creationId xmlns:p14="http://schemas.microsoft.com/office/powerpoint/2010/main" val="25865115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90</a:t>
            </a:fld>
            <a:endParaRPr kumimoji="1" lang="ja-JP" altLang="en-US"/>
          </a:p>
        </p:txBody>
      </p:sp>
      <p:sp>
        <p:nvSpPr>
          <p:cNvPr id="5" name="タイトル 1"/>
          <p:cNvSpPr>
            <a:spLocks noGrp="1"/>
          </p:cNvSpPr>
          <p:nvPr>
            <p:ph type="title"/>
          </p:nvPr>
        </p:nvSpPr>
        <p:spPr>
          <a:xfrm>
            <a:off x="381643" y="261335"/>
            <a:ext cx="2777038" cy="266679"/>
          </a:xfrm>
        </p:spPr>
        <p:txBody>
          <a:bodyPr>
            <a:normAutofit/>
          </a:bodyPr>
          <a:lstStyle/>
          <a:p>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（別紙様式例５）</a:t>
            </a:r>
          </a:p>
        </p:txBody>
      </p:sp>
      <p:graphicFrame>
        <p:nvGraphicFramePr>
          <p:cNvPr id="6" name="表 5"/>
          <p:cNvGraphicFramePr>
            <a:graphicFrameLocks noGrp="1"/>
          </p:cNvGraphicFramePr>
          <p:nvPr>
            <p:extLst>
              <p:ext uri="{D42A27DB-BD31-4B8C-83A1-F6EECF244321}">
                <p14:modId xmlns:p14="http://schemas.microsoft.com/office/powerpoint/2010/main" val="2313666358"/>
              </p:ext>
            </p:extLst>
          </p:nvPr>
        </p:nvGraphicFramePr>
        <p:xfrm>
          <a:off x="558438" y="711785"/>
          <a:ext cx="5710012" cy="7836845"/>
        </p:xfrm>
        <a:graphic>
          <a:graphicData uri="http://schemas.openxmlformats.org/drawingml/2006/table">
            <a:tbl>
              <a:tblPr firstRow="1" firstCol="1" bandRow="1"/>
              <a:tblGrid>
                <a:gridCol w="1058636">
                  <a:extLst>
                    <a:ext uri="{9D8B030D-6E8A-4147-A177-3AD203B41FA5}">
                      <a16:colId xmlns:a16="http://schemas.microsoft.com/office/drawing/2014/main" val="773986909"/>
                    </a:ext>
                  </a:extLst>
                </a:gridCol>
                <a:gridCol w="571001">
                  <a:extLst>
                    <a:ext uri="{9D8B030D-6E8A-4147-A177-3AD203B41FA5}">
                      <a16:colId xmlns:a16="http://schemas.microsoft.com/office/drawing/2014/main" val="2013031457"/>
                    </a:ext>
                  </a:extLst>
                </a:gridCol>
                <a:gridCol w="571001">
                  <a:extLst>
                    <a:ext uri="{9D8B030D-6E8A-4147-A177-3AD203B41FA5}">
                      <a16:colId xmlns:a16="http://schemas.microsoft.com/office/drawing/2014/main" val="1230463178"/>
                    </a:ext>
                  </a:extLst>
                </a:gridCol>
                <a:gridCol w="580137">
                  <a:extLst>
                    <a:ext uri="{9D8B030D-6E8A-4147-A177-3AD203B41FA5}">
                      <a16:colId xmlns:a16="http://schemas.microsoft.com/office/drawing/2014/main" val="2099547167"/>
                    </a:ext>
                  </a:extLst>
                </a:gridCol>
                <a:gridCol w="581279">
                  <a:extLst>
                    <a:ext uri="{9D8B030D-6E8A-4147-A177-3AD203B41FA5}">
                      <a16:colId xmlns:a16="http://schemas.microsoft.com/office/drawing/2014/main" val="1244104102"/>
                    </a:ext>
                  </a:extLst>
                </a:gridCol>
                <a:gridCol w="580137">
                  <a:extLst>
                    <a:ext uri="{9D8B030D-6E8A-4147-A177-3AD203B41FA5}">
                      <a16:colId xmlns:a16="http://schemas.microsoft.com/office/drawing/2014/main" val="3962507874"/>
                    </a:ext>
                  </a:extLst>
                </a:gridCol>
                <a:gridCol w="571001">
                  <a:extLst>
                    <a:ext uri="{9D8B030D-6E8A-4147-A177-3AD203B41FA5}">
                      <a16:colId xmlns:a16="http://schemas.microsoft.com/office/drawing/2014/main" val="3352219854"/>
                    </a:ext>
                  </a:extLst>
                </a:gridCol>
                <a:gridCol w="612114">
                  <a:extLst>
                    <a:ext uri="{9D8B030D-6E8A-4147-A177-3AD203B41FA5}">
                      <a16:colId xmlns:a16="http://schemas.microsoft.com/office/drawing/2014/main" val="3143626238"/>
                    </a:ext>
                  </a:extLst>
                </a:gridCol>
                <a:gridCol w="584706">
                  <a:extLst>
                    <a:ext uri="{9D8B030D-6E8A-4147-A177-3AD203B41FA5}">
                      <a16:colId xmlns:a16="http://schemas.microsoft.com/office/drawing/2014/main" val="3821748354"/>
                    </a:ext>
                  </a:extLst>
                </a:gridCol>
              </a:tblGrid>
              <a:tr h="720093">
                <a:tc gridSpan="9">
                  <a:txBody>
                    <a:bodyPr/>
                    <a:lstStyle/>
                    <a:p>
                      <a:pPr algn="ctr" fontAlgn="base" hangingPunct="0">
                        <a:spcAft>
                          <a:spcPts val="0"/>
                        </a:spcAft>
                      </a:pPr>
                      <a:r>
                        <a:rPr lang="ja-JP" sz="1200" b="1" kern="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rPr>
                        <a:t>肝がん・重度肝硬変治療研究促進事業参加終了通知書</a:t>
                      </a:r>
                      <a:endParaRPr lang="ja-JP" sz="1200" b="1"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80739335"/>
                  </a:ext>
                </a:extLst>
              </a:tr>
              <a:tr h="527434">
                <a:tc>
                  <a:txBody>
                    <a:bodyPr/>
                    <a:lstStyle/>
                    <a:p>
                      <a:pPr algn="ctr"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公費負担者番号</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661893"/>
                  </a:ext>
                </a:extLst>
              </a:tr>
              <a:tr h="527434">
                <a:tc>
                  <a:txBody>
                    <a:bodyPr/>
                    <a:lstStyle/>
                    <a:p>
                      <a:pPr algn="ctr"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公費負担医療の受給者番号</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ts val="1500"/>
                        </a:lnSpc>
                        <a:spcAft>
                          <a:spcPts val="0"/>
                        </a:spcAft>
                      </a:pPr>
                      <a:r>
                        <a:rPr lang="en-US" sz="1000" kern="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3131047018"/>
                  </a:ext>
                </a:extLst>
              </a:tr>
              <a:tr h="650502">
                <a:tc>
                  <a:txBody>
                    <a:bodyPr/>
                    <a:lstStyle/>
                    <a:p>
                      <a:pPr algn="dist"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住</a:t>
                      </a:r>
                      <a:r>
                        <a:rPr lang="en-US" sz="1000" kern="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所</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fontAlgn="base" hangingPunct="0">
                        <a:lnSpc>
                          <a:spcPts val="1500"/>
                        </a:lnSpc>
                        <a:spcAft>
                          <a:spcPts val="0"/>
                        </a:spcAft>
                      </a:pPr>
                      <a:r>
                        <a:rPr lang="en-US" sz="1000" kern="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3644290"/>
                  </a:ext>
                </a:extLst>
              </a:tr>
              <a:tr h="650502">
                <a:tc>
                  <a:txBody>
                    <a:bodyPr/>
                    <a:lstStyle/>
                    <a:p>
                      <a:pPr algn="dist"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ふりがな</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dist"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氏　　　</a:t>
                      </a:r>
                      <a:r>
                        <a:rPr lang="ja-JP" sz="1000" kern="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名</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fontAlgn="base" hangingPunct="0">
                        <a:lnSpc>
                          <a:spcPts val="1500"/>
                        </a:lnSpc>
                        <a:spcAft>
                          <a:spcPts val="0"/>
                        </a:spcAft>
                      </a:pPr>
                      <a:r>
                        <a:rPr lang="en-US" sz="1000" kern="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61511683"/>
                  </a:ext>
                </a:extLst>
              </a:tr>
              <a:tr h="650502">
                <a:tc>
                  <a:txBody>
                    <a:bodyPr/>
                    <a:lstStyle/>
                    <a:p>
                      <a:pPr algn="dist"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生</a:t>
                      </a:r>
                      <a:r>
                        <a:rPr lang="ja-JP" sz="1000" kern="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年</a:t>
                      </a:r>
                      <a:r>
                        <a:rPr lang="ja-JP" sz="1000" kern="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月</a:t>
                      </a:r>
                      <a:r>
                        <a:rPr lang="ja-JP" sz="1000" kern="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日</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年　　　　　　月　　　　　日</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base" hangingPunct="0">
                        <a:lnSpc>
                          <a:spcPts val="1500"/>
                        </a:lnSpc>
                        <a:spcAft>
                          <a:spcPts val="0"/>
                        </a:spcAft>
                      </a:pPr>
                      <a:r>
                        <a:rPr lang="ja-JP" sz="1000" kern="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男　・　女</a:t>
                      </a:r>
                      <a:endParaRPr lang="ja-JP" sz="10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880570657"/>
                  </a:ext>
                </a:extLst>
              </a:tr>
              <a:tr h="791150">
                <a:tc>
                  <a:txBody>
                    <a:bodyPr/>
                    <a:lstStyle/>
                    <a:p>
                      <a:pPr algn="dist"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参加者証の</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dist"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有効期間</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dist" fontAlgn="base" hangingPunct="0">
                        <a:lnSpc>
                          <a:spcPts val="1500"/>
                        </a:lnSpc>
                        <a:spcAft>
                          <a:spcPts val="0"/>
                        </a:spcAft>
                      </a:pPr>
                      <a:r>
                        <a:rPr lang="ja-JP" sz="1000" kern="0" spc="-1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（直近のもの）</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自　　　　　　　　年　　　　　　月　　　　　　日</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至　　　</a:t>
                      </a:r>
                      <a:r>
                        <a:rPr lang="en-US" sz="1000" kern="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年　　　　　　月　　　　　　日</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64680168"/>
                  </a:ext>
                </a:extLst>
              </a:tr>
              <a:tr h="791150">
                <a:tc>
                  <a:txBody>
                    <a:bodyPr/>
                    <a:lstStyle/>
                    <a:p>
                      <a:pPr algn="dist"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助成制度の</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dist"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利用実績</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自　　　　　　　　年　　　　　　月　　　　　　日</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至　　　　　　　　年</a:t>
                      </a:r>
                      <a:r>
                        <a:rPr lang="en-US" sz="1000" kern="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月</a:t>
                      </a:r>
                      <a:r>
                        <a:rPr lang="en-US" sz="1000" kern="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日</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08424118"/>
                  </a:ext>
                </a:extLst>
              </a:tr>
              <a:tr h="550143">
                <a:tc>
                  <a:txBody>
                    <a:bodyPr/>
                    <a:lstStyle/>
                    <a:p>
                      <a:pPr algn="dist"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終了年月日</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年　　　　月　　　　日</a:t>
                      </a:r>
                      <a:r>
                        <a:rPr lang="ja-JP" sz="1000" kern="0" dirty="0">
                          <a:effectLst/>
                          <a:latin typeface="ＭＳ 明朝" panose="02020609040205080304" pitchFamily="17" charset="-128"/>
                          <a:ea typeface="ＭＳ 明朝" panose="02020609040205080304" pitchFamily="17" charset="-128"/>
                          <a:cs typeface="ＭＳ 明朝" panose="02020609040205080304" pitchFamily="17" charset="-128"/>
                        </a:rPr>
                        <a:t>（※受理日の月の末日）</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80043264"/>
                  </a:ext>
                </a:extLst>
              </a:tr>
              <a:tr h="624189">
                <a:tc>
                  <a:txBody>
                    <a:bodyPr/>
                    <a:lstStyle/>
                    <a:p>
                      <a:pPr algn="dist"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終了の理由</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342900" lvl="0" indent="-342900" algn="l" fontAlgn="base" hangingPunct="0">
                        <a:lnSpc>
                          <a:spcPts val="1500"/>
                        </a:lnSpc>
                        <a:spcAft>
                          <a:spcPts val="0"/>
                        </a:spcAft>
                        <a:buFont typeface="+mj-cs"/>
                        <a:buAutoNum type="arabicDbPlain"/>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参加終了申請書の提出</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342900" lvl="0" indent="-342900" algn="l" fontAlgn="base" hangingPunct="0">
                        <a:lnSpc>
                          <a:spcPts val="1500"/>
                        </a:lnSpc>
                        <a:spcAft>
                          <a:spcPts val="0"/>
                        </a:spcAft>
                        <a:buFont typeface="+mj-cs"/>
                        <a:buAutoNum type="arabicDbPlain"/>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その他（　　　　　　　　　　　　　　　　　　　　　　　　）</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05915652"/>
                  </a:ext>
                </a:extLst>
              </a:tr>
              <a:tr h="1353746">
                <a:tc gridSpan="9">
                  <a:txBody>
                    <a:bodyPr/>
                    <a:lstStyle/>
                    <a:p>
                      <a:pPr indent="139700" algn="just"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肝がん・重度肝硬変治療研究促進事業への参加は、上記終了年月日をもって終了することを通知する。なお、同日付をもって、本事業に関する臨床データ（臨床調査個人票等）の活用を終了するものとする。</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419100" algn="just" fontAlgn="base" hangingPunct="0">
                        <a:lnSpc>
                          <a:spcPts val="1500"/>
                        </a:lnSpc>
                        <a:spcAft>
                          <a:spcPts val="0"/>
                        </a:spcAft>
                      </a:pPr>
                      <a:r>
                        <a:rPr lang="en-US"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419100" algn="just"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年　　月　　日　</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2095500" algn="just" fontAlgn="base" hangingPunct="0">
                        <a:lnSpc>
                          <a:spcPts val="1500"/>
                        </a:lnSpc>
                        <a:spcAft>
                          <a:spcPts val="0"/>
                        </a:spcAft>
                      </a:pPr>
                      <a:r>
                        <a:rPr lang="ja-JP"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（都道府県名）（都道府県知事名）　　㊞</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698500" algn="just" fontAlgn="base" hangingPunct="0">
                        <a:lnSpc>
                          <a:spcPts val="1500"/>
                        </a:lnSpc>
                        <a:spcAft>
                          <a:spcPts val="0"/>
                        </a:spcAft>
                      </a:pPr>
                      <a:r>
                        <a:rPr lang="en-US" sz="1000" kern="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 </a:t>
                      </a:r>
                      <a:endParaRPr lang="ja-JP" sz="1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45790798"/>
                  </a:ext>
                </a:extLst>
              </a:tr>
            </a:tbl>
          </a:graphicData>
        </a:graphic>
      </p:graphicFrame>
    </p:spTree>
    <p:extLst>
      <p:ext uri="{BB962C8B-B14F-4D97-AF65-F5344CB8AC3E}">
        <p14:creationId xmlns:p14="http://schemas.microsoft.com/office/powerpoint/2010/main" val="2975691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91</a:t>
            </a:fld>
            <a:endParaRPr kumimoji="1" lang="ja-JP" altLang="en-US"/>
          </a:p>
        </p:txBody>
      </p:sp>
      <p:sp>
        <p:nvSpPr>
          <p:cNvPr id="5" name="タイトル 1"/>
          <p:cNvSpPr>
            <a:spLocks noGrp="1"/>
          </p:cNvSpPr>
          <p:nvPr>
            <p:ph type="title"/>
          </p:nvPr>
        </p:nvSpPr>
        <p:spPr>
          <a:xfrm>
            <a:off x="381643" y="261335"/>
            <a:ext cx="2777038" cy="266679"/>
          </a:xfrm>
        </p:spPr>
        <p:txBody>
          <a:bodyPr>
            <a:normAutofit/>
          </a:bodyPr>
          <a:lstStyle/>
          <a:p>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（別紙様式例６－１）</a:t>
            </a:r>
          </a:p>
        </p:txBody>
      </p:sp>
      <p:pic>
        <p:nvPicPr>
          <p:cNvPr id="3" name="図 2"/>
          <p:cNvPicPr>
            <a:picLocks noChangeAspect="1"/>
          </p:cNvPicPr>
          <p:nvPr/>
        </p:nvPicPr>
        <p:blipFill>
          <a:blip r:embed="rId2"/>
          <a:stretch>
            <a:fillRect/>
          </a:stretch>
        </p:blipFill>
        <p:spPr>
          <a:xfrm rot="16200000">
            <a:off x="-1037415" y="1848180"/>
            <a:ext cx="8932829" cy="6292497"/>
          </a:xfrm>
          <a:prstGeom prst="rect">
            <a:avLst/>
          </a:prstGeom>
        </p:spPr>
      </p:pic>
    </p:spTree>
    <p:extLst>
      <p:ext uri="{BB962C8B-B14F-4D97-AF65-F5344CB8AC3E}">
        <p14:creationId xmlns:p14="http://schemas.microsoft.com/office/powerpoint/2010/main" val="7280808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92</a:t>
            </a:fld>
            <a:endParaRPr kumimoji="1" lang="ja-JP" altLang="en-US"/>
          </a:p>
        </p:txBody>
      </p:sp>
      <p:sp>
        <p:nvSpPr>
          <p:cNvPr id="5" name="タイトル 1"/>
          <p:cNvSpPr>
            <a:spLocks noGrp="1"/>
          </p:cNvSpPr>
          <p:nvPr>
            <p:ph type="title"/>
          </p:nvPr>
        </p:nvSpPr>
        <p:spPr>
          <a:xfrm>
            <a:off x="381643" y="261335"/>
            <a:ext cx="2777038" cy="266679"/>
          </a:xfrm>
        </p:spPr>
        <p:txBody>
          <a:bodyPr>
            <a:normAutofit/>
          </a:bodyPr>
          <a:lstStyle/>
          <a:p>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（別紙様式例６－２）</a:t>
            </a:r>
          </a:p>
        </p:txBody>
      </p:sp>
      <p:pic>
        <p:nvPicPr>
          <p:cNvPr id="2" name="図 1"/>
          <p:cNvPicPr>
            <a:picLocks noChangeAspect="1"/>
          </p:cNvPicPr>
          <p:nvPr/>
        </p:nvPicPr>
        <p:blipFill>
          <a:blip r:embed="rId2"/>
          <a:stretch>
            <a:fillRect/>
          </a:stretch>
        </p:blipFill>
        <p:spPr>
          <a:xfrm>
            <a:off x="439699" y="528014"/>
            <a:ext cx="5955313" cy="8978716"/>
          </a:xfrm>
          <a:prstGeom prst="rect">
            <a:avLst/>
          </a:prstGeom>
        </p:spPr>
      </p:pic>
    </p:spTree>
    <p:extLst>
      <p:ext uri="{BB962C8B-B14F-4D97-AF65-F5344CB8AC3E}">
        <p14:creationId xmlns:p14="http://schemas.microsoft.com/office/powerpoint/2010/main" val="36253006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93</a:t>
            </a:fld>
            <a:endParaRPr kumimoji="1" lang="ja-JP" altLang="en-US"/>
          </a:p>
        </p:txBody>
      </p:sp>
      <p:sp>
        <p:nvSpPr>
          <p:cNvPr id="24" name="タイトル 1"/>
          <p:cNvSpPr>
            <a:spLocks noGrp="1"/>
          </p:cNvSpPr>
          <p:nvPr>
            <p:ph type="title"/>
          </p:nvPr>
        </p:nvSpPr>
        <p:spPr>
          <a:xfrm>
            <a:off x="381643" y="261335"/>
            <a:ext cx="2777038" cy="266679"/>
          </a:xfrm>
        </p:spPr>
        <p:txBody>
          <a:bodyPr>
            <a:normAutofit/>
          </a:bodyPr>
          <a:lstStyle/>
          <a:p>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（別紙様式例７）</a:t>
            </a:r>
          </a:p>
        </p:txBody>
      </p:sp>
      <p:pic>
        <p:nvPicPr>
          <p:cNvPr id="2" name="図 1"/>
          <p:cNvPicPr>
            <a:picLocks noChangeAspect="1"/>
          </p:cNvPicPr>
          <p:nvPr/>
        </p:nvPicPr>
        <p:blipFill>
          <a:blip r:embed="rId2"/>
          <a:stretch>
            <a:fillRect/>
          </a:stretch>
        </p:blipFill>
        <p:spPr>
          <a:xfrm>
            <a:off x="277342" y="524518"/>
            <a:ext cx="6303316" cy="8694402"/>
          </a:xfrm>
          <a:prstGeom prst="rect">
            <a:avLst/>
          </a:prstGeom>
        </p:spPr>
      </p:pic>
    </p:spTree>
    <p:extLst>
      <p:ext uri="{BB962C8B-B14F-4D97-AF65-F5344CB8AC3E}">
        <p14:creationId xmlns:p14="http://schemas.microsoft.com/office/powerpoint/2010/main" val="36420472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94</a:t>
            </a:fld>
            <a:endParaRPr kumimoji="1" lang="ja-JP" altLang="en-US"/>
          </a:p>
        </p:txBody>
      </p:sp>
      <p:sp>
        <p:nvSpPr>
          <p:cNvPr id="12" name="タイトル 1"/>
          <p:cNvSpPr>
            <a:spLocks noGrp="1"/>
          </p:cNvSpPr>
          <p:nvPr>
            <p:ph type="title"/>
          </p:nvPr>
        </p:nvSpPr>
        <p:spPr>
          <a:xfrm>
            <a:off x="381643" y="261335"/>
            <a:ext cx="2777038" cy="266679"/>
          </a:xfrm>
        </p:spPr>
        <p:txBody>
          <a:bodyPr>
            <a:normAutofit/>
          </a:bodyPr>
          <a:lstStyle/>
          <a:p>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（別紙様式例８）</a:t>
            </a:r>
          </a:p>
        </p:txBody>
      </p:sp>
      <p:pic>
        <p:nvPicPr>
          <p:cNvPr id="3" name="図 2"/>
          <p:cNvPicPr>
            <a:picLocks noChangeAspect="1"/>
          </p:cNvPicPr>
          <p:nvPr/>
        </p:nvPicPr>
        <p:blipFill>
          <a:blip r:embed="rId2"/>
          <a:stretch>
            <a:fillRect/>
          </a:stretch>
        </p:blipFill>
        <p:spPr>
          <a:xfrm>
            <a:off x="593646" y="393691"/>
            <a:ext cx="5670708" cy="9119230"/>
          </a:xfrm>
          <a:prstGeom prst="rect">
            <a:avLst/>
          </a:prstGeom>
        </p:spPr>
      </p:pic>
    </p:spTree>
    <p:extLst>
      <p:ext uri="{BB962C8B-B14F-4D97-AF65-F5344CB8AC3E}">
        <p14:creationId xmlns:p14="http://schemas.microsoft.com/office/powerpoint/2010/main" val="17791815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FB7AD9B-6EE5-4113-9254-305380511510}" type="slidenum">
              <a:rPr kumimoji="1" lang="ja-JP" altLang="en-US" smtClean="0"/>
              <a:t>95</a:t>
            </a:fld>
            <a:endParaRPr kumimoji="1" lang="ja-JP" altLang="en-US" dirty="0"/>
          </a:p>
        </p:txBody>
      </p:sp>
      <p:sp>
        <p:nvSpPr>
          <p:cNvPr id="7" name="タイトル 1"/>
          <p:cNvSpPr>
            <a:spLocks noGrp="1"/>
          </p:cNvSpPr>
          <p:nvPr>
            <p:ph type="title"/>
          </p:nvPr>
        </p:nvSpPr>
        <p:spPr>
          <a:xfrm>
            <a:off x="381643" y="261335"/>
            <a:ext cx="2777038" cy="266679"/>
          </a:xfrm>
        </p:spPr>
        <p:txBody>
          <a:bodyPr>
            <a:normAutofit/>
          </a:bodyPr>
          <a:lstStyle/>
          <a:p>
            <a:r>
              <a:rPr lang="ja-JP" altLang="en-US" sz="1200" b="0" i="0" u="none" strike="noStrike" kern="100" baseline="0" dirty="0" smtClean="0">
                <a:solidFill>
                  <a:srgbClr val="000000"/>
                </a:solidFill>
                <a:latin typeface="ＭＳ Ｐゴシック" panose="020B0600070205080204" pitchFamily="50" charset="-128"/>
                <a:ea typeface="ＭＳ Ｐゴシック" panose="020B0600070205080204" pitchFamily="50" charset="-128"/>
              </a:rPr>
              <a:t>（別紙様式例９）</a:t>
            </a:r>
          </a:p>
        </p:txBody>
      </p:sp>
      <p:pic>
        <p:nvPicPr>
          <p:cNvPr id="3" name="図 2"/>
          <p:cNvPicPr>
            <a:picLocks noChangeAspect="1"/>
          </p:cNvPicPr>
          <p:nvPr/>
        </p:nvPicPr>
        <p:blipFill>
          <a:blip r:embed="rId2"/>
          <a:stretch>
            <a:fillRect/>
          </a:stretch>
        </p:blipFill>
        <p:spPr>
          <a:xfrm>
            <a:off x="211365" y="646947"/>
            <a:ext cx="6435270" cy="4237778"/>
          </a:xfrm>
          <a:prstGeom prst="rect">
            <a:avLst/>
          </a:prstGeom>
        </p:spPr>
      </p:pic>
    </p:spTree>
    <p:extLst>
      <p:ext uri="{BB962C8B-B14F-4D97-AF65-F5344CB8AC3E}">
        <p14:creationId xmlns:p14="http://schemas.microsoft.com/office/powerpoint/2010/main" val="17847904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47799" y="12700"/>
            <a:ext cx="6226385" cy="9867601"/>
          </a:xfrm>
          <a:prstGeom prst="rect">
            <a:avLst/>
          </a:prstGeom>
        </p:spPr>
      </p:pic>
      <p:sp>
        <p:nvSpPr>
          <p:cNvPr id="25" name="タイトル 1"/>
          <p:cNvSpPr txBox="1">
            <a:spLocks/>
          </p:cNvSpPr>
          <p:nvPr/>
        </p:nvSpPr>
        <p:spPr>
          <a:xfrm>
            <a:off x="0" y="-5100"/>
            <a:ext cx="2362461" cy="281658"/>
          </a:xfrm>
          <a:prstGeom prst="rect">
            <a:avLst/>
          </a:prstGeom>
          <a:solidFill>
            <a:schemeClr val="bg1">
              <a:alpha val="90000"/>
            </a:schemeClr>
          </a:solidFill>
        </p:spPr>
        <p:txBody>
          <a:bodyPr vert="horz" lIns="91440" tIns="45720" rIns="91440" bIns="45720" rtlCol="0" anchor="ctr">
            <a:noAutofit/>
          </a:bodyPr>
          <a:lstStyle>
            <a:lvl1pPr algn="ctr" defTabSz="685800" rtl="0" eaLnBrk="1" latinLnBrk="0" hangingPunct="1">
              <a:spcBef>
                <a:spcPct val="0"/>
              </a:spcBef>
              <a:buNone/>
              <a:defRPr kumimoji="1" sz="3300" kern="1200">
                <a:solidFill>
                  <a:schemeClr val="tx1"/>
                </a:solidFill>
                <a:latin typeface="+mj-lt"/>
                <a:ea typeface="+mj-ea"/>
                <a:cs typeface="+mj-cs"/>
              </a:defRPr>
            </a:lvl1pPr>
          </a:lstStyle>
          <a:p>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資料集</a:t>
            </a:r>
            <a:r>
              <a:rPr lang="ja-JP" altLang="en-US" sz="1200" kern="100" dirty="0">
                <a:solidFill>
                  <a:srgbClr val="000000"/>
                </a:solidFill>
                <a:latin typeface="ＭＳ Ｐゴシック" panose="020B0600070205080204" pitchFamily="50" charset="-128"/>
                <a:ea typeface="ＭＳ Ｐゴシック" panose="020B0600070205080204" pitchFamily="50" charset="-128"/>
              </a:rPr>
              <a:t>８</a:t>
            </a:r>
            <a:r>
              <a:rPr lang="en-US" altLang="ja-JP" sz="1200" kern="1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kern="100" dirty="0" smtClean="0">
                <a:solidFill>
                  <a:srgbClr val="000000"/>
                </a:solidFill>
                <a:latin typeface="ＭＳ Ｐゴシック" panose="020B0600070205080204" pitchFamily="50" charset="-128"/>
                <a:ea typeface="ＭＳ Ｐゴシック" panose="020B0600070205080204" pitchFamily="50" charset="-128"/>
              </a:rPr>
              <a:t>ポスター・リーフレット</a:t>
            </a:r>
          </a:p>
        </p:txBody>
      </p:sp>
      <p:pic>
        <p:nvPicPr>
          <p:cNvPr id="26" name="図 25"/>
          <p:cNvPicPr>
            <a:picLocks noChangeAspect="1"/>
          </p:cNvPicPr>
          <p:nvPr/>
        </p:nvPicPr>
        <p:blipFill>
          <a:blip r:embed="rId3"/>
          <a:stretch>
            <a:fillRect/>
          </a:stretch>
        </p:blipFill>
        <p:spPr>
          <a:xfrm>
            <a:off x="5844000" y="-67158"/>
            <a:ext cx="1024217" cy="432854"/>
          </a:xfrm>
          <a:prstGeom prst="rect">
            <a:avLst/>
          </a:prstGeom>
        </p:spPr>
      </p:pic>
      <p:sp>
        <p:nvSpPr>
          <p:cNvPr id="38" name="スライド番号プレースホルダー 3"/>
          <p:cNvSpPr>
            <a:spLocks noGrp="1"/>
          </p:cNvSpPr>
          <p:nvPr>
            <p:ph type="sldNum" sz="quarter" idx="12"/>
          </p:nvPr>
        </p:nvSpPr>
        <p:spPr>
          <a:xfrm>
            <a:off x="5549116" y="9352898"/>
            <a:ext cx="1308884" cy="527403"/>
          </a:xfrm>
        </p:spPr>
        <p:txBody>
          <a:bodyPr/>
          <a:lstStyle/>
          <a:p>
            <a:pPr algn="ctr"/>
            <a:fld id="{7FB7AD9B-6EE5-4113-9254-305380511510}" type="slidenum">
              <a:rPr kumimoji="1" lang="ja-JP" altLang="en-US" sz="2000" smtClean="0">
                <a:solidFill>
                  <a:schemeClr val="tx1"/>
                </a:solidFill>
              </a:rPr>
              <a:pPr algn="ctr"/>
              <a:t>96</a:t>
            </a:fld>
            <a:endParaRPr kumimoji="1" lang="ja-JP" altLang="en-US" sz="2000" dirty="0">
              <a:solidFill>
                <a:schemeClr val="tx1"/>
              </a:solidFill>
            </a:endParaRPr>
          </a:p>
        </p:txBody>
      </p:sp>
    </p:spTree>
    <p:extLst>
      <p:ext uri="{BB962C8B-B14F-4D97-AF65-F5344CB8AC3E}">
        <p14:creationId xmlns:p14="http://schemas.microsoft.com/office/powerpoint/2010/main" val="392868789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40424" y="65999"/>
            <a:ext cx="6177151" cy="9774001"/>
          </a:xfrm>
          <a:prstGeom prst="rect">
            <a:avLst/>
          </a:prstGeom>
        </p:spPr>
      </p:pic>
      <p:sp>
        <p:nvSpPr>
          <p:cNvPr id="21" name="タイトル 1"/>
          <p:cNvSpPr txBox="1">
            <a:spLocks/>
          </p:cNvSpPr>
          <p:nvPr/>
        </p:nvSpPr>
        <p:spPr>
          <a:xfrm>
            <a:off x="5284314" y="-24199"/>
            <a:ext cx="1578374" cy="293975"/>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600" i="1" kern="100" dirty="0" smtClean="0">
                <a:solidFill>
                  <a:schemeClr val="bg1"/>
                </a:solidFill>
                <a:latin typeface="ＭＳ Ｐゴシック" panose="020B0600070205080204" pitchFamily="50" charset="-128"/>
                <a:ea typeface="ＭＳ Ｐゴシック" panose="020B0600070205080204" pitchFamily="50" charset="-128"/>
              </a:rPr>
              <a:t>リーフレット（表）</a:t>
            </a:r>
          </a:p>
        </p:txBody>
      </p:sp>
      <p:sp>
        <p:nvSpPr>
          <p:cNvPr id="23" name="スライド番号プレースホルダー 3"/>
          <p:cNvSpPr>
            <a:spLocks noGrp="1"/>
          </p:cNvSpPr>
          <p:nvPr>
            <p:ph type="sldNum" sz="quarter" idx="12"/>
          </p:nvPr>
        </p:nvSpPr>
        <p:spPr>
          <a:xfrm>
            <a:off x="5549116" y="9378597"/>
            <a:ext cx="1308884" cy="527403"/>
          </a:xfrm>
        </p:spPr>
        <p:txBody>
          <a:bodyPr/>
          <a:lstStyle/>
          <a:p>
            <a:pPr algn="ctr"/>
            <a:fld id="{7FB7AD9B-6EE5-4113-9254-305380511510}" type="slidenum">
              <a:rPr kumimoji="1" lang="ja-JP" altLang="en-US" sz="2000" smtClean="0">
                <a:solidFill>
                  <a:schemeClr val="tx1"/>
                </a:solidFill>
              </a:rPr>
              <a:pPr algn="ctr"/>
              <a:t>97</a:t>
            </a:fld>
            <a:endParaRPr kumimoji="1" lang="ja-JP" altLang="en-US" sz="2000" dirty="0">
              <a:solidFill>
                <a:schemeClr val="tx1"/>
              </a:solidFill>
            </a:endParaRPr>
          </a:p>
        </p:txBody>
      </p:sp>
    </p:spTree>
    <p:extLst>
      <p:ext uri="{BB962C8B-B14F-4D97-AF65-F5344CB8AC3E}">
        <p14:creationId xmlns:p14="http://schemas.microsoft.com/office/powerpoint/2010/main" val="32325695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40424" y="44399"/>
            <a:ext cx="6177151" cy="9817201"/>
          </a:xfrm>
          <a:prstGeom prst="rect">
            <a:avLst/>
          </a:prstGeom>
        </p:spPr>
      </p:pic>
      <p:sp>
        <p:nvSpPr>
          <p:cNvPr id="10" name="タイトル 1"/>
          <p:cNvSpPr txBox="1">
            <a:spLocks/>
          </p:cNvSpPr>
          <p:nvPr/>
        </p:nvSpPr>
        <p:spPr>
          <a:xfrm>
            <a:off x="5279626" y="0"/>
            <a:ext cx="1578374" cy="293975"/>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600" i="1" kern="100" dirty="0" smtClean="0">
                <a:solidFill>
                  <a:schemeClr val="bg1"/>
                </a:solidFill>
                <a:latin typeface="ＭＳ Ｐゴシック" panose="020B0600070205080204" pitchFamily="50" charset="-128"/>
                <a:ea typeface="ＭＳ Ｐゴシック" panose="020B0600070205080204" pitchFamily="50" charset="-128"/>
              </a:rPr>
              <a:t>リーフレット（裏）</a:t>
            </a:r>
          </a:p>
        </p:txBody>
      </p:sp>
      <p:sp>
        <p:nvSpPr>
          <p:cNvPr id="12" name="スライド番号プレースホルダー 3"/>
          <p:cNvSpPr>
            <a:spLocks noGrp="1"/>
          </p:cNvSpPr>
          <p:nvPr>
            <p:ph type="sldNum" sz="quarter" idx="12"/>
          </p:nvPr>
        </p:nvSpPr>
        <p:spPr>
          <a:xfrm>
            <a:off x="5549116" y="9334197"/>
            <a:ext cx="1308884" cy="527403"/>
          </a:xfrm>
        </p:spPr>
        <p:txBody>
          <a:bodyPr/>
          <a:lstStyle/>
          <a:p>
            <a:pPr algn="ctr"/>
            <a:fld id="{7FB7AD9B-6EE5-4113-9254-305380511510}" type="slidenum">
              <a:rPr kumimoji="1" lang="ja-JP" altLang="en-US" sz="2000" smtClean="0">
                <a:solidFill>
                  <a:schemeClr val="tx1"/>
                </a:solidFill>
              </a:rPr>
              <a:pPr algn="ctr"/>
              <a:t>98</a:t>
            </a:fld>
            <a:endParaRPr kumimoji="1" lang="ja-JP" altLang="en-US" sz="2000" dirty="0">
              <a:solidFill>
                <a:schemeClr val="tx1"/>
              </a:solidFill>
            </a:endParaRPr>
          </a:p>
        </p:txBody>
      </p:sp>
    </p:spTree>
    <p:extLst>
      <p:ext uri="{BB962C8B-B14F-4D97-AF65-F5344CB8AC3E}">
        <p14:creationId xmlns:p14="http://schemas.microsoft.com/office/powerpoint/2010/main" val="1622975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21710</Words>
  <Application>Microsoft Office PowerPoint</Application>
  <PresentationFormat>A4 210 x 297 mm</PresentationFormat>
  <Paragraphs>1634</Paragraphs>
  <Slides>100</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100</vt:i4>
      </vt:variant>
    </vt:vector>
  </HeadingPairs>
  <TitlesOfParts>
    <vt:vector size="116" baseType="lpstr">
      <vt:lpstr>HG丸ｺﾞｼｯｸM-PRO</vt:lpstr>
      <vt:lpstr>ＭＳ Ｐゴシック</vt:lpstr>
      <vt:lpstr>ＭＳ ゴシック</vt:lpstr>
      <vt:lpstr>ＭＳ 明朝</vt:lpstr>
      <vt:lpstr>メイリオ</vt:lpstr>
      <vt:lpstr>游ゴシック</vt:lpstr>
      <vt:lpstr>游ゴシック Light</vt:lpstr>
      <vt:lpstr>游明朝</vt:lpstr>
      <vt:lpstr>Arial</vt:lpstr>
      <vt:lpstr>Calibri</vt:lpstr>
      <vt:lpstr>Calibri Light</vt:lpstr>
      <vt:lpstr>Century</vt:lpstr>
      <vt:lpstr>Times New Roman</vt:lpstr>
      <vt:lpstr>Office テーマ</vt:lpstr>
      <vt:lpstr>Office ​​テーマ</vt:lpstr>
      <vt:lpstr>1_Office ​​テーマ</vt:lpstr>
      <vt:lpstr>肝がん・重度肝硬変治療研究促進事業 取扱いマニュアル（医療機関向け） 【資料集】</vt:lpstr>
      <vt:lpstr>○まず、肝がんや重度肝硬変の入院・通院患者さんがいらっしゃいましたら、 　医療費の助成を受けることができる制度がある旨を伝えてください。 　伝えていただくことは次のとおりです。</vt:lpstr>
      <vt:lpstr>３．臨床調査個人票及び同意書の説明</vt:lpstr>
      <vt:lpstr>PowerPoint プレゼンテーション</vt:lpstr>
      <vt:lpstr>【資料集２】所得区分に応じた提出書類</vt:lpstr>
      <vt:lpstr>○70歳未満・被用者保険</vt:lpstr>
      <vt:lpstr>PowerPoint プレゼンテーション</vt:lpstr>
      <vt:lpstr>PowerPoint プレゼンテーション</vt:lpstr>
      <vt:lpstr>【資料集３】データ提供への同意に関する説明文書</vt:lpstr>
      <vt:lpstr>PowerPoint プレゼンテーション</vt:lpstr>
      <vt:lpstr>【資料集４】個人票等の記載例</vt:lpstr>
      <vt:lpstr>【資料集５】複数回入院等の場合の事例</vt:lpstr>
      <vt:lpstr>Case３：同一の医療機関に複数回入院した場合③</vt:lpstr>
      <vt:lpstr>Case５：入院関係医療と公費負担医療で同一の医療機関に複数回入院した場合①</vt:lpstr>
      <vt:lpstr>Case７：複数の医療機関に入院した場合①</vt:lpstr>
      <vt:lpstr>Case９：入院関係医療と公費負担医療で異なる医療機関に入院した場合①</vt:lpstr>
      <vt:lpstr>Case１１：転居（住民票の変更）があった場合（保険者の変更なし）①</vt:lpstr>
      <vt:lpstr>Case１３：転居（住民票の変更）があった場合（保険者の変更なし）③</vt:lpstr>
      <vt:lpstr>PowerPoint プレゼンテーション</vt:lpstr>
      <vt:lpstr>PowerPoint プレゼンテーション</vt:lpstr>
      <vt:lpstr>PowerPoint プレゼンテーション</vt:lpstr>
      <vt:lpstr>【資料集６】レセプトと医療記録票の記載例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【資料集７】実施要綱と実務上の取扱い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（別紙様式例１）</vt:lpstr>
      <vt:lpstr>（別紙様式例２）</vt:lpstr>
      <vt:lpstr>（別紙様式例３）</vt:lpstr>
      <vt:lpstr>PowerPoint プレゼンテーション</vt:lpstr>
      <vt:lpstr>（別紙様式例４）</vt:lpstr>
      <vt:lpstr>（別紙様式例５）</vt:lpstr>
      <vt:lpstr>（別紙様式例６－１）</vt:lpstr>
      <vt:lpstr>（別紙様式例６－２）</vt:lpstr>
      <vt:lpstr>（別紙様式例７）</vt:lpstr>
      <vt:lpstr>（別紙様式例８）</vt:lpstr>
      <vt:lpstr>（別紙様式例９）</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2021-01-28T04:59:08Z</dcterms:created>
  <dcterms:modified xsi:type="dcterms:W3CDTF">2021-03-30T08:38:48Z</dcterms:modified>
</cp:coreProperties>
</file>