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47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30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3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50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6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48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76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62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65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99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35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5445A-D23E-4485-A689-4C94A1ECEAD6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1DCF-14AD-46D3-BE71-F2936D717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2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-182882" y="86280"/>
            <a:ext cx="10273301" cy="6739086"/>
            <a:chOff x="-182882" y="86280"/>
            <a:chExt cx="10273301" cy="6739086"/>
          </a:xfrm>
        </p:grpSpPr>
        <p:sp>
          <p:nvSpPr>
            <p:cNvPr id="40" name="角丸四角形 39"/>
            <p:cNvSpPr/>
            <p:nvPr/>
          </p:nvSpPr>
          <p:spPr>
            <a:xfrm>
              <a:off x="4309516" y="6270171"/>
              <a:ext cx="824809" cy="260240"/>
            </a:xfrm>
            <a:prstGeom prst="roundRect">
              <a:avLst/>
            </a:prstGeom>
            <a:solidFill>
              <a:srgbClr val="00B050">
                <a:alpha val="1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4574012" y="5850826"/>
              <a:ext cx="477910" cy="259764"/>
            </a:xfrm>
            <a:prstGeom prst="roundRect">
              <a:avLst/>
            </a:prstGeom>
            <a:solidFill>
              <a:schemeClr val="accent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170207" y="5845935"/>
              <a:ext cx="2163895" cy="252926"/>
            </a:xfrm>
            <a:prstGeom prst="roundRect">
              <a:avLst/>
            </a:prstGeom>
            <a:solidFill>
              <a:schemeClr val="accent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-182882" y="86280"/>
              <a:ext cx="10273301" cy="6739086"/>
              <a:chOff x="-182882" y="86280"/>
              <a:chExt cx="10273301" cy="6739086"/>
            </a:xfrm>
          </p:grpSpPr>
          <p:sp>
            <p:nvSpPr>
              <p:cNvPr id="21" name="角丸四角形 20"/>
              <p:cNvSpPr/>
              <p:nvPr/>
            </p:nvSpPr>
            <p:spPr>
              <a:xfrm>
                <a:off x="2289890" y="5839097"/>
                <a:ext cx="477910" cy="259764"/>
              </a:xfrm>
              <a:prstGeom prst="roundRect">
                <a:avLst/>
              </a:prstGeom>
              <a:solidFill>
                <a:schemeClr val="accent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" name="グループ化 15"/>
              <p:cNvGrpSpPr/>
              <p:nvPr/>
            </p:nvGrpSpPr>
            <p:grpSpPr>
              <a:xfrm>
                <a:off x="-182882" y="86280"/>
                <a:ext cx="10273301" cy="6739086"/>
                <a:chOff x="-182882" y="-1063252"/>
                <a:chExt cx="10273301" cy="6739086"/>
              </a:xfrm>
            </p:grpSpPr>
            <p:grpSp>
              <p:nvGrpSpPr>
                <p:cNvPr id="14" name="グループ化 13"/>
                <p:cNvGrpSpPr/>
                <p:nvPr/>
              </p:nvGrpSpPr>
              <p:grpSpPr>
                <a:xfrm>
                  <a:off x="-182882" y="-1063252"/>
                  <a:ext cx="10273301" cy="6492259"/>
                  <a:chOff x="-182882" y="138536"/>
                  <a:chExt cx="10273301" cy="6492259"/>
                </a:xfrm>
              </p:grpSpPr>
              <p:sp>
                <p:nvSpPr>
                  <p:cNvPr id="28" name="テキスト ボックス 27"/>
                  <p:cNvSpPr txBox="1"/>
                  <p:nvPr/>
                </p:nvSpPr>
                <p:spPr>
                  <a:xfrm>
                    <a:off x="6586339" y="1190985"/>
                    <a:ext cx="1609175" cy="707886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sz="1600" b="1" u="sng" dirty="0" smtClean="0"/>
                      <a:t>点検義務対象外</a:t>
                    </a:r>
                    <a:endParaRPr kumimoji="1" lang="en-US" altLang="ja-JP" sz="1600" b="1" u="sng" dirty="0" smtClean="0"/>
                  </a:p>
                  <a:p>
                    <a:r>
                      <a:rPr kumimoji="1" lang="ja-JP" altLang="en-US" sz="1200" dirty="0" smtClean="0"/>
                      <a:t>適切な管理を行ってください。</a:t>
                    </a:r>
                    <a:endParaRPr kumimoji="1" lang="en-US" altLang="ja-JP" sz="1200" dirty="0" smtClean="0"/>
                  </a:p>
                </p:txBody>
              </p:sp>
              <p:grpSp>
                <p:nvGrpSpPr>
                  <p:cNvPr id="12" name="グループ化 11"/>
                  <p:cNvGrpSpPr/>
                  <p:nvPr/>
                </p:nvGrpSpPr>
                <p:grpSpPr>
                  <a:xfrm>
                    <a:off x="-182882" y="138536"/>
                    <a:ext cx="10273301" cy="6492259"/>
                    <a:chOff x="-182882" y="138536"/>
                    <a:chExt cx="10273301" cy="6492259"/>
                  </a:xfrm>
                </p:grpSpPr>
                <p:sp>
                  <p:nvSpPr>
                    <p:cNvPr id="35" name="テキスト ボックス 34"/>
                    <p:cNvSpPr txBox="1"/>
                    <p:nvPr/>
                  </p:nvSpPr>
                  <p:spPr>
                    <a:xfrm>
                      <a:off x="4255077" y="1214187"/>
                      <a:ext cx="2116934" cy="32316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1500" b="1" u="sng" dirty="0" smtClean="0"/>
                        <a:t>自己等による点検で可</a:t>
                      </a:r>
                      <a:endParaRPr kumimoji="1" lang="en-US" altLang="ja-JP" sz="1500" b="1" u="sng" dirty="0" smtClean="0"/>
                    </a:p>
                  </p:txBody>
                </p:sp>
                <p:grpSp>
                  <p:nvGrpSpPr>
                    <p:cNvPr id="4" name="グループ化 3"/>
                    <p:cNvGrpSpPr/>
                    <p:nvPr/>
                  </p:nvGrpSpPr>
                  <p:grpSpPr>
                    <a:xfrm>
                      <a:off x="-182882" y="138536"/>
                      <a:ext cx="10273301" cy="6492259"/>
                      <a:chOff x="-182882" y="138536"/>
                      <a:chExt cx="10273301" cy="6492259"/>
                    </a:xfrm>
                  </p:grpSpPr>
                  <p:grpSp>
                    <p:nvGrpSpPr>
                      <p:cNvPr id="2" name="グループ化 1"/>
                      <p:cNvGrpSpPr/>
                      <p:nvPr/>
                    </p:nvGrpSpPr>
                    <p:grpSpPr>
                      <a:xfrm>
                        <a:off x="-182882" y="138536"/>
                        <a:ext cx="10273301" cy="6492259"/>
                        <a:chOff x="0" y="306027"/>
                        <a:chExt cx="10273301" cy="6492259"/>
                      </a:xfrm>
                    </p:grpSpPr>
                    <p:cxnSp>
                      <p:nvCxnSpPr>
                        <p:cNvPr id="6" name="直線コネクタ 5"/>
                        <p:cNvCxnSpPr/>
                        <p:nvPr/>
                      </p:nvCxnSpPr>
                      <p:spPr>
                        <a:xfrm>
                          <a:off x="0" y="4593775"/>
                          <a:ext cx="6769221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" name="直線コネクタ 4"/>
                        <p:cNvCxnSpPr/>
                        <p:nvPr/>
                      </p:nvCxnSpPr>
                      <p:spPr>
                        <a:xfrm>
                          <a:off x="52252" y="2528049"/>
                          <a:ext cx="6626800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7" name="テキスト ボックス 6"/>
                        <p:cNvSpPr txBox="1"/>
                        <p:nvPr/>
                      </p:nvSpPr>
                      <p:spPr>
                        <a:xfrm>
                          <a:off x="219034" y="1700805"/>
                          <a:ext cx="1149532" cy="646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dirty="0" smtClean="0"/>
                            <a:t>規制の</a:t>
                          </a:r>
                          <a:endParaRPr kumimoji="1" lang="en-US" altLang="ja-JP" dirty="0" smtClean="0"/>
                        </a:p>
                        <a:p>
                          <a:r>
                            <a:rPr kumimoji="1" lang="ja-JP" altLang="en-US" dirty="0" smtClean="0"/>
                            <a:t>ない区域</a:t>
                          </a:r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8" name="テキスト ボックス 7"/>
                        <p:cNvSpPr txBox="1"/>
                        <p:nvPr/>
                      </p:nvSpPr>
                      <p:spPr>
                        <a:xfrm>
                          <a:off x="169819" y="4024085"/>
                          <a:ext cx="1149532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dirty="0" smtClean="0"/>
                            <a:t>制限</a:t>
                          </a:r>
                          <a:r>
                            <a:rPr kumimoji="1" lang="ja-JP" altLang="en-US" dirty="0"/>
                            <a:t>区域</a:t>
                          </a:r>
                        </a:p>
                      </p:txBody>
                    </p:sp>
                    <p:sp>
                      <p:nvSpPr>
                        <p:cNvPr id="9" name="テキスト ボックス 8"/>
                        <p:cNvSpPr txBox="1"/>
                        <p:nvPr/>
                      </p:nvSpPr>
                      <p:spPr>
                        <a:xfrm>
                          <a:off x="219034" y="5461745"/>
                          <a:ext cx="1149532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dirty="0"/>
                            <a:t>禁止</a:t>
                          </a:r>
                          <a:r>
                            <a:rPr kumimoji="1" lang="ja-JP" altLang="en-US" dirty="0" smtClean="0"/>
                            <a:t>区域</a:t>
                          </a:r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0" name="角丸四角形 9"/>
                        <p:cNvSpPr/>
                        <p:nvPr/>
                      </p:nvSpPr>
                      <p:spPr>
                        <a:xfrm>
                          <a:off x="1763485" y="1210235"/>
                          <a:ext cx="6753500" cy="4772554"/>
                        </a:xfrm>
                        <a:prstGeom prst="roundRect">
                          <a:avLst>
                            <a:gd name="adj" fmla="val 3965"/>
                          </a:avLst>
                        </a:prstGeom>
                        <a:no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cxnSp>
                      <p:nvCxnSpPr>
                        <p:cNvPr id="13" name="直線コネクタ 12"/>
                        <p:cNvCxnSpPr/>
                        <p:nvPr/>
                      </p:nvCxnSpPr>
                      <p:spPr>
                        <a:xfrm>
                          <a:off x="6570615" y="1210235"/>
                          <a:ext cx="0" cy="4772554"/>
                        </a:xfrm>
                        <a:prstGeom prst="line">
                          <a:avLst/>
                        </a:prstGeom>
                        <a:ln w="2222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5" name="テキスト ボックス 14"/>
                        <p:cNvSpPr txBox="1"/>
                        <p:nvPr/>
                      </p:nvSpPr>
                      <p:spPr>
                        <a:xfrm>
                          <a:off x="6677352" y="1976350"/>
                          <a:ext cx="1751595" cy="397031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1200" b="1" dirty="0"/>
                            <a:t>・</a:t>
                          </a:r>
                          <a:r>
                            <a:rPr kumimoji="1" lang="ja-JP" altLang="en-US" sz="1200" u="sng" dirty="0"/>
                            <a:t>はり紙、はり札</a:t>
                          </a:r>
                        </a:p>
                        <a:p>
                          <a:r>
                            <a:rPr kumimoji="1" lang="ja-JP" altLang="en-US" sz="1200" b="1" dirty="0"/>
                            <a:t>・</a:t>
                          </a:r>
                          <a:r>
                            <a:rPr kumimoji="1" lang="ja-JP" altLang="en-US" sz="1200" u="sng" dirty="0"/>
                            <a:t>電柱巻付広告</a:t>
                          </a:r>
                          <a:endParaRPr kumimoji="1" lang="en-US" altLang="ja-JP" sz="1200" u="sng" dirty="0"/>
                        </a:p>
                        <a:p>
                          <a:r>
                            <a:rPr kumimoji="1" lang="ja-JP" altLang="en-US" sz="1200" b="1" dirty="0"/>
                            <a:t>・</a:t>
                          </a:r>
                          <a:r>
                            <a:rPr kumimoji="1" lang="ja-JP" altLang="en-US" sz="1200" u="sng" dirty="0"/>
                            <a:t>立看板等</a:t>
                          </a:r>
                          <a:endParaRPr kumimoji="1" lang="en-US" altLang="ja-JP" sz="1200" u="sng" dirty="0"/>
                        </a:p>
                        <a:p>
                          <a:r>
                            <a:rPr kumimoji="1" lang="ja-JP" altLang="en-US" sz="1200" b="1" dirty="0"/>
                            <a:t>・</a:t>
                          </a:r>
                          <a:r>
                            <a:rPr kumimoji="1" lang="ja-JP" altLang="en-US" sz="1200" u="sng" dirty="0"/>
                            <a:t>広告幕</a:t>
                          </a:r>
                          <a:endParaRPr kumimoji="1" lang="en-US" altLang="ja-JP" sz="1200" u="sng" dirty="0"/>
                        </a:p>
                        <a:p>
                          <a:r>
                            <a:rPr kumimoji="1" lang="ja-JP" altLang="en-US" sz="1200" dirty="0"/>
                            <a:t>（</a:t>
                          </a:r>
                          <a:r>
                            <a:rPr kumimoji="1" lang="ja-JP" altLang="en-US" sz="1200" u="sng" dirty="0"/>
                            <a:t>横断幕、</a:t>
                          </a:r>
                          <a:r>
                            <a:rPr kumimoji="1" lang="ja-JP" altLang="en-US" sz="1200" u="sng" dirty="0" smtClean="0"/>
                            <a:t>垂れ幕、旗</a:t>
                          </a:r>
                          <a:endParaRPr kumimoji="1" lang="en-US" altLang="ja-JP" sz="1200" u="sng" dirty="0" smtClean="0"/>
                        </a:p>
                        <a:p>
                          <a:r>
                            <a:rPr kumimoji="1" lang="ja-JP" altLang="en-US" sz="1200" dirty="0"/>
                            <a:t>　</a:t>
                          </a:r>
                          <a:r>
                            <a:rPr kumimoji="1" lang="ja-JP" altLang="en-US" sz="1200" u="sng" dirty="0" smtClean="0"/>
                            <a:t>及び</a:t>
                          </a:r>
                          <a:r>
                            <a:rPr kumimoji="1" lang="ja-JP" altLang="en-US" sz="1200" u="sng" dirty="0"/>
                            <a:t>のぼり</a:t>
                          </a:r>
                          <a:r>
                            <a:rPr kumimoji="1" lang="ja-JP" altLang="en-US" sz="1200" dirty="0"/>
                            <a:t>）</a:t>
                          </a:r>
                          <a:endParaRPr kumimoji="1" lang="en-US" altLang="ja-JP" sz="1200" dirty="0"/>
                        </a:p>
                        <a:p>
                          <a:r>
                            <a:rPr kumimoji="1" lang="ja-JP" altLang="en-US" sz="1200" b="1" dirty="0" smtClean="0"/>
                            <a:t>・</a:t>
                          </a:r>
                          <a:r>
                            <a:rPr kumimoji="1" lang="ja-JP" altLang="en-US" sz="1200" u="sng" dirty="0"/>
                            <a:t>気球広告</a:t>
                          </a:r>
                          <a:endParaRPr kumimoji="1" lang="en-US" altLang="ja-JP" sz="1200" u="sng" dirty="0"/>
                        </a:p>
                        <a:p>
                          <a:r>
                            <a:rPr kumimoji="1" lang="ja-JP" altLang="en-US" sz="1200" b="1" dirty="0"/>
                            <a:t>・</a:t>
                          </a:r>
                          <a:r>
                            <a:rPr kumimoji="1" lang="ja-JP" altLang="en-US" sz="1200" u="sng" dirty="0"/>
                            <a:t>バス停標識</a:t>
                          </a:r>
                          <a:r>
                            <a:rPr kumimoji="1" lang="ja-JP" altLang="en-US" sz="1200" u="sng" dirty="0" smtClean="0"/>
                            <a:t>利用広告</a:t>
                          </a:r>
                          <a:endParaRPr kumimoji="1" lang="en-US" altLang="ja-JP" sz="1200" u="sng" dirty="0"/>
                        </a:p>
                        <a:p>
                          <a:r>
                            <a:rPr kumimoji="1" lang="ja-JP" altLang="en-US" sz="1200" b="1" dirty="0" smtClean="0"/>
                            <a:t>・</a:t>
                          </a:r>
                          <a:r>
                            <a:rPr kumimoji="1" lang="ja-JP" altLang="en-US" sz="1200" u="sng" dirty="0" smtClean="0"/>
                            <a:t>壁面に直塗又シート</a:t>
                          </a:r>
                          <a:endParaRPr kumimoji="1" lang="en-US" altLang="ja-JP" sz="1200" u="sng" dirty="0" smtClean="0"/>
                        </a:p>
                        <a:p>
                          <a:r>
                            <a:rPr kumimoji="1" lang="ja-JP" altLang="en-US" sz="1200" dirty="0"/>
                            <a:t>　</a:t>
                          </a:r>
                          <a:r>
                            <a:rPr kumimoji="1" lang="ja-JP" altLang="en-US" sz="1200" u="sng" dirty="0" smtClean="0"/>
                            <a:t>等を貼付けしたもの</a:t>
                          </a:r>
                          <a:endParaRPr kumimoji="1" lang="en-US" altLang="ja-JP" sz="1200" u="sng" dirty="0" smtClean="0"/>
                        </a:p>
                        <a:p>
                          <a:r>
                            <a:rPr kumimoji="1" lang="ja-JP" altLang="en-US" sz="1200" b="1" dirty="0" smtClean="0"/>
                            <a:t>・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建築物の壁面に切文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字・箱文字（ロゴ・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シンボルを含む）を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直接施工したもので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全体（ひとまとまり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の文字等で構成され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err="1" smtClean="0">
                              <a:latin typeface="+mn-ea"/>
                            </a:rPr>
                            <a:t>る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一つの広告物）の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表示面積が</a:t>
                          </a:r>
                          <a:r>
                            <a:rPr kumimoji="1" lang="en-US" altLang="ja-JP" sz="1200" u="sng" dirty="0" smtClean="0">
                              <a:latin typeface="+mn-ea"/>
                            </a:rPr>
                            <a:t>10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㎡以下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のもの（許可を要す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err="1" smtClean="0">
                              <a:latin typeface="+mn-ea"/>
                            </a:rPr>
                            <a:t>る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もの及び電飾を伴</a:t>
                          </a:r>
                          <a:endParaRPr kumimoji="1" lang="en-US" altLang="ja-JP" sz="1200" u="sng" dirty="0" smtClean="0">
                            <a:latin typeface="+mn-ea"/>
                          </a:endParaRPr>
                        </a:p>
                        <a:p>
                          <a:r>
                            <a:rPr kumimoji="1" lang="ja-JP" altLang="en-US" sz="1200" dirty="0">
                              <a:latin typeface="+mn-ea"/>
                            </a:rPr>
                            <a:t>　</a:t>
                          </a:r>
                          <a:r>
                            <a:rPr kumimoji="1" lang="ja-JP" altLang="en-US" sz="1200" u="sng" dirty="0" err="1" smtClean="0">
                              <a:latin typeface="+mn-ea"/>
                            </a:rPr>
                            <a:t>う</a:t>
                          </a:r>
                          <a:r>
                            <a:rPr kumimoji="1" lang="ja-JP" altLang="en-US" sz="1200" u="sng" dirty="0" smtClean="0">
                              <a:latin typeface="+mn-ea"/>
                            </a:rPr>
                            <a:t>ものは除く</a:t>
                          </a:r>
                          <a:r>
                            <a:rPr kumimoji="1" lang="ja-JP" altLang="en-US" sz="1200" dirty="0" smtClean="0">
                              <a:latin typeface="+mn-ea"/>
                            </a:rPr>
                            <a:t>）</a:t>
                          </a:r>
                          <a:endParaRPr kumimoji="1" lang="en-US" altLang="ja-JP" sz="1200" dirty="0" smtClean="0">
                            <a:latin typeface="+mn-ea"/>
                          </a:endParaRPr>
                        </a:p>
                      </p:txBody>
                    </p:sp>
                    <p:sp>
                      <p:nvSpPr>
                        <p:cNvPr id="17" name="右中かっこ 16"/>
                        <p:cNvSpPr/>
                        <p:nvPr/>
                      </p:nvSpPr>
                      <p:spPr>
                        <a:xfrm rot="16200000">
                          <a:off x="4048464" y="-1384099"/>
                          <a:ext cx="237174" cy="4807132"/>
                        </a:xfrm>
                        <a:prstGeom prst="rightBrace">
                          <a:avLst>
                            <a:gd name="adj1" fmla="val 22039"/>
                            <a:gd name="adj2" fmla="val 14169"/>
                          </a:avLst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8" name="テキスト ボックス 17"/>
                        <p:cNvSpPr txBox="1"/>
                        <p:nvPr/>
                      </p:nvSpPr>
                      <p:spPr>
                        <a:xfrm>
                          <a:off x="1864385" y="416895"/>
                          <a:ext cx="1182791" cy="405431"/>
                        </a:xfrm>
                        <a:prstGeom prst="rect">
                          <a:avLst/>
                        </a:prstGeom>
                        <a:noFill/>
                        <a:ln w="25400">
                          <a:solidFill>
                            <a:schemeClr val="tx1"/>
                          </a:solidFill>
                        </a:ln>
                      </p:spPr>
                      <p:txBody>
                        <a:bodyPr wrap="square" lIns="0" tIns="3600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kumimoji="1" lang="ja-JP" altLang="en-US" b="1" dirty="0" smtClean="0"/>
                            <a:t>点検義務</a:t>
                          </a:r>
                          <a:endParaRPr kumimoji="1" lang="ja-JP" altLang="en-US" b="1" dirty="0"/>
                        </a:p>
                      </p:txBody>
                    </p:sp>
                    <p:sp>
                      <p:nvSpPr>
                        <p:cNvPr id="19" name="角丸四角形 18"/>
                        <p:cNvSpPr/>
                        <p:nvPr/>
                      </p:nvSpPr>
                      <p:spPr>
                        <a:xfrm>
                          <a:off x="1856143" y="1306191"/>
                          <a:ext cx="2480728" cy="4610656"/>
                        </a:xfrm>
                        <a:prstGeom prst="roundRect">
                          <a:avLst>
                            <a:gd name="adj" fmla="val 6553"/>
                          </a:avLst>
                        </a:prstGeom>
                        <a:noFill/>
                        <a:ln w="53975">
                          <a:solidFill>
                            <a:srgbClr val="FF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5" name="テキスト ボックス 24"/>
                        <p:cNvSpPr txBox="1"/>
                        <p:nvPr/>
                      </p:nvSpPr>
                      <p:spPr>
                        <a:xfrm>
                          <a:off x="3098909" y="306027"/>
                          <a:ext cx="7174392" cy="95410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1400" dirty="0" smtClean="0"/>
                            <a:t>・設置時（建築基準法の完了検査を受けるものは不要）</a:t>
                          </a:r>
                          <a:r>
                            <a:rPr kumimoji="1" lang="ja-JP" altLang="en-US" sz="1400" dirty="0" smtClean="0"/>
                            <a:t>及び</a:t>
                          </a:r>
                          <a:r>
                            <a:rPr kumimoji="1" lang="ja-JP" altLang="en-US" sz="1400" dirty="0"/>
                            <a:t>設置</a:t>
                          </a:r>
                          <a:r>
                            <a:rPr kumimoji="1" lang="ja-JP" altLang="en-US" sz="1400" dirty="0" smtClean="0"/>
                            <a:t>後</a:t>
                          </a:r>
                          <a:r>
                            <a:rPr kumimoji="1" lang="en-US" altLang="ja-JP" sz="1400" dirty="0" smtClean="0"/>
                            <a:t>2</a:t>
                          </a:r>
                          <a:r>
                            <a:rPr kumimoji="1" lang="ja-JP" altLang="en-US" sz="1400" dirty="0" smtClean="0"/>
                            <a:t>年ごと</a:t>
                          </a:r>
                          <a:endParaRPr kumimoji="1" lang="en-US" altLang="ja-JP" sz="1400" dirty="0" smtClean="0"/>
                        </a:p>
                        <a:p>
                          <a:r>
                            <a:rPr kumimoji="1" lang="ja-JP" altLang="en-US" sz="1400" dirty="0" smtClean="0"/>
                            <a:t>・許可物件は更新前</a:t>
                          </a:r>
                          <a:r>
                            <a:rPr kumimoji="1" lang="en-US" altLang="ja-JP" sz="1400" dirty="0" smtClean="0"/>
                            <a:t>6</a:t>
                          </a:r>
                          <a:r>
                            <a:rPr kumimoji="1" lang="ja-JP" altLang="en-US" sz="1400" dirty="0" smtClean="0"/>
                            <a:t>月以内</a:t>
                          </a:r>
                          <a:endParaRPr kumimoji="1" lang="en-US" altLang="ja-JP" sz="1400" dirty="0" smtClean="0"/>
                        </a:p>
                        <a:p>
                          <a:r>
                            <a:rPr kumimoji="1" lang="ja-JP" altLang="en-US" sz="1400" dirty="0" smtClean="0"/>
                            <a:t>・点検結果記録は２年間保管</a:t>
                          </a:r>
                          <a:endParaRPr kumimoji="1" lang="en-US" altLang="ja-JP" sz="1400" dirty="0"/>
                        </a:p>
                        <a:p>
                          <a:endParaRPr kumimoji="1" lang="en-US" altLang="ja-JP" sz="1400" dirty="0" smtClean="0"/>
                        </a:p>
                      </p:txBody>
                    </p:sp>
                    <p:sp>
                      <p:nvSpPr>
                        <p:cNvPr id="26" name="角丸四角形 25"/>
                        <p:cNvSpPr/>
                        <p:nvPr/>
                      </p:nvSpPr>
                      <p:spPr>
                        <a:xfrm>
                          <a:off x="2338253" y="3564796"/>
                          <a:ext cx="4070779" cy="2089095"/>
                        </a:xfrm>
                        <a:prstGeom prst="roundRect">
                          <a:avLst>
                            <a:gd name="adj" fmla="val 8925"/>
                          </a:avLst>
                        </a:prstGeom>
                        <a:noFill/>
                        <a:ln w="25400"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7" name="テキスト ボックス 26"/>
                        <p:cNvSpPr txBox="1"/>
                        <p:nvPr/>
                      </p:nvSpPr>
                      <p:spPr>
                        <a:xfrm>
                          <a:off x="2041280" y="1385513"/>
                          <a:ext cx="2115258" cy="5847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1600" b="1" u="sng" dirty="0" smtClean="0"/>
                            <a:t>資格者</a:t>
                          </a:r>
                          <a:r>
                            <a:rPr kumimoji="1" lang="ja-JP" altLang="en-US" sz="1600" b="1" u="sng" dirty="0" smtClean="0"/>
                            <a:t>による</a:t>
                          </a:r>
                          <a:r>
                            <a:rPr kumimoji="1" lang="ja-JP" altLang="en-US" sz="1600" b="1" u="sng" dirty="0" smtClean="0"/>
                            <a:t>点検</a:t>
                          </a:r>
                          <a:endParaRPr kumimoji="1" lang="en-US" altLang="ja-JP" sz="1600" b="1" u="sng" dirty="0" smtClean="0"/>
                        </a:p>
                        <a:p>
                          <a:r>
                            <a:rPr kumimoji="1" lang="ja-JP" altLang="en-US" sz="1600" b="1" u="sng" dirty="0" smtClean="0"/>
                            <a:t>が</a:t>
                          </a:r>
                          <a:r>
                            <a:rPr kumimoji="1" lang="ja-JP" altLang="en-US" sz="1600" b="1" u="sng" dirty="0" smtClean="0"/>
                            <a:t>必要</a:t>
                          </a:r>
                          <a:endParaRPr kumimoji="1" lang="en-US" altLang="ja-JP" sz="1600" b="1" u="sng" dirty="0" smtClean="0"/>
                        </a:p>
                      </p:txBody>
                    </p:sp>
                    <p:sp>
                      <p:nvSpPr>
                        <p:cNvPr id="29" name="テキスト ボックス 28"/>
                        <p:cNvSpPr txBox="1"/>
                        <p:nvPr/>
                      </p:nvSpPr>
                      <p:spPr>
                        <a:xfrm>
                          <a:off x="1960393" y="6021246"/>
                          <a:ext cx="2141597" cy="76944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kumimoji="1" lang="ja-JP" altLang="en-US" sz="1600" u="sng" dirty="0" smtClean="0"/>
                            <a:t>高さ４ｍ超</a:t>
                          </a:r>
                          <a:endParaRPr kumimoji="1" lang="en-US" altLang="ja-JP" sz="1600" u="sng" dirty="0" smtClean="0"/>
                        </a:p>
                        <a:p>
                          <a:pPr algn="ctr"/>
                          <a:r>
                            <a:rPr kumimoji="1" lang="ja-JP" altLang="en-US" sz="1200" u="sng" dirty="0"/>
                            <a:t>又</a:t>
                          </a:r>
                          <a:r>
                            <a:rPr kumimoji="1" lang="ja-JP" altLang="en-US" sz="1200" u="sng" dirty="0" smtClean="0"/>
                            <a:t>は</a:t>
                          </a:r>
                          <a:endParaRPr kumimoji="1" lang="en-US" altLang="ja-JP" sz="1200" u="sng" dirty="0" smtClean="0"/>
                        </a:p>
                        <a:p>
                          <a:pPr algn="ctr"/>
                          <a:r>
                            <a:rPr kumimoji="1" lang="ja-JP" altLang="en-US" sz="1600" u="sng" dirty="0" smtClean="0"/>
                            <a:t>表示面積１０㎡超</a:t>
                          </a:r>
                          <a:endParaRPr kumimoji="1" lang="en-US" altLang="ja-JP" sz="1600" u="sng" dirty="0" smtClean="0"/>
                        </a:p>
                      </p:txBody>
                    </p:sp>
                    <p:sp>
                      <p:nvSpPr>
                        <p:cNvPr id="30" name="テキスト ボックス 29"/>
                        <p:cNvSpPr txBox="1"/>
                        <p:nvPr/>
                      </p:nvSpPr>
                      <p:spPr>
                        <a:xfrm>
                          <a:off x="1913936" y="2241466"/>
                          <a:ext cx="2397581" cy="127727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1100" dirty="0" smtClean="0"/>
                            <a:t>・屋外広告士</a:t>
                          </a:r>
                          <a:endParaRPr kumimoji="1" lang="en-US" altLang="ja-JP" sz="1100" dirty="0" smtClean="0"/>
                        </a:p>
                        <a:p>
                          <a:r>
                            <a:rPr kumimoji="1" lang="ja-JP" altLang="en-US" sz="1100" dirty="0" smtClean="0"/>
                            <a:t>・一、二級建築士</a:t>
                          </a:r>
                          <a:endParaRPr kumimoji="1" lang="en-US" altLang="ja-JP" sz="1100" dirty="0" smtClean="0"/>
                        </a:p>
                        <a:p>
                          <a:r>
                            <a:rPr kumimoji="1" lang="ja-JP" altLang="en-US" sz="1100" dirty="0" smtClean="0"/>
                            <a:t>・一、二種電気工事士</a:t>
                          </a:r>
                          <a:endParaRPr kumimoji="1" lang="en-US" altLang="ja-JP" sz="1100" dirty="0" smtClean="0"/>
                        </a:p>
                        <a:p>
                          <a:r>
                            <a:rPr kumimoji="1" lang="ja-JP" altLang="en-US" sz="1100" dirty="0" smtClean="0"/>
                            <a:t>・一～三種電気主任技術者</a:t>
                          </a:r>
                          <a:endParaRPr kumimoji="1" lang="en-US" altLang="ja-JP" sz="1100" dirty="0" smtClean="0"/>
                        </a:p>
                        <a:p>
                          <a:r>
                            <a:rPr kumimoji="1" lang="ja-JP" altLang="en-US" sz="1100" dirty="0" smtClean="0"/>
                            <a:t>・技能検定合格者</a:t>
                          </a:r>
                          <a:endParaRPr kumimoji="1" lang="en-US" altLang="ja-JP" sz="1100" dirty="0"/>
                        </a:p>
                        <a:p>
                          <a:r>
                            <a:rPr kumimoji="1" lang="en-US" altLang="ja-JP" sz="1100" dirty="0" smtClean="0"/>
                            <a:t>  </a:t>
                          </a:r>
                          <a:r>
                            <a:rPr kumimoji="1" lang="ja-JP" altLang="en-US" sz="1050" dirty="0" smtClean="0"/>
                            <a:t>（一、二級広告美術仕上げ）</a:t>
                          </a:r>
                          <a:endParaRPr kumimoji="1" lang="en-US" altLang="ja-JP" sz="1050" dirty="0" smtClean="0"/>
                        </a:p>
                        <a:p>
                          <a:r>
                            <a:rPr kumimoji="1" lang="ja-JP" altLang="en-US" sz="1100" dirty="0" smtClean="0"/>
                            <a:t>・屋外広告物点検技能講習</a:t>
                          </a:r>
                          <a:r>
                            <a:rPr kumimoji="1" lang="ja-JP" altLang="en-US" sz="1100" dirty="0"/>
                            <a:t>修了者</a:t>
                          </a:r>
                          <a:endParaRPr kumimoji="1" lang="en-US" altLang="ja-JP" sz="1100" dirty="0"/>
                        </a:p>
                      </p:txBody>
                    </p:sp>
                    <p:sp>
                      <p:nvSpPr>
                        <p:cNvPr id="31" name="テキスト ボックス 30"/>
                        <p:cNvSpPr txBox="1"/>
                        <p:nvPr/>
                      </p:nvSpPr>
                      <p:spPr>
                        <a:xfrm>
                          <a:off x="4261668" y="6028845"/>
                          <a:ext cx="2330377" cy="76944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kumimoji="1" lang="ja-JP" altLang="en-US" sz="1600" u="sng" dirty="0" smtClean="0"/>
                            <a:t>高さ４ｍ以下</a:t>
                          </a:r>
                          <a:endParaRPr kumimoji="1" lang="en-US" altLang="ja-JP" sz="1600" u="sng" dirty="0" smtClean="0"/>
                        </a:p>
                        <a:p>
                          <a:pPr algn="ctr"/>
                          <a:r>
                            <a:rPr kumimoji="1" lang="ja-JP" altLang="en-US" sz="1200" u="sng" dirty="0" smtClean="0"/>
                            <a:t>かつ</a:t>
                          </a:r>
                          <a:endParaRPr kumimoji="1" lang="en-US" altLang="ja-JP" sz="1200" u="sng" dirty="0" smtClean="0"/>
                        </a:p>
                        <a:p>
                          <a:pPr algn="ctr"/>
                          <a:r>
                            <a:rPr kumimoji="1" lang="ja-JP" altLang="en-US" sz="1600" u="sng" dirty="0" smtClean="0"/>
                            <a:t>表示面積１０㎡以下</a:t>
                          </a:r>
                          <a:endParaRPr kumimoji="1" lang="en-US" altLang="ja-JP" sz="1600" u="sng" dirty="0" smtClean="0"/>
                        </a:p>
                      </p:txBody>
                    </p:sp>
                    <p:sp>
                      <p:nvSpPr>
                        <p:cNvPr id="32" name="テキスト ボックス 31"/>
                        <p:cNvSpPr txBox="1"/>
                        <p:nvPr/>
                      </p:nvSpPr>
                      <p:spPr>
                        <a:xfrm>
                          <a:off x="6207548" y="6071398"/>
                          <a:ext cx="2372064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1200" dirty="0" smtClean="0"/>
                            <a:t>（高さ）地上から広告物の上端</a:t>
                          </a:r>
                          <a:endParaRPr kumimoji="1" lang="en-US" altLang="ja-JP" sz="1200" dirty="0" smtClean="0"/>
                        </a:p>
                      </p:txBody>
                    </p:sp>
                    <p:cxnSp>
                      <p:nvCxnSpPr>
                        <p:cNvPr id="24" name="直線コネクタ 23"/>
                        <p:cNvCxnSpPr/>
                        <p:nvPr/>
                      </p:nvCxnSpPr>
                      <p:spPr>
                        <a:xfrm>
                          <a:off x="4417935" y="1210235"/>
                          <a:ext cx="0" cy="4772554"/>
                        </a:xfrm>
                        <a:prstGeom prst="line">
                          <a:avLst/>
                        </a:prstGeom>
                        <a:ln w="2222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0" name="テキスト ボックス 19"/>
                        <p:cNvSpPr txBox="1"/>
                        <p:nvPr/>
                      </p:nvSpPr>
                      <p:spPr>
                        <a:xfrm>
                          <a:off x="4493814" y="3420160"/>
                          <a:ext cx="1713734" cy="32316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1500" b="1" dirty="0"/>
                            <a:t>許可</a:t>
                          </a:r>
                          <a:r>
                            <a:rPr kumimoji="1" lang="ja-JP" altLang="en-US" sz="1500" b="1" dirty="0" smtClean="0"/>
                            <a:t>が</a:t>
                          </a:r>
                          <a:r>
                            <a:rPr kumimoji="1" lang="ja-JP" altLang="en-US" sz="1500" b="1" dirty="0"/>
                            <a:t>必要</a:t>
                          </a:r>
                          <a:r>
                            <a:rPr kumimoji="1" lang="ja-JP" altLang="en-US" sz="1500" b="1" dirty="0" smtClean="0"/>
                            <a:t>なもの</a:t>
                          </a:r>
                          <a:endParaRPr kumimoji="1" lang="en-US" altLang="ja-JP" sz="1500" b="1" dirty="0" smtClean="0"/>
                        </a:p>
                      </p:txBody>
                    </p:sp>
                    <p:sp>
                      <p:nvSpPr>
                        <p:cNvPr id="23" name="テキスト ボックス 22"/>
                        <p:cNvSpPr txBox="1"/>
                        <p:nvPr/>
                      </p:nvSpPr>
                      <p:spPr>
                        <a:xfrm>
                          <a:off x="3462210" y="4332165"/>
                          <a:ext cx="1854289" cy="73866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1400" u="sng" dirty="0" smtClean="0"/>
                            <a:t>設置等完了届、許可更新申請に点検結果の</a:t>
                          </a:r>
                          <a:r>
                            <a:rPr kumimoji="1" lang="ja-JP" altLang="en-US" sz="1400" u="sng" dirty="0"/>
                            <a:t>添付</a:t>
                          </a:r>
                          <a:r>
                            <a:rPr kumimoji="1" lang="ja-JP" altLang="en-US" sz="1400" u="sng" dirty="0" smtClean="0"/>
                            <a:t>が必要</a:t>
                          </a:r>
                          <a:endParaRPr kumimoji="1" lang="ja-JP" altLang="en-US" sz="1400" u="sng" dirty="0"/>
                        </a:p>
                      </p:txBody>
                    </p:sp>
                    <p:sp>
                      <p:nvSpPr>
                        <p:cNvPr id="11" name="テキスト ボックス 10"/>
                        <p:cNvSpPr txBox="1"/>
                        <p:nvPr/>
                      </p:nvSpPr>
                      <p:spPr>
                        <a:xfrm>
                          <a:off x="8273088" y="2707762"/>
                          <a:ext cx="461665" cy="170816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txBody>
                        <a:bodyPr vert="eaVert" wrap="none" rtlCol="0">
                          <a:spAutoFit/>
                        </a:bodyPr>
                        <a:lstStyle/>
                        <a:p>
                          <a:r>
                            <a:rPr kumimoji="1" lang="ja-JP" altLang="en-US" dirty="0" smtClean="0"/>
                            <a:t>すべての広告物</a:t>
                          </a:r>
                          <a:endParaRPr kumimoji="1" lang="ja-JP" altLang="en-US" dirty="0"/>
                        </a:p>
                      </p:txBody>
                    </p:sp>
                  </p:grpSp>
                  <p:sp>
                    <p:nvSpPr>
                      <p:cNvPr id="3" name="テキスト ボックス 2"/>
                      <p:cNvSpPr txBox="1"/>
                      <p:nvPr/>
                    </p:nvSpPr>
                    <p:spPr>
                      <a:xfrm>
                        <a:off x="1687933" y="1859833"/>
                        <a:ext cx="889987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en-US" altLang="ja-JP" sz="1100" dirty="0" smtClean="0"/>
                          <a:t>【</a:t>
                        </a:r>
                        <a:r>
                          <a:rPr kumimoji="1" lang="ja-JP" altLang="en-US" sz="1100" dirty="0" smtClean="0"/>
                          <a:t>資格者</a:t>
                        </a:r>
                        <a:r>
                          <a:rPr kumimoji="1" lang="en-US" altLang="ja-JP" sz="1100" dirty="0" smtClean="0"/>
                          <a:t>】</a:t>
                        </a:r>
                        <a:endParaRPr kumimoji="1" lang="ja-JP" altLang="en-US" sz="1100" dirty="0"/>
                      </a:p>
                    </p:txBody>
                  </p:sp>
                </p:grpSp>
              </p:grpSp>
            </p:grpSp>
            <p:sp>
              <p:nvSpPr>
                <p:cNvPr id="33" name="テキスト ボックス 32"/>
                <p:cNvSpPr txBox="1"/>
                <p:nvPr/>
              </p:nvSpPr>
              <p:spPr>
                <a:xfrm>
                  <a:off x="2113622" y="5398835"/>
                  <a:ext cx="560652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dirty="0" smtClean="0"/>
                    <a:t>（切文字等の表示面積）</a:t>
                  </a:r>
                  <a:r>
                    <a:rPr kumimoji="1" lang="en-US" altLang="ja-JP" sz="1200" dirty="0" smtClean="0"/>
                    <a:t>1</a:t>
                  </a:r>
                  <a:r>
                    <a:rPr kumimoji="1" lang="ja-JP" altLang="en-US" sz="1200" dirty="0" err="1" smtClean="0"/>
                    <a:t>つの</a:t>
                  </a:r>
                  <a:r>
                    <a:rPr kumimoji="1" lang="ja-JP" altLang="en-US" sz="1200" dirty="0" smtClean="0"/>
                    <a:t>文字・ロゴ等を最小の四角形で囲んだ面積の合計</a:t>
                  </a:r>
                  <a:endParaRPr kumimoji="1" lang="en-US" altLang="ja-JP" sz="1200" dirty="0" smtClean="0"/>
                </a:p>
              </p:txBody>
            </p:sp>
          </p:grpSp>
          <p:sp>
            <p:nvSpPr>
              <p:cNvPr id="34" name="角丸四角形 33"/>
              <p:cNvSpPr/>
              <p:nvPr/>
            </p:nvSpPr>
            <p:spPr>
              <a:xfrm>
                <a:off x="2052029" y="6268751"/>
                <a:ext cx="824809" cy="278798"/>
              </a:xfrm>
              <a:prstGeom prst="roundRect">
                <a:avLst/>
              </a:prstGeom>
              <a:solidFill>
                <a:srgbClr val="00B050">
                  <a:alpha val="1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角丸四角形 35"/>
              <p:cNvSpPr/>
              <p:nvPr/>
            </p:nvSpPr>
            <p:spPr>
              <a:xfrm>
                <a:off x="2289890" y="6570939"/>
                <a:ext cx="5430259" cy="201197"/>
              </a:xfrm>
              <a:prstGeom prst="roundRect">
                <a:avLst/>
              </a:prstGeom>
              <a:solidFill>
                <a:srgbClr val="00B050">
                  <a:alpha val="1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1" name="直線コネクタ 40"/>
              <p:cNvCxnSpPr/>
              <p:nvPr/>
            </p:nvCxnSpPr>
            <p:spPr>
              <a:xfrm>
                <a:off x="7808166" y="2308302"/>
                <a:ext cx="133583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8160461" y="4374028"/>
                <a:ext cx="98353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角丸四角形 36"/>
              <p:cNvSpPr/>
              <p:nvPr/>
            </p:nvSpPr>
            <p:spPr>
              <a:xfrm>
                <a:off x="6720586" y="4906896"/>
                <a:ext cx="672991" cy="200681"/>
              </a:xfrm>
              <a:prstGeom prst="roundRect">
                <a:avLst/>
              </a:prstGeom>
              <a:solidFill>
                <a:srgbClr val="00B050">
                  <a:alpha val="1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0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202</Words>
  <Application>Microsoft Office PowerPoint</Application>
  <PresentationFormat>画面に合わせる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鳥取県</dc:creator>
  <cp:lastModifiedBy>鳥取県</cp:lastModifiedBy>
  <cp:revision>39</cp:revision>
  <cp:lastPrinted>2020-06-09T06:16:13Z</cp:lastPrinted>
  <dcterms:created xsi:type="dcterms:W3CDTF">2019-09-09T23:49:28Z</dcterms:created>
  <dcterms:modified xsi:type="dcterms:W3CDTF">2020-06-23T07:36:27Z</dcterms:modified>
</cp:coreProperties>
</file>