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36" d="100"/>
          <a:sy n="36" d="100"/>
        </p:scale>
        <p:origin x="18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94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0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67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1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47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2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1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7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24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73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8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3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C79C-965C-4966-82F1-0165728060F0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44F1-0533-4B86-B345-1CE379EEE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4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23026" y="4857750"/>
            <a:ext cx="6881025" cy="1522618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\\jmus01.toyo.jim\UserHome\g0001002407\RedirectFolder\Desktop\くちづけ画像\s_メイン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" t="13906" r="645" b="-9367"/>
          <a:stretch/>
        </p:blipFill>
        <p:spPr bwMode="auto">
          <a:xfrm>
            <a:off x="-35301" y="1018713"/>
            <a:ext cx="6893301" cy="449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040141" y="5056569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(c)2013</a:t>
            </a:r>
            <a:r>
              <a:rPr lang="ja-JP" altLang="en-US" sz="9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「くちづけ」製作委員会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893879-8ABF-44B4-9FE1-D4471D1FA4F4}"/>
              </a:ext>
            </a:extLst>
          </p:cNvPr>
          <p:cNvSpPr txBox="1"/>
          <p:nvPr/>
        </p:nvSpPr>
        <p:spPr>
          <a:xfrm>
            <a:off x="452847" y="580177"/>
            <a:ext cx="591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障がい児者への性暴力が認識される社会へ</a:t>
            </a:r>
            <a:endParaRPr lang="en-US" altLang="ja-JP" sz="2400" dirty="0">
              <a:solidFill>
                <a:srgbClr val="FF99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A1B364-2155-4647-B95D-3EF4B0B1B36C}"/>
              </a:ext>
            </a:extLst>
          </p:cNvPr>
          <p:cNvSpPr txBox="1"/>
          <p:nvPr/>
        </p:nvSpPr>
        <p:spPr>
          <a:xfrm>
            <a:off x="13418" y="5199590"/>
            <a:ext cx="688492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2018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9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月に内閣府が実施した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『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「若年層における性的な暴力に係る相談・支援の在り方に関する調査研究事業」報告書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』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では、性被害を経験した若年女性の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55%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に、障がいの可能性があることが分かりました。海外の調査では、</a:t>
            </a:r>
            <a:r>
              <a:rPr lang="ja-JP" altLang="en-US" sz="105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障がい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者は健常者の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倍、性暴力を経験するリスクを有しているという結果も出ています。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NPO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法人しあわせなみだの調査では、回答した</a:t>
            </a:r>
            <a:r>
              <a:rPr lang="ja-JP" altLang="en-US" sz="105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発達障がい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者の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7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割が、何らかの性暴力を経験していることが明らかになりました。障がい者への性暴力を取り扱った映画「くちづけ」上映（日本語字幕・音声ガイド付</a:t>
            </a:r>
            <a:r>
              <a:rPr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、ならびにゲストによる</a:t>
            </a:r>
            <a:r>
              <a:rPr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トークセッション</a:t>
            </a:r>
            <a:r>
              <a:rPr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手話通訳付</a:t>
            </a:r>
            <a:r>
              <a:rPr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r>
              <a:rPr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</a:t>
            </a:r>
            <a:r>
              <a:rPr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通じて、何が起きているかを知り、必要な法制度などに</a:t>
            </a:r>
            <a:r>
              <a:rPr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ついて一緒に考えていきませんか。</a:t>
            </a:r>
            <a:endParaRPr lang="ja-JP" altLang="en-US" sz="105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893879-8ABF-44B4-9FE1-D4471D1FA4F4}"/>
              </a:ext>
            </a:extLst>
          </p:cNvPr>
          <p:cNvSpPr txBox="1"/>
          <p:nvPr/>
        </p:nvSpPr>
        <p:spPr>
          <a:xfrm>
            <a:off x="187056" y="73471"/>
            <a:ext cx="6426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映画</a:t>
            </a:r>
            <a:r>
              <a:rPr lang="ja-JP" altLang="en-US" sz="3200" b="1" dirty="0">
                <a:solidFill>
                  <a:srgbClr val="00808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ja-JP" altLang="en-US" sz="3200" b="1" dirty="0">
                <a:solidFill>
                  <a:srgbClr val="0099CC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く</a:t>
            </a:r>
            <a:r>
              <a:rPr lang="ja-JP" altLang="en-US" sz="3200" b="1" dirty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ち</a:t>
            </a:r>
            <a:r>
              <a:rPr lang="ja-JP" altLang="en-US" sz="3200" b="1" dirty="0">
                <a:solidFill>
                  <a:srgbClr val="FFC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づ</a:t>
            </a:r>
            <a:r>
              <a:rPr lang="ja-JP" altLang="en-US" sz="3200" b="1" dirty="0">
                <a:solidFill>
                  <a:srgbClr val="99CC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け</a:t>
            </a:r>
            <a:r>
              <a:rPr lang="ja-JP" altLang="en-US" sz="3200" b="1" dirty="0">
                <a:solidFill>
                  <a:srgbClr val="0099CC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r>
              <a:rPr lang="ja-JP" altLang="en-US" sz="2800" b="1" dirty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上映会＆トークセッション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3160" y="6591496"/>
            <a:ext cx="952500" cy="305582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■日時</a:t>
            </a:r>
            <a:endParaRPr lang="en-US" altLang="ja-JP" sz="1600" dirty="0">
              <a:solidFill>
                <a:srgbClr val="00B0F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endParaRPr lang="en-US" altLang="ja-JP" sz="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518851" y="7052071"/>
            <a:ext cx="3094964" cy="1081624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600" dirty="0" smtClean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■トークセッションゲスト</a:t>
            </a:r>
            <a:endParaRPr lang="en-US" altLang="zh-CN" sz="1100" dirty="0">
              <a:solidFill>
                <a:srgbClr val="00B0F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2200" b="1" dirty="0" smtClean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三木</a:t>
            </a:r>
            <a:r>
              <a:rPr lang="ja-JP" altLang="en-US" sz="2200" b="1" dirty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2200" b="1" dirty="0" smtClean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裕和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さん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</a:t>
            </a:r>
            <a:r>
              <a:rPr lang="zh-CN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鳥取</a:t>
            </a:r>
            <a:r>
              <a:rPr lang="zh-CN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大学地域学部</a:t>
            </a:r>
            <a:r>
              <a:rPr lang="zh-CN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教授</a:t>
            </a:r>
            <a:endParaRPr lang="en-US" altLang="zh-CN" sz="14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　</a:t>
            </a:r>
            <a:r>
              <a:rPr lang="zh-CN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鳥取</a:t>
            </a:r>
            <a:r>
              <a:rPr lang="zh-CN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大学附属特別支援学</a:t>
            </a:r>
            <a:r>
              <a:rPr lang="zh-CN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校長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3159" y="8149091"/>
            <a:ext cx="6217940" cy="768235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■会場  </a:t>
            </a:r>
            <a:r>
              <a:rPr lang="ja-JP" altLang="en-US" sz="2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倉吉交流プラザ</a:t>
            </a:r>
            <a:endParaRPr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　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（ 住所：倉吉市駄</a:t>
            </a:r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経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寺町</a:t>
            </a:r>
            <a:r>
              <a:rPr lang="en-US" altLang="ja-JP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18</a:t>
            </a:r>
            <a:r>
              <a:rPr lang="en-US" altLang="ja-JP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－</a:t>
            </a:r>
            <a:r>
              <a:rPr lang="en-US" altLang="ja-JP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　　　  </a:t>
            </a:r>
            <a:r>
              <a:rPr lang="en-US" altLang="ja-JP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TEL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：</a:t>
            </a:r>
            <a:r>
              <a:rPr lang="en-US" altLang="ja-JP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0858-47-1181 </a:t>
            </a:r>
            <a:r>
              <a:rPr lang="ja-JP" altLang="en-US" sz="14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）</a:t>
            </a:r>
            <a:endParaRPr lang="en-US" altLang="ja-JP" sz="105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600" dirty="0" smtClean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■</a:t>
            </a:r>
            <a:r>
              <a:rPr lang="ja-JP" altLang="en-US" sz="1600" dirty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申込方法</a:t>
            </a:r>
            <a:r>
              <a:rPr lang="ja-JP" altLang="en-US" sz="1400" dirty="0">
                <a:solidFill>
                  <a:srgbClr val="00B0F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endParaRPr lang="en-US" altLang="ja-JP" sz="1400" dirty="0" smtClean="0">
              <a:solidFill>
                <a:srgbClr val="00B0F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    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郵送</a:t>
            </a:r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、ﾌｧｸｼﾐﾘ、電子メール又は電話のいずれかで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申込先（裏面）まで</a:t>
            </a:r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ご連絡ください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endParaRPr lang="en-US" altLang="ja-JP" sz="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51248" y="6251130"/>
            <a:ext cx="1485145" cy="768235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参加無料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159" y="6356962"/>
            <a:ext cx="3604915" cy="1124850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2020</a:t>
            </a:r>
            <a:r>
              <a:rPr lang="ja-JP" altLang="en-US" sz="24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年 </a:t>
            </a:r>
            <a:r>
              <a:rPr lang="ja-JP" altLang="en-US" sz="60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２</a:t>
            </a:r>
            <a:r>
              <a:rPr lang="en-US" altLang="ja-JP" sz="40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/</a:t>
            </a:r>
            <a:r>
              <a:rPr lang="ja-JP" altLang="en-US" sz="60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２９</a:t>
            </a:r>
            <a:r>
              <a:rPr lang="en-US" altLang="ja-JP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[</a:t>
            </a:r>
            <a:r>
              <a:rPr lang="ja-JP" altLang="en-US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土</a:t>
            </a:r>
            <a:r>
              <a:rPr lang="en-US" altLang="ja-JP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]</a:t>
            </a:r>
            <a:endParaRPr lang="en-US" altLang="ja-JP" sz="2800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１３：００</a:t>
            </a:r>
            <a:r>
              <a:rPr lang="en-US" altLang="ja-JP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-</a:t>
            </a:r>
            <a:r>
              <a:rPr lang="ja-JP" altLang="en-US" sz="28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１６：１５ </a:t>
            </a:r>
            <a:r>
              <a:rPr lang="en-US" altLang="ja-JP" sz="14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(</a:t>
            </a:r>
            <a:r>
              <a:rPr lang="ja-JP" altLang="en-US" sz="14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１</a:t>
            </a:r>
            <a:r>
              <a:rPr lang="ja-JP" altLang="en-US" sz="1400" b="1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２</a:t>
            </a:r>
            <a:r>
              <a:rPr lang="ja-JP" altLang="en-US" sz="14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：３０　開場</a:t>
            </a:r>
            <a:r>
              <a:rPr lang="en-US" altLang="ja-JP" sz="14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)</a:t>
            </a:r>
            <a:endParaRPr lang="en-US" altLang="ja-JP" b="1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94217" y="7906896"/>
            <a:ext cx="3446651" cy="832830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2200" b="1" dirty="0" smtClean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北野</a:t>
            </a:r>
            <a:r>
              <a:rPr lang="ja-JP" altLang="en-US" sz="2200" b="1" dirty="0">
                <a:solidFill>
                  <a:srgbClr val="FF0066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彬子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さん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　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鳥取県</a:t>
            </a:r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性暴力被害者支援協議会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副会長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きた</a:t>
            </a:r>
            <a:r>
              <a:rPr lang="ja-JP" altLang="en-US" sz="1200" dirty="0" err="1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の</a:t>
            </a:r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法律事務所　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弁護士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3974374" y="7562806"/>
            <a:ext cx="2592543" cy="410410"/>
          </a:xfrm>
          <a:prstGeom prst="bracketPair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3159" y="9125979"/>
            <a:ext cx="4189720" cy="768235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主催：特定非営利活動法人しあわせなみだ</a:t>
            </a:r>
            <a:endParaRPr kumimoji="1" lang="en-US" altLang="ja-JP" sz="10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共催：鳥取県性暴力被害者支援協議会、とっとり性暴力研究会</a:t>
            </a:r>
            <a:endParaRPr kumimoji="1" lang="en-US" altLang="ja-JP" sz="10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後援</a:t>
            </a:r>
            <a:r>
              <a:rPr kumimoji="1" lang="ja-JP" altLang="en-US" sz="10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：鳥取県、公益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社団法人とっとり被害者支援センター、鳥取県医師会、</a:t>
            </a:r>
            <a:endParaRPr kumimoji="1" lang="en-US" altLang="ja-JP" sz="10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　　　鳥取県弁護士会、一般社団法人鳥取県手をつなぐ育成会</a:t>
            </a:r>
            <a:endParaRPr kumimoji="1" lang="ja-JP" altLang="en-US" sz="10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282921" y="6264706"/>
            <a:ext cx="1485145" cy="768235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haroni" panose="02010803020104030203" pitchFamily="2" charset="-79"/>
              </a:rPr>
              <a:t>手話通訳あり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  <a:cs typeface="Aharoni" panose="02010803020104030203" pitchFamily="2" charset="-79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EC68E083-59EB-488B-AB82-A44BC6FF8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138" y="8902763"/>
            <a:ext cx="2537125" cy="749219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3947257" y="9663382"/>
            <a:ext cx="30488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9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この事業はオートレースの補助を受けて実施します</a:t>
            </a:r>
          </a:p>
        </p:txBody>
      </p:sp>
      <p:sp>
        <p:nvSpPr>
          <p:cNvPr id="25" name="大かっこ 24"/>
          <p:cNvSpPr/>
          <p:nvPr/>
        </p:nvSpPr>
        <p:spPr>
          <a:xfrm>
            <a:off x="3991286" y="8360435"/>
            <a:ext cx="2748977" cy="410410"/>
          </a:xfrm>
          <a:prstGeom prst="bracketPair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898185" y="6403105"/>
            <a:ext cx="1372461" cy="491099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5336394" y="6413074"/>
            <a:ext cx="1372461" cy="491099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18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楕円 29"/>
          <p:cNvSpPr/>
          <p:nvPr/>
        </p:nvSpPr>
        <p:spPr>
          <a:xfrm>
            <a:off x="3167697" y="5913145"/>
            <a:ext cx="3248064" cy="139312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88000">
                <a:srgbClr val="FFDE67">
                  <a:tint val="66000"/>
                  <a:satMod val="160000"/>
                </a:srgb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140DDEA-4E3F-4872-9A48-A154171D96E4}"/>
              </a:ext>
            </a:extLst>
          </p:cNvPr>
          <p:cNvSpPr txBox="1">
            <a:spLocks/>
          </p:cNvSpPr>
          <p:nvPr/>
        </p:nvSpPr>
        <p:spPr>
          <a:xfrm>
            <a:off x="-4970195" y="2079667"/>
            <a:ext cx="4391025" cy="444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8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3B37D7-0B88-416C-81E8-EF437F163614}"/>
              </a:ext>
            </a:extLst>
          </p:cNvPr>
          <p:cNvSpPr txBox="1"/>
          <p:nvPr/>
        </p:nvSpPr>
        <p:spPr>
          <a:xfrm>
            <a:off x="117319" y="1835743"/>
            <a:ext cx="5574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特定</a:t>
            </a:r>
            <a:r>
              <a:rPr kumimoji="1" lang="ja-JP" altLang="en-US" sz="1600" b="1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非営利活動法人しあわせなみ</a:t>
            </a:r>
            <a:r>
              <a:rPr kumimoji="1" lang="ja-JP" altLang="en-US" sz="1600" b="1" dirty="0" smtClean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だ</a:t>
            </a:r>
            <a:r>
              <a:rPr kumimoji="1" lang="ja-JP" altLang="en-US" sz="1600" b="1" dirty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600" b="1" dirty="0" smtClean="0">
                <a:solidFill>
                  <a:srgbClr val="00B0F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よりお願い</a:t>
            </a:r>
            <a:endParaRPr kumimoji="1" lang="ja-JP" altLang="en-US" sz="1600" b="1" dirty="0">
              <a:solidFill>
                <a:srgbClr val="00B0F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52E2B1-D6C7-45B9-8CEE-EF3D4D8967E4}"/>
              </a:ext>
            </a:extLst>
          </p:cNvPr>
          <p:cNvSpPr txBox="1"/>
          <p:nvPr/>
        </p:nvSpPr>
        <p:spPr>
          <a:xfrm>
            <a:off x="98249" y="2093888"/>
            <a:ext cx="661307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本イベント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を主催するＮＰＯ法人しあわせなみだは、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2018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年より「</a:t>
            </a:r>
            <a:r>
              <a:rPr kumimoji="1" lang="ja-JP" altLang="en-US" sz="11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障がい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児者への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性暴力」防止に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取り組んでいます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r>
              <a:rPr kumimoji="1" lang="en-US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2019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年度は、この取り組みを一層盛り上げ、賛同者を増やし、社会を動かすムーブメントを起こすために、「ブリッジング・プロジェクト～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Bridging the Gap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～」と名付け、本イベントを全国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か所で開催、その他様々な活動を展開しています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endParaRPr kumimoji="1"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☆ブリッジング・プロジェクトの取り組み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１）</a:t>
            </a:r>
            <a:r>
              <a:rPr kumimoji="1" lang="ja-JP" altLang="en-US" sz="11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障がい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児者への性暴力調査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調査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を実施した発達障害者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32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名中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名が、何らかの性暴力を経験していました。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２）国会議員への働きかけ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これ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まで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</a:t>
            </a:r>
            <a:r>
              <a:rPr kumimoji="1" lang="en-US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の国会議員と面会し、</a:t>
            </a:r>
            <a:r>
              <a:rPr kumimoji="1" lang="ja-JP" altLang="en-US" sz="11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障がい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児者への性暴力の現状を届けました。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３）署名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刑法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に「性犯罪被害者としての</a:t>
            </a:r>
            <a:r>
              <a:rPr kumimoji="1" lang="ja-JP" altLang="en-US" sz="11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障がい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者」の概念を盛り込むことを求めるオンライン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署名　</a:t>
            </a:r>
            <a:endParaRPr kumimoji="1" lang="en-US" altLang="ja-JP" sz="11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を立ち上げました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2019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月末時点で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11,100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人が賛同しています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endParaRPr kumimoji="1" lang="en-US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○おねがい○</a:t>
            </a:r>
            <a:endParaRPr kumimoji="1" lang="en-US" altLang="ja-JP" sz="1200" b="1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本イベント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を全国で開催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するため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資金が必要です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会場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で書籍・</a:t>
            </a:r>
            <a:r>
              <a:rPr kumimoji="1" lang="en-US" altLang="ja-JP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CD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</a:t>
            </a:r>
            <a:r>
              <a:rPr kumimoji="1" lang="en-US" altLang="ja-JP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DVD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・ゲームの回収を行います。買取金額が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本イベントの活動費になりますので、ご自宅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で不要になったもの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をぜひご持参ください。</a:t>
            </a:r>
            <a:endParaRPr kumimoji="1" lang="en-US" altLang="ja-JP" sz="11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ブリッジング</a:t>
            </a:r>
            <a:r>
              <a:rPr kumimoji="1" lang="ja-JP" altLang="en-US" sz="1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・プロジェクトを日本中に届けるために、あなたの力を貸してください</a:t>
            </a:r>
            <a:r>
              <a:rPr kumimoji="1" lang="ja-JP" altLang="en-US" sz="11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r>
              <a:rPr kumimoji="1"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kumimoji="1" lang="ja-JP" altLang="en-US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買取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詳細→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https://www.39book.jp/supporter/welfare/shiawasenamida</a:t>
            </a:r>
            <a:r>
              <a:rPr kumimoji="1" lang="en-US" altLang="ja-JP" sz="11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</a:p>
          <a:p>
            <a:endParaRPr kumimoji="1" lang="en-US" altLang="ja-JP" sz="7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クラウドファンディング協力者（順不同）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</a:p>
          <a:p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一般社団法人あおい福祉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AI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研究所様</a:t>
            </a:r>
            <a:r>
              <a:rPr kumimoji="1"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株式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会社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Lib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株式会社</a:t>
            </a:r>
            <a:r>
              <a:rPr kumimoji="1" lang="en-US" altLang="ja-JP" sz="105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wafactory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柏崎克實様</a:t>
            </a:r>
            <a:r>
              <a:rPr kumimoji="1" lang="en-US" altLang="ja-JP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下田佳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玉田勇様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のぞむ様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福田亮一様</a:t>
            </a:r>
            <a:r>
              <a:rPr kumimoji="1" lang="en-US" altLang="ja-JP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sz="105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ふじパパ様</a:t>
            </a:r>
          </a:p>
          <a:p>
            <a:endParaRPr kumimoji="1"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94883"/>
              </p:ext>
            </p:extLst>
          </p:nvPr>
        </p:nvGraphicFramePr>
        <p:xfrm>
          <a:off x="106364" y="8612399"/>
          <a:ext cx="6646861" cy="1147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296">
                  <a:extLst>
                    <a:ext uri="{9D8B030D-6E8A-4147-A177-3AD203B41FA5}">
                      <a16:colId xmlns:a16="http://schemas.microsoft.com/office/drawing/2014/main" val="2258512646"/>
                    </a:ext>
                  </a:extLst>
                </a:gridCol>
                <a:gridCol w="4970565">
                  <a:extLst>
                    <a:ext uri="{9D8B030D-6E8A-4147-A177-3AD203B41FA5}">
                      <a16:colId xmlns:a16="http://schemas.microsoft.com/office/drawing/2014/main" val="1650603094"/>
                    </a:ext>
                  </a:extLst>
                </a:gridCol>
              </a:tblGrid>
              <a:tr h="4281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参加者氏名</a:t>
                      </a:r>
                      <a:endParaRPr kumimoji="1" lang="en-US" altLang="ja-JP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複数記載可）</a:t>
                      </a:r>
                      <a:endParaRPr kumimoji="1" lang="ja-JP" alt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84239"/>
                  </a:ext>
                </a:extLst>
              </a:tr>
              <a:tr h="341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連絡先</a:t>
                      </a:r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574614"/>
                  </a:ext>
                </a:extLst>
              </a:tr>
              <a:tr h="341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igh Tower Text" panose="02040502050506030303" pitchFamily="18" charset="0"/>
                          <a:ea typeface="HGP明朝B" panose="02020800000000000000" pitchFamily="18" charset="-128"/>
                        </a:rPr>
                        <a:t>所属</a:t>
                      </a:r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igh Tower Text" panose="020405020505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262977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79709" y="7517343"/>
            <a:ext cx="60840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■申込先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〒</a:t>
            </a: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680-0022 </a:t>
            </a:r>
          </a:p>
          <a:p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鳥取市西町</a:t>
            </a: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1-401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とっとり被害者支援センター内</a:t>
            </a: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鳥取県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性暴力被害者支援協議会　宛</a:t>
            </a:r>
          </a:p>
          <a:p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電話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0857-32-8211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／ﾌｧｸｼﾐﾘ：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0857-32-8233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／</a:t>
            </a: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E-mail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jimukyoku@sar-tottori.org</a:t>
            </a:r>
          </a:p>
          <a:p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-26199" y="7550191"/>
            <a:ext cx="686196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図 23"/>
          <p:cNvPicPr/>
          <p:nvPr/>
        </p:nvPicPr>
        <p:blipFill rotWithShape="1">
          <a:blip r:embed="rId2"/>
          <a:srcRect l="17034" t="46154" r="63947" b="16498"/>
          <a:stretch/>
        </p:blipFill>
        <p:spPr bwMode="auto">
          <a:xfrm>
            <a:off x="4241850" y="7692869"/>
            <a:ext cx="592352" cy="664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4949511" y="7721356"/>
            <a:ext cx="1501949" cy="5847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＜申込〆切＞　</a:t>
            </a:r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／２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[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金</a:t>
            </a:r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]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625" y="6354312"/>
            <a:ext cx="36252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鳥取県と関係機関、団体が協力して、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性暴力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被害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にあわれた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を支援する機関です。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あなたが安心して心身の回復ができるように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一緒に考え支援しま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3047944" y="5985436"/>
            <a:ext cx="3577925" cy="1270759"/>
          </a:xfrm>
          <a:custGeom>
            <a:avLst/>
            <a:gdLst>
              <a:gd name="connsiteX0" fmla="*/ 0 w 3297161"/>
              <a:gd name="connsiteY0" fmla="*/ 0 h 3139087"/>
              <a:gd name="connsiteX1" fmla="*/ 3297161 w 3297161"/>
              <a:gd name="connsiteY1" fmla="*/ 0 h 3139087"/>
              <a:gd name="connsiteX2" fmla="*/ 3297161 w 3297161"/>
              <a:gd name="connsiteY2" fmla="*/ 3139087 h 3139087"/>
              <a:gd name="connsiteX3" fmla="*/ 0 w 3297161"/>
              <a:gd name="connsiteY3" fmla="*/ 3139087 h 3139087"/>
              <a:gd name="connsiteX4" fmla="*/ 0 w 3297161"/>
              <a:gd name="connsiteY4" fmla="*/ 0 h 3139087"/>
              <a:gd name="connsiteX0" fmla="*/ 0 w 3297161"/>
              <a:gd name="connsiteY0" fmla="*/ 36094 h 3175181"/>
              <a:gd name="connsiteX1" fmla="*/ 3297161 w 3297161"/>
              <a:gd name="connsiteY1" fmla="*/ 0 h 3175181"/>
              <a:gd name="connsiteX2" fmla="*/ 3297161 w 3297161"/>
              <a:gd name="connsiteY2" fmla="*/ 3175181 h 3175181"/>
              <a:gd name="connsiteX3" fmla="*/ 0 w 3297161"/>
              <a:gd name="connsiteY3" fmla="*/ 3175181 h 3175181"/>
              <a:gd name="connsiteX4" fmla="*/ 0 w 3297161"/>
              <a:gd name="connsiteY4" fmla="*/ 36094 h 317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7161" h="3175181">
                <a:moveTo>
                  <a:pt x="0" y="36094"/>
                </a:moveTo>
                <a:lnTo>
                  <a:pt x="3297161" y="0"/>
                </a:lnTo>
                <a:lnTo>
                  <a:pt x="3297161" y="3175181"/>
                </a:lnTo>
                <a:lnTo>
                  <a:pt x="0" y="3175181"/>
                </a:lnTo>
                <a:lnTo>
                  <a:pt x="0" y="36094"/>
                </a:lnTo>
                <a:close/>
              </a:path>
            </a:pathLst>
          </a:custGeom>
          <a:noFill/>
          <a:ln w="44450" cmpd="dbl">
            <a:noFill/>
            <a:bevel/>
          </a:ln>
          <a:effectLst>
            <a:glow rad="101600">
              <a:schemeClr val="accent6">
                <a:satMod val="175000"/>
                <a:alpha val="11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相談ダイヤル</a:t>
            </a:r>
            <a:endParaRPr lang="en-US" altLang="ja-JP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☎ </a:t>
            </a:r>
            <a:r>
              <a:rPr lang="ja-JP" altLang="en-US" sz="1800" b="1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０１２０</a:t>
            </a:r>
            <a:r>
              <a:rPr lang="en-US" altLang="ja-JP" sz="1800" b="1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800" b="1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９４６</a:t>
            </a:r>
            <a:r>
              <a:rPr lang="en-US" altLang="ja-JP" sz="1800" b="1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800" b="1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３２８ </a:t>
            </a:r>
            <a:endParaRPr lang="en-US" altLang="ja-JP" sz="1800" b="1" dirty="0" smtClean="0">
              <a:solidFill>
                <a:srgbClr val="FF6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&lt;&lt;</a:t>
            </a:r>
            <a:r>
              <a:rPr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県内専用フリーアクセス</a:t>
            </a:r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&gt;&gt;</a:t>
            </a:r>
          </a:p>
          <a:p>
            <a:pPr algn="l">
              <a:spcBef>
                <a:spcPts val="0"/>
              </a:spcBef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　　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相談日時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（年末年始は除く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）</a:t>
            </a:r>
            <a:endParaRPr lang="en-US" altLang="ja-JP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00-16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00 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月～金曜日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00-20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00 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月・水・金曜日</a:t>
            </a:r>
            <a:r>
              <a:rPr lang="en-US" altLang="ja-JP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979" y="6715124"/>
            <a:ext cx="554889" cy="562337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3" y="5985074"/>
            <a:ext cx="521129" cy="430760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496176" y="5890441"/>
            <a:ext cx="2831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haroni" panose="02010803020104030203" pitchFamily="2" charset="-79"/>
              </a:rPr>
              <a:t>性暴力被害者支援センターとっとり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Aharoni" panose="02010803020104030203" pitchFamily="2" charset="-79"/>
            </a:endParaRPr>
          </a:p>
          <a:p>
            <a:pPr algn="ctr"/>
            <a:r>
              <a:rPr lang="ja-JP" altLang="en-US" b="1" dirty="0" smtClean="0">
                <a:solidFill>
                  <a:srgbClr val="FF9933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haroni" panose="02010803020104030203" pitchFamily="2" charset="-79"/>
              </a:rPr>
              <a:t>クローバーとっとり</a:t>
            </a:r>
            <a:endParaRPr kumimoji="1" lang="ja-JP" altLang="en-US" b="1" dirty="0">
              <a:solidFill>
                <a:srgbClr val="FF9933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0312" y="1827574"/>
            <a:ext cx="6636549" cy="3925367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00311" y="5877623"/>
            <a:ext cx="6636549" cy="1532269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24592" y="7561808"/>
            <a:ext cx="2046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参加申込書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A90FC79-48CE-44AB-885D-A7A14F0770DC}"/>
              </a:ext>
            </a:extLst>
          </p:cNvPr>
          <p:cNvSpPr/>
          <p:nvPr/>
        </p:nvSpPr>
        <p:spPr>
          <a:xfrm>
            <a:off x="100311" y="129687"/>
            <a:ext cx="6526218" cy="12926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600" b="1" dirty="0">
                <a:solidFill>
                  <a:srgbClr val="FF0066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映画「くちづけ」</a:t>
            </a:r>
            <a:endParaRPr lang="en-US" altLang="ja-JP" sz="1600" b="1" dirty="0">
              <a:solidFill>
                <a:srgbClr val="FF0066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lvl="0"/>
            <a:r>
              <a:rPr lang="en-US" altLang="ja-JP" sz="1400" b="1" dirty="0" smtClean="0">
                <a:solidFill>
                  <a:srgbClr val="FF0066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Story</a:t>
            </a:r>
            <a:r>
              <a:rPr lang="ja-JP" altLang="en-US" sz="1400" b="1" dirty="0">
                <a:solidFill>
                  <a:srgbClr val="FF0066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：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知的障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がいのあるマコは、元人気漫画家の父親</a:t>
            </a:r>
            <a:r>
              <a:rPr lang="ja-JP" altLang="en-US" sz="1200" dirty="0" err="1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いっ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ぽんに連れられ、知的障がい者の自立支援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グループホーム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「ひまわり荘」にやってきました。マコ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はあ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る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事件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をきっかけに、いっぽん以外の男性を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怖がって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いました。しかし、ひまわり荘の入居者うーやん</a:t>
            </a:r>
            <a:endParaRPr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  <a:cs typeface="メイリオ" panose="020B0604030504040204" pitchFamily="50" charset="-128"/>
            </a:endParaRPr>
          </a:p>
          <a:p>
            <a:r>
              <a:rPr lang="ja-JP" altLang="en-US" sz="1200" dirty="0" err="1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にだけは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心を開き、いっぽんを驚かせます。安定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した</a:t>
            </a:r>
            <a:r>
              <a:rPr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生活を取り戻しつつあったいっぽんとマコ、そしてひまわり荘の一同に、厳しい運命がふりかかります</a:t>
            </a:r>
            <a:r>
              <a:rPr lang="ja-JP" altLang="en-US" sz="1200" b="1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。</a:t>
            </a:r>
            <a:endParaRPr lang="en-US" altLang="zh-TW" sz="1000" dirty="0">
              <a:solidFill>
                <a:prstClr val="black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9709" y="1328367"/>
            <a:ext cx="38274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FF0066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出演</a:t>
            </a:r>
            <a:r>
              <a:rPr lang="ja-JP" altLang="en-US" sz="1400" dirty="0" smtClean="0">
                <a:solidFill>
                  <a:srgbClr val="FF0066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：</a:t>
            </a:r>
            <a:r>
              <a:rPr lang="ja-JP" altLang="en-US" sz="1200" dirty="0" smtClean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貫</a:t>
            </a:r>
            <a:r>
              <a:rPr lang="ja-JP" altLang="en-US" sz="1200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地谷しほり</a:t>
            </a:r>
            <a:r>
              <a:rPr lang="en-US" altLang="ja-JP" sz="1200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竹中直人</a:t>
            </a:r>
            <a:r>
              <a:rPr lang="en-US" altLang="ja-JP" sz="1200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rPr>
              <a:t>宅間孝行　他</a:t>
            </a:r>
            <a:endParaRPr lang="en-US" altLang="ja-JP" sz="1200" dirty="0">
              <a:solidFill>
                <a:prstClr val="black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02971" y="108623"/>
            <a:ext cx="6627419" cy="1646660"/>
          </a:xfrm>
          <a:prstGeom prst="rect">
            <a:avLst/>
          </a:prstGeom>
          <a:noFill/>
          <a:ln w="28575">
            <a:solidFill>
              <a:srgbClr val="FF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23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290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22" baseType="lpstr">
      <vt:lpstr>HGPｺﾞｼｯｸE</vt:lpstr>
      <vt:lpstr>HGP創英角ｺﾞｼｯｸUB</vt:lpstr>
      <vt:lpstr>HGP明朝B</vt:lpstr>
      <vt:lpstr>HGP明朝E</vt:lpstr>
      <vt:lpstr>HGS創英角ｺﾞｼｯｸUB</vt:lpstr>
      <vt:lpstr>HGｺﾞｼｯｸM</vt:lpstr>
      <vt:lpstr>HG丸ｺﾞｼｯｸM-PRO</vt:lpstr>
      <vt:lpstr>Meiryo UI</vt:lpstr>
      <vt:lpstr>ＭＳ Ｐゴシック</vt:lpstr>
      <vt:lpstr>UD デジタル 教科書体 NK-R</vt:lpstr>
      <vt:lpstr>UD デジタル 教科書体 NP-R</vt:lpstr>
      <vt:lpstr>メイリオ</vt:lpstr>
      <vt:lpstr>游ゴシック</vt:lpstr>
      <vt:lpstr>游ゴシック Light</vt:lpstr>
      <vt:lpstr>Aharoni</vt:lpstr>
      <vt:lpstr>Arial</vt:lpstr>
      <vt:lpstr>Calibri</vt:lpstr>
      <vt:lpstr>Calibri Light</vt:lpstr>
      <vt:lpstr>High Tower Text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登壇者プロフィール</dc:title>
  <dc:creator>宏美」 中野</dc:creator>
  <cp:lastModifiedBy>遠藤 三恵</cp:lastModifiedBy>
  <cp:revision>39</cp:revision>
  <cp:lastPrinted>2019-10-23T06:55:24Z</cp:lastPrinted>
  <dcterms:created xsi:type="dcterms:W3CDTF">2019-03-28T09:29:13Z</dcterms:created>
  <dcterms:modified xsi:type="dcterms:W3CDTF">2019-12-09T07:57:08Z</dcterms:modified>
</cp:coreProperties>
</file>