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88" autoAdjust="0"/>
    <p:restoredTop sz="94660"/>
  </p:normalViewPr>
  <p:slideViewPr>
    <p:cSldViewPr snapToGrid="0">
      <p:cViewPr varScale="1">
        <p:scale>
          <a:sx n="36" d="100"/>
          <a:sy n="36" d="100"/>
        </p:scale>
        <p:origin x="18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DC79C-965C-4966-82F1-0165728060F0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D44F1-0533-4B86-B345-1CE379EEEC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946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DC79C-965C-4966-82F1-0165728060F0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D44F1-0533-4B86-B345-1CE379EEEC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027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DC79C-965C-4966-82F1-0165728060F0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D44F1-0533-4B86-B345-1CE379EEEC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670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316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DC79C-965C-4966-82F1-0165728060F0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D44F1-0533-4B86-B345-1CE379EEEC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470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DC79C-965C-4966-82F1-0165728060F0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D44F1-0533-4B86-B345-1CE379EEEC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22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DC79C-965C-4966-82F1-0165728060F0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D44F1-0533-4B86-B345-1CE379EEEC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6182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DC79C-965C-4966-82F1-0165728060F0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D44F1-0533-4B86-B345-1CE379EEEC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277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DC79C-965C-4966-82F1-0165728060F0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D44F1-0533-4B86-B345-1CE379EEEC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244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DC79C-965C-4966-82F1-0165728060F0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D44F1-0533-4B86-B345-1CE379EEEC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5730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DC79C-965C-4966-82F1-0165728060F0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D44F1-0533-4B86-B345-1CE379EEEC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386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DC79C-965C-4966-82F1-0165728060F0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D44F1-0533-4B86-B345-1CE379EEEC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33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DC79C-965C-4966-82F1-0165728060F0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D44F1-0533-4B86-B345-1CE379EEEC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9048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-23026" y="4857750"/>
            <a:ext cx="6881025" cy="1522618"/>
          </a:xfrm>
          <a:prstGeom prst="rect">
            <a:avLst/>
          </a:prstGeom>
          <a:solidFill>
            <a:schemeClr val="accent4">
              <a:lumMod val="60000"/>
              <a:lumOff val="4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 descr="\\jmus01.toyo.jim\UserHome\g0001002407\RedirectFolder\Desktop\くちづけ画像\s_メイン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74" t="13906" r="645" b="-9367"/>
          <a:stretch/>
        </p:blipFill>
        <p:spPr bwMode="auto">
          <a:xfrm>
            <a:off x="-35301" y="1018713"/>
            <a:ext cx="6893301" cy="449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5040141" y="5056569"/>
            <a:ext cx="185820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9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(c)2013</a:t>
            </a:r>
            <a:r>
              <a:rPr lang="ja-JP" altLang="en-US" sz="9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「くちづけ」製作委員会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5893879-8ABF-44B4-9FE1-D4471D1FA4F4}"/>
              </a:ext>
            </a:extLst>
          </p:cNvPr>
          <p:cNvSpPr txBox="1"/>
          <p:nvPr/>
        </p:nvSpPr>
        <p:spPr>
          <a:xfrm>
            <a:off x="452847" y="580177"/>
            <a:ext cx="5917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dirty="0">
                <a:solidFill>
                  <a:srgbClr val="FF99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障がい児者への性暴力が認識される社会へ</a:t>
            </a:r>
            <a:endParaRPr lang="en-US" altLang="ja-JP" sz="2400" dirty="0">
              <a:solidFill>
                <a:srgbClr val="FF99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2A1B364-2155-4647-B95D-3EF4B0B1B36C}"/>
              </a:ext>
            </a:extLst>
          </p:cNvPr>
          <p:cNvSpPr txBox="1"/>
          <p:nvPr/>
        </p:nvSpPr>
        <p:spPr>
          <a:xfrm>
            <a:off x="13418" y="5199590"/>
            <a:ext cx="6884924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en-US" altLang="ja-JP" sz="105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2018</a:t>
            </a:r>
            <a:r>
              <a:rPr lang="ja-JP" altLang="en-US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年</a:t>
            </a:r>
            <a:r>
              <a:rPr lang="en-US" altLang="ja-JP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9</a:t>
            </a:r>
            <a:r>
              <a:rPr lang="ja-JP" altLang="en-US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月に内閣府が実施した</a:t>
            </a:r>
            <a:r>
              <a:rPr lang="en-US" altLang="ja-JP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『</a:t>
            </a:r>
            <a:r>
              <a:rPr lang="ja-JP" altLang="en-US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「若年層における性的な暴力に係る相談・支援の在り方に関する調査研究事業」報告書</a:t>
            </a:r>
            <a:r>
              <a:rPr lang="en-US" altLang="ja-JP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』</a:t>
            </a:r>
            <a:r>
              <a:rPr lang="ja-JP" altLang="en-US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では、性被害を経験した若年女性の</a:t>
            </a:r>
            <a:r>
              <a:rPr lang="en-US" altLang="ja-JP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55%</a:t>
            </a:r>
            <a:r>
              <a:rPr lang="ja-JP" altLang="en-US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に、障がいの可能性があることが分かりました。海外の調査では、</a:t>
            </a:r>
            <a:r>
              <a:rPr lang="ja-JP" altLang="en-US" sz="1050" dirty="0" err="1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障がい</a:t>
            </a:r>
            <a:r>
              <a:rPr lang="ja-JP" altLang="en-US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者は健常者の</a:t>
            </a:r>
            <a:r>
              <a:rPr lang="en-US" altLang="ja-JP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3</a:t>
            </a:r>
            <a:r>
              <a:rPr lang="ja-JP" altLang="en-US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倍、性暴力を経験するリスクを有しているという結果も出ています。</a:t>
            </a:r>
            <a:r>
              <a:rPr lang="en-US" altLang="ja-JP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NPO</a:t>
            </a:r>
            <a:r>
              <a:rPr lang="ja-JP" altLang="en-US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法人しあわせなみだの調査では、回答した</a:t>
            </a:r>
            <a:r>
              <a:rPr lang="ja-JP" altLang="en-US" sz="1050" dirty="0" err="1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発達障がい</a:t>
            </a:r>
            <a:r>
              <a:rPr lang="ja-JP" altLang="en-US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者の</a:t>
            </a:r>
            <a:r>
              <a:rPr lang="en-US" altLang="ja-JP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7</a:t>
            </a:r>
            <a:r>
              <a:rPr lang="ja-JP" altLang="en-US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割が、何らかの性暴力を経験していることが明らかになりました。障がい者への性暴力を取り扱った映画「くちづけ」上映（日本語字幕・音声ガイド付</a:t>
            </a:r>
            <a:r>
              <a:rPr lang="en-US" altLang="ja-JP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)</a:t>
            </a:r>
            <a:r>
              <a:rPr lang="ja-JP" altLang="en-US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、ならびにゲストによる</a:t>
            </a:r>
            <a:r>
              <a:rPr lang="ja-JP" altLang="en-US" sz="105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トークセッション</a:t>
            </a:r>
            <a:r>
              <a:rPr lang="en-US" altLang="ja-JP" sz="105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(</a:t>
            </a:r>
            <a:r>
              <a:rPr lang="ja-JP" altLang="en-US" sz="105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手話通訳付</a:t>
            </a:r>
            <a:r>
              <a:rPr lang="en-US" altLang="ja-JP" sz="105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)</a:t>
            </a:r>
            <a:r>
              <a:rPr lang="ja-JP" altLang="en-US" sz="105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を</a:t>
            </a:r>
            <a:r>
              <a:rPr lang="ja-JP" altLang="en-US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通じて、何が起きているかを知り、必要な法制度などに</a:t>
            </a:r>
            <a:r>
              <a:rPr lang="ja-JP" altLang="en-US" sz="105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ついて一緒に考えていきませんか。</a:t>
            </a:r>
            <a:endParaRPr lang="ja-JP" altLang="en-US" sz="105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5893879-8ABF-44B4-9FE1-D4471D1FA4F4}"/>
              </a:ext>
            </a:extLst>
          </p:cNvPr>
          <p:cNvSpPr txBox="1"/>
          <p:nvPr/>
        </p:nvSpPr>
        <p:spPr>
          <a:xfrm>
            <a:off x="187056" y="73471"/>
            <a:ext cx="64267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FF0066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映画</a:t>
            </a:r>
            <a:r>
              <a:rPr lang="ja-JP" altLang="en-US" sz="3200" b="1" dirty="0">
                <a:solidFill>
                  <a:srgbClr val="00808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「</a:t>
            </a:r>
            <a:r>
              <a:rPr lang="ja-JP" altLang="en-US" sz="3200" b="1" dirty="0">
                <a:solidFill>
                  <a:srgbClr val="0099CC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く</a:t>
            </a:r>
            <a:r>
              <a:rPr lang="ja-JP" altLang="en-US" sz="3200" b="1" dirty="0">
                <a:solidFill>
                  <a:srgbClr val="FF0066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ち</a:t>
            </a:r>
            <a:r>
              <a:rPr lang="ja-JP" altLang="en-US" sz="3200" b="1" dirty="0">
                <a:solidFill>
                  <a:srgbClr val="FFC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づ</a:t>
            </a:r>
            <a:r>
              <a:rPr lang="ja-JP" altLang="en-US" sz="3200" b="1" dirty="0">
                <a:solidFill>
                  <a:srgbClr val="99CC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け</a:t>
            </a:r>
            <a:r>
              <a:rPr lang="ja-JP" altLang="en-US" sz="3200" b="1" dirty="0">
                <a:solidFill>
                  <a:srgbClr val="0099CC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」</a:t>
            </a:r>
            <a:r>
              <a:rPr lang="ja-JP" altLang="en-US" sz="2800" b="1" dirty="0">
                <a:solidFill>
                  <a:srgbClr val="FF0066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上映会＆トークセッション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43160" y="6591496"/>
            <a:ext cx="952500" cy="305582"/>
          </a:xfrm>
          <a:prstGeom prst="rect">
            <a:avLst/>
          </a:prstGeom>
          <a:noFill/>
          <a:ln w="285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 smtClean="0">
                <a:solidFill>
                  <a:srgbClr val="00B0F0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■日時</a:t>
            </a:r>
            <a:endParaRPr lang="en-US" altLang="ja-JP" sz="1600" dirty="0">
              <a:solidFill>
                <a:srgbClr val="00B0F0"/>
              </a:solidFill>
              <a:latin typeface="HGP明朝E" panose="02020900000000000000" pitchFamily="18" charset="-128"/>
              <a:ea typeface="HGP明朝E" panose="02020900000000000000" pitchFamily="18" charset="-128"/>
              <a:cs typeface="Aharoni" panose="02010803020104030203" pitchFamily="2" charset="-79"/>
            </a:endParaRPr>
          </a:p>
          <a:p>
            <a:r>
              <a:rPr lang="ja-JP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　</a:t>
            </a:r>
            <a:endParaRPr lang="en-US" altLang="ja-JP" sz="400" dirty="0" smtClean="0">
              <a:solidFill>
                <a:schemeClr val="tx1">
                  <a:lumMod val="65000"/>
                  <a:lumOff val="35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  <a:cs typeface="Aharoni" panose="02010803020104030203" pitchFamily="2" charset="-79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518851" y="7052071"/>
            <a:ext cx="3094964" cy="1081624"/>
          </a:xfrm>
          <a:prstGeom prst="rect">
            <a:avLst/>
          </a:prstGeom>
          <a:noFill/>
          <a:ln w="285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400" dirty="0" smtClean="0">
              <a:solidFill>
                <a:schemeClr val="tx1">
                  <a:lumMod val="65000"/>
                  <a:lumOff val="35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  <a:cs typeface="Aharoni" panose="02010803020104030203" pitchFamily="2" charset="-79"/>
            </a:endParaRPr>
          </a:p>
          <a:p>
            <a:r>
              <a:rPr lang="ja-JP" altLang="en-US" sz="1600" dirty="0" smtClean="0">
                <a:solidFill>
                  <a:srgbClr val="00B0F0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■トークセッションゲスト</a:t>
            </a:r>
            <a:endParaRPr lang="en-US" altLang="zh-CN" sz="1100" dirty="0">
              <a:solidFill>
                <a:srgbClr val="00B0F0"/>
              </a:solidFill>
              <a:latin typeface="HGP明朝E" panose="02020900000000000000" pitchFamily="18" charset="-128"/>
              <a:ea typeface="HGP明朝E" panose="02020900000000000000" pitchFamily="18" charset="-128"/>
              <a:cs typeface="Aharoni" panose="02010803020104030203" pitchFamily="2" charset="-79"/>
            </a:endParaRPr>
          </a:p>
          <a:p>
            <a:r>
              <a:rPr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　　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　</a:t>
            </a:r>
            <a:r>
              <a:rPr lang="ja-JP" altLang="en-US" sz="2200" b="1" dirty="0" smtClean="0">
                <a:solidFill>
                  <a:srgbClr val="FF0066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三木</a:t>
            </a:r>
            <a:r>
              <a:rPr lang="ja-JP" altLang="en-US" sz="2200" b="1" dirty="0">
                <a:solidFill>
                  <a:srgbClr val="FF0066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　</a:t>
            </a:r>
            <a:r>
              <a:rPr lang="ja-JP" altLang="en-US" sz="2200" b="1" dirty="0" smtClean="0">
                <a:solidFill>
                  <a:srgbClr val="FF0066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裕和</a:t>
            </a:r>
            <a:r>
              <a:rPr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　</a:t>
            </a:r>
            <a:r>
              <a:rPr lang="ja-JP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さん</a:t>
            </a:r>
            <a:endParaRPr lang="en-US" altLang="ja-JP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  <a:cs typeface="Aharoni" panose="02010803020104030203" pitchFamily="2" charset="-79"/>
            </a:endParaRPr>
          </a:p>
          <a:p>
            <a:r>
              <a:rPr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　</a:t>
            </a:r>
            <a:r>
              <a:rPr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　　　</a:t>
            </a:r>
            <a:r>
              <a:rPr lang="zh-CN" altLang="en-US" sz="14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鳥取</a:t>
            </a:r>
            <a:r>
              <a:rPr lang="zh-CN" altLang="en-US" sz="14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大学地域学部</a:t>
            </a:r>
            <a:r>
              <a:rPr lang="zh-CN" altLang="en-US" sz="14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教授</a:t>
            </a:r>
            <a:endParaRPr lang="en-US" altLang="zh-CN" sz="1400" dirty="0" smtClean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  <a:cs typeface="Aharoni" panose="02010803020104030203" pitchFamily="2" charset="-79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　　　　</a:t>
            </a:r>
            <a:r>
              <a:rPr lang="zh-CN" altLang="en-US" sz="14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鳥取</a:t>
            </a:r>
            <a:r>
              <a:rPr lang="zh-CN" altLang="en-US" sz="14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大学附属特別支援学</a:t>
            </a:r>
            <a:r>
              <a:rPr lang="zh-CN" altLang="en-US" sz="14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校長</a:t>
            </a:r>
            <a:endParaRPr lang="en-US" altLang="ja-JP" sz="1200" dirty="0" smtClean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  <a:cs typeface="Aharoni" panose="02010803020104030203" pitchFamily="2" charset="-79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　</a:t>
            </a:r>
            <a:endParaRPr lang="en-US" altLang="ja-JP" sz="1100" dirty="0" smtClean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  <a:cs typeface="Aharoni" panose="02010803020104030203" pitchFamily="2" charset="-79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3159" y="8149091"/>
            <a:ext cx="6217940" cy="768235"/>
          </a:xfrm>
          <a:prstGeom prst="rect">
            <a:avLst/>
          </a:prstGeom>
          <a:noFill/>
          <a:ln w="285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 smtClean="0">
                <a:solidFill>
                  <a:srgbClr val="00B0F0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■会場  </a:t>
            </a:r>
            <a:r>
              <a:rPr lang="ja-JP" altLang="en-US" sz="20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倉吉交流プラザ</a:t>
            </a:r>
            <a:endParaRPr lang="en-US" altLang="ja-JP" dirty="0" smtClean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  <a:cs typeface="Aharoni" panose="02010803020104030203" pitchFamily="2" charset="-79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　　　　</a:t>
            </a:r>
            <a:r>
              <a:rPr lang="ja-JP" altLang="en-US" sz="14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　　（ 住所：倉吉市駄</a:t>
            </a:r>
            <a:r>
              <a:rPr lang="ja-JP" altLang="en-US" sz="14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経</a:t>
            </a:r>
            <a:r>
              <a:rPr lang="ja-JP" altLang="en-US" sz="14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寺町</a:t>
            </a:r>
            <a:r>
              <a:rPr lang="en-US" altLang="ja-JP" sz="14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18</a:t>
            </a:r>
            <a:r>
              <a:rPr lang="en-US" altLang="ja-JP" sz="14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7</a:t>
            </a:r>
            <a:r>
              <a:rPr lang="ja-JP" altLang="en-US" sz="14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－</a:t>
            </a:r>
            <a:r>
              <a:rPr lang="en-US" altLang="ja-JP" sz="14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1</a:t>
            </a:r>
            <a:r>
              <a:rPr lang="ja-JP" altLang="en-US" sz="14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　</a:t>
            </a:r>
            <a:endParaRPr lang="en-US" altLang="ja-JP" sz="1400" dirty="0" smtClean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  <a:cs typeface="Aharoni" panose="02010803020104030203" pitchFamily="2" charset="-79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　　　　　　  </a:t>
            </a:r>
            <a:r>
              <a:rPr lang="en-US" altLang="ja-JP" sz="14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TEL</a:t>
            </a:r>
            <a:r>
              <a:rPr lang="ja-JP" altLang="en-US" sz="14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：</a:t>
            </a:r>
            <a:r>
              <a:rPr lang="en-US" altLang="ja-JP" sz="14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0858-47-1181 </a:t>
            </a:r>
            <a:r>
              <a:rPr lang="ja-JP" altLang="en-US" sz="14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）</a:t>
            </a:r>
            <a:endParaRPr lang="en-US" altLang="ja-JP" sz="1050" dirty="0" smtClean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  <a:cs typeface="Aharoni" panose="02010803020104030203" pitchFamily="2" charset="-79"/>
            </a:endParaRPr>
          </a:p>
          <a:p>
            <a:r>
              <a:rPr lang="ja-JP" altLang="en-US" sz="1600" dirty="0" smtClean="0">
                <a:solidFill>
                  <a:srgbClr val="00B0F0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■</a:t>
            </a:r>
            <a:r>
              <a:rPr lang="ja-JP" altLang="en-US" sz="1600" dirty="0">
                <a:solidFill>
                  <a:srgbClr val="00B0F0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申込方法</a:t>
            </a:r>
            <a:r>
              <a:rPr lang="ja-JP" altLang="en-US" sz="1400" dirty="0">
                <a:solidFill>
                  <a:srgbClr val="00B0F0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　</a:t>
            </a:r>
            <a:endParaRPr lang="en-US" altLang="ja-JP" sz="1400" dirty="0" smtClean="0">
              <a:solidFill>
                <a:srgbClr val="00B0F0"/>
              </a:solidFill>
              <a:latin typeface="HGP明朝E" panose="02020900000000000000" pitchFamily="18" charset="-128"/>
              <a:ea typeface="HGP明朝E" panose="02020900000000000000" pitchFamily="18" charset="-128"/>
              <a:cs typeface="Aharoni" panose="02010803020104030203" pitchFamily="2" charset="-79"/>
            </a:endParaRPr>
          </a:p>
          <a:p>
            <a:r>
              <a:rPr lang="ja-JP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    </a:t>
            </a:r>
            <a:r>
              <a:rPr lang="ja-JP" altLang="en-US" sz="12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郵送</a:t>
            </a:r>
            <a:r>
              <a:rPr lang="ja-JP" altLang="en-US" sz="12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、ﾌｧｸｼﾐﾘ、電子メール又は電話のいずれかで</a:t>
            </a:r>
            <a:r>
              <a:rPr lang="ja-JP" altLang="en-US" sz="12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、</a:t>
            </a:r>
            <a:endParaRPr lang="en-US" altLang="ja-JP" sz="1200" dirty="0" smtClean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  <a:cs typeface="Aharoni" panose="02010803020104030203" pitchFamily="2" charset="-79"/>
            </a:endParaRPr>
          </a:p>
          <a:p>
            <a:r>
              <a:rPr lang="en-US" altLang="ja-JP" sz="12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 </a:t>
            </a:r>
            <a:r>
              <a:rPr lang="en-US" altLang="ja-JP" sz="12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  </a:t>
            </a:r>
            <a:r>
              <a:rPr lang="ja-JP" altLang="en-US" sz="12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申込先（裏面）まで</a:t>
            </a:r>
            <a:r>
              <a:rPr lang="ja-JP" altLang="en-US" sz="12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ご連絡ください</a:t>
            </a:r>
            <a:r>
              <a:rPr lang="ja-JP" altLang="en-US" sz="12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。</a:t>
            </a:r>
            <a:endParaRPr lang="en-US" altLang="ja-JP" sz="1200" dirty="0" smtClean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  <a:cs typeface="Aharoni" panose="02010803020104030203" pitchFamily="2" charset="-79"/>
            </a:endParaRPr>
          </a:p>
          <a:p>
            <a:endParaRPr lang="en-US" altLang="ja-JP" sz="200" dirty="0" smtClean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  <a:cs typeface="Aharoni" panose="02010803020104030203" pitchFamily="2" charset="-79"/>
            </a:endParaRPr>
          </a:p>
          <a:p>
            <a:endParaRPr kumimoji="1" lang="ja-JP" altLang="en-US" sz="140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  <a:cs typeface="Aharoni" panose="02010803020104030203" pitchFamily="2" charset="-79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851248" y="6251130"/>
            <a:ext cx="1485145" cy="768235"/>
          </a:xfrm>
          <a:prstGeom prst="rect">
            <a:avLst/>
          </a:prstGeom>
          <a:noFill/>
          <a:ln w="285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参加無料</a:t>
            </a:r>
            <a:endParaRPr kumimoji="1" lang="ja-JP" altLang="en-US" sz="2000" dirty="0">
              <a:solidFill>
                <a:schemeClr val="tx1">
                  <a:lumMod val="65000"/>
                  <a:lumOff val="35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  <a:cs typeface="Aharoni" panose="02010803020104030203" pitchFamily="2" charset="-79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3159" y="6356962"/>
            <a:ext cx="3604915" cy="1124850"/>
          </a:xfrm>
          <a:prstGeom prst="rect">
            <a:avLst/>
          </a:prstGeom>
          <a:noFill/>
          <a:ln w="285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  <a:cs typeface="Aharoni" panose="02010803020104030203" pitchFamily="2" charset="-79"/>
            </a:endParaRPr>
          </a:p>
          <a:p>
            <a:r>
              <a:rPr lang="en-US" altLang="ja-JP" sz="2800" b="1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2020</a:t>
            </a:r>
            <a:r>
              <a:rPr lang="ja-JP" altLang="en-US" sz="2400" b="1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年 </a:t>
            </a:r>
            <a:r>
              <a:rPr lang="ja-JP" altLang="en-US" sz="6000" b="1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２</a:t>
            </a:r>
            <a:r>
              <a:rPr lang="en-US" altLang="ja-JP" sz="4000" b="1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/</a:t>
            </a:r>
            <a:r>
              <a:rPr lang="ja-JP" altLang="en-US" sz="6000" b="1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２９</a:t>
            </a:r>
            <a:r>
              <a:rPr lang="en-US" altLang="ja-JP" sz="2800" b="1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[</a:t>
            </a:r>
            <a:r>
              <a:rPr lang="ja-JP" altLang="en-US" sz="2800" b="1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土</a:t>
            </a:r>
            <a:r>
              <a:rPr lang="en-US" altLang="ja-JP" sz="2800" b="1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]</a:t>
            </a:r>
            <a:endParaRPr lang="en-US" altLang="ja-JP" sz="2800" b="1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  <a:cs typeface="Aharoni" panose="02010803020104030203" pitchFamily="2" charset="-79"/>
            </a:endParaRPr>
          </a:p>
          <a:p>
            <a:r>
              <a:rPr lang="ja-JP" altLang="en-US" sz="2800" b="1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１３：００</a:t>
            </a:r>
            <a:r>
              <a:rPr lang="en-US" altLang="ja-JP" sz="2800" b="1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-</a:t>
            </a:r>
            <a:r>
              <a:rPr lang="ja-JP" altLang="en-US" sz="2800" b="1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１６：１５ </a:t>
            </a:r>
            <a:r>
              <a:rPr lang="en-US" altLang="ja-JP" sz="1400" b="1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(</a:t>
            </a:r>
            <a:r>
              <a:rPr lang="ja-JP" altLang="en-US" sz="1400" b="1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１</a:t>
            </a:r>
            <a:r>
              <a:rPr lang="ja-JP" altLang="en-US" sz="1400" b="1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２</a:t>
            </a:r>
            <a:r>
              <a:rPr lang="ja-JP" altLang="en-US" sz="1400" b="1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：３０　開場</a:t>
            </a:r>
            <a:r>
              <a:rPr lang="en-US" altLang="ja-JP" sz="1400" b="1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)</a:t>
            </a:r>
            <a:endParaRPr lang="en-US" altLang="ja-JP" b="1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  <a:cs typeface="Aharoni" panose="02010803020104030203" pitchFamily="2" charset="-79"/>
            </a:endParaRPr>
          </a:p>
          <a:p>
            <a:endParaRPr lang="en-US" altLang="ja-JP" sz="400" dirty="0" smtClean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  <a:cs typeface="Aharoni" panose="02010803020104030203" pitchFamily="2" charset="-79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594217" y="7906896"/>
            <a:ext cx="3446651" cy="832830"/>
          </a:xfrm>
          <a:prstGeom prst="rect">
            <a:avLst/>
          </a:prstGeom>
          <a:noFill/>
          <a:ln w="285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400" dirty="0" smtClean="0">
              <a:solidFill>
                <a:schemeClr val="tx1">
                  <a:lumMod val="65000"/>
                  <a:lumOff val="35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  <a:cs typeface="Aharoni" panose="02010803020104030203" pitchFamily="2" charset="-79"/>
            </a:endParaRPr>
          </a:p>
          <a:p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　</a:t>
            </a:r>
            <a:r>
              <a:rPr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　</a:t>
            </a:r>
            <a:r>
              <a:rPr lang="ja-JP" altLang="en-US" sz="2200" b="1" dirty="0" smtClean="0">
                <a:solidFill>
                  <a:srgbClr val="FF0066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北野</a:t>
            </a:r>
            <a:r>
              <a:rPr lang="ja-JP" altLang="en-US" sz="2200" b="1" dirty="0">
                <a:solidFill>
                  <a:srgbClr val="FF0066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　彬子</a:t>
            </a:r>
            <a:r>
              <a:rPr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　</a:t>
            </a:r>
            <a:r>
              <a:rPr lang="ja-JP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さん</a:t>
            </a:r>
            <a:endParaRPr lang="en-US" altLang="ja-JP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  <a:cs typeface="Aharoni" panose="02010803020104030203" pitchFamily="2" charset="-79"/>
            </a:endParaRPr>
          </a:p>
          <a:p>
            <a:r>
              <a:rPr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　　　　</a:t>
            </a:r>
            <a:r>
              <a:rPr lang="ja-JP" altLang="en-US" sz="12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鳥取県</a:t>
            </a:r>
            <a:r>
              <a:rPr lang="ja-JP" altLang="en-US" sz="12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性暴力被害者支援協議会</a:t>
            </a:r>
            <a:r>
              <a:rPr lang="ja-JP" altLang="en-US" sz="12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副会長</a:t>
            </a:r>
            <a:endParaRPr lang="en-US" altLang="ja-JP" sz="1200" dirty="0" smtClean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  <a:cs typeface="Aharoni" panose="02010803020104030203" pitchFamily="2" charset="-79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　　　</a:t>
            </a:r>
            <a:r>
              <a:rPr lang="ja-JP" altLang="en-US" sz="1200" dirty="0" err="1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きた</a:t>
            </a:r>
            <a:r>
              <a:rPr lang="ja-JP" altLang="en-US" sz="1200" dirty="0" err="1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の</a:t>
            </a:r>
            <a:r>
              <a:rPr lang="ja-JP" altLang="en-US" sz="12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法律事務所　</a:t>
            </a:r>
            <a:r>
              <a:rPr lang="ja-JP" altLang="en-US" sz="12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弁護士</a:t>
            </a:r>
            <a:endParaRPr lang="en-US" altLang="ja-JP" sz="1200" dirty="0" smtClean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  <a:cs typeface="Aharoni" panose="02010803020104030203" pitchFamily="2" charset="-79"/>
            </a:endParaRPr>
          </a:p>
        </p:txBody>
      </p:sp>
      <p:sp>
        <p:nvSpPr>
          <p:cNvPr id="3" name="大かっこ 2"/>
          <p:cNvSpPr/>
          <p:nvPr/>
        </p:nvSpPr>
        <p:spPr>
          <a:xfrm>
            <a:off x="3974374" y="7562806"/>
            <a:ext cx="2592543" cy="410410"/>
          </a:xfrm>
          <a:prstGeom prst="bracketPair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43159" y="9125979"/>
            <a:ext cx="4189720" cy="768235"/>
          </a:xfrm>
          <a:prstGeom prst="rect">
            <a:avLst/>
          </a:prstGeom>
          <a:noFill/>
          <a:ln w="285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主催：特定非営利活動法人しあわせなみだ</a:t>
            </a:r>
            <a:endParaRPr kumimoji="1" lang="en-US" altLang="ja-JP" sz="1000" dirty="0" smtClean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  <a:cs typeface="Aharoni" panose="02010803020104030203" pitchFamily="2" charset="-79"/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共催：鳥取県性暴力被害者支援協議会、とっとり性暴力研究会</a:t>
            </a:r>
            <a:endParaRPr kumimoji="1" lang="en-US" altLang="ja-JP" sz="1000" dirty="0" smtClean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  <a:cs typeface="Aharoni" panose="02010803020104030203" pitchFamily="2" charset="-79"/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後援</a:t>
            </a:r>
            <a:r>
              <a:rPr kumimoji="1" lang="ja-JP" altLang="en-US" sz="10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：鳥取県、公益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社団法人とっとり被害者支援センター、鳥取県医師会、</a:t>
            </a:r>
            <a:endParaRPr kumimoji="1" lang="en-US" altLang="ja-JP" sz="1000" dirty="0" smtClean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  <a:cs typeface="Aharoni" panose="02010803020104030203" pitchFamily="2" charset="-79"/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　　　鳥取県弁護士会、一般社団法人鳥取県手をつなぐ育成会</a:t>
            </a:r>
            <a:endParaRPr kumimoji="1" lang="ja-JP" altLang="en-US" sz="100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  <a:cs typeface="Aharoni" panose="02010803020104030203" pitchFamily="2" charset="-79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282921" y="6264706"/>
            <a:ext cx="1485145" cy="768235"/>
          </a:xfrm>
          <a:prstGeom prst="rect">
            <a:avLst/>
          </a:prstGeom>
          <a:noFill/>
          <a:ln w="285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haroni" panose="02010803020104030203" pitchFamily="2" charset="-79"/>
              </a:rPr>
              <a:t>手話通訳あり</a:t>
            </a:r>
            <a:endParaRPr kumimoji="1" lang="ja-JP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  <a:cs typeface="Aharoni" panose="02010803020104030203" pitchFamily="2" charset="-79"/>
            </a:endParaRPr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EC68E083-59EB-488B-AB82-A44BC6FF8B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3138" y="8902763"/>
            <a:ext cx="2537125" cy="749219"/>
          </a:xfrm>
          <a:prstGeom prst="rect">
            <a:avLst/>
          </a:prstGeom>
        </p:spPr>
      </p:pic>
      <p:sp>
        <p:nvSpPr>
          <p:cNvPr id="24" name="正方形/長方形 23"/>
          <p:cNvSpPr/>
          <p:nvPr/>
        </p:nvSpPr>
        <p:spPr>
          <a:xfrm>
            <a:off x="3947257" y="9663382"/>
            <a:ext cx="304888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</a:t>
            </a:r>
            <a:r>
              <a:rPr lang="ja-JP" altLang="en-US" sz="9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この事業はオートレースの補助を受けて実施します</a:t>
            </a:r>
          </a:p>
        </p:txBody>
      </p:sp>
      <p:sp>
        <p:nvSpPr>
          <p:cNvPr id="25" name="大かっこ 24"/>
          <p:cNvSpPr/>
          <p:nvPr/>
        </p:nvSpPr>
        <p:spPr>
          <a:xfrm>
            <a:off x="3991286" y="8360435"/>
            <a:ext cx="2748977" cy="410410"/>
          </a:xfrm>
          <a:prstGeom prst="bracketPair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3898185" y="6403105"/>
            <a:ext cx="1372461" cy="491099"/>
          </a:xfrm>
          <a:prstGeom prst="roundRect">
            <a:avLst/>
          </a:prstGeom>
          <a:noFill/>
          <a:ln w="28575"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角丸四角形 26"/>
          <p:cNvSpPr/>
          <p:nvPr/>
        </p:nvSpPr>
        <p:spPr>
          <a:xfrm>
            <a:off x="5336394" y="6413074"/>
            <a:ext cx="1372461" cy="491099"/>
          </a:xfrm>
          <a:prstGeom prst="roundRect">
            <a:avLst/>
          </a:prstGeom>
          <a:noFill/>
          <a:ln w="28575"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2185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楕円 29"/>
          <p:cNvSpPr/>
          <p:nvPr/>
        </p:nvSpPr>
        <p:spPr>
          <a:xfrm>
            <a:off x="3167697" y="5913145"/>
            <a:ext cx="3248064" cy="1393121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88000">
                <a:srgbClr val="FFDE67">
                  <a:tint val="66000"/>
                  <a:satMod val="160000"/>
                </a:srgb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A140DDEA-4E3F-4872-9A48-A154171D96E4}"/>
              </a:ext>
            </a:extLst>
          </p:cNvPr>
          <p:cNvSpPr txBox="1">
            <a:spLocks/>
          </p:cNvSpPr>
          <p:nvPr/>
        </p:nvSpPr>
        <p:spPr>
          <a:xfrm>
            <a:off x="-4970195" y="2079667"/>
            <a:ext cx="4391025" cy="44410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18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C3B37D7-0B88-416C-81E8-EF437F163614}"/>
              </a:ext>
            </a:extLst>
          </p:cNvPr>
          <p:cNvSpPr txBox="1"/>
          <p:nvPr/>
        </p:nvSpPr>
        <p:spPr>
          <a:xfrm>
            <a:off x="117319" y="1835743"/>
            <a:ext cx="55748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rgbClr val="00B0F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特定</a:t>
            </a:r>
            <a:r>
              <a:rPr kumimoji="1" lang="ja-JP" altLang="en-US" sz="1600" b="1" dirty="0">
                <a:solidFill>
                  <a:srgbClr val="00B0F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非営利活動法人しあわせなみ</a:t>
            </a:r>
            <a:r>
              <a:rPr kumimoji="1" lang="ja-JP" altLang="en-US" sz="1600" b="1" dirty="0" smtClean="0">
                <a:solidFill>
                  <a:srgbClr val="00B0F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だ</a:t>
            </a:r>
            <a:r>
              <a:rPr kumimoji="1" lang="ja-JP" altLang="en-US" sz="1600" b="1" dirty="0">
                <a:solidFill>
                  <a:srgbClr val="00B0F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kumimoji="1" lang="ja-JP" altLang="en-US" sz="1600" b="1" dirty="0" smtClean="0">
                <a:solidFill>
                  <a:srgbClr val="00B0F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よりお願い</a:t>
            </a:r>
            <a:endParaRPr kumimoji="1" lang="ja-JP" altLang="en-US" sz="1600" b="1" dirty="0">
              <a:solidFill>
                <a:srgbClr val="00B0F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E52E2B1-D6C7-45B9-8CEE-EF3D4D8967E4}"/>
              </a:ext>
            </a:extLst>
          </p:cNvPr>
          <p:cNvSpPr txBox="1"/>
          <p:nvPr/>
        </p:nvSpPr>
        <p:spPr>
          <a:xfrm>
            <a:off x="98249" y="2093888"/>
            <a:ext cx="6613071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kumimoji="1" lang="ja-JP" altLang="en-US" sz="11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本イベント</a:t>
            </a:r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を主催するＮＰＯ法人しあわせなみだは、</a:t>
            </a:r>
            <a:r>
              <a:rPr kumimoji="1" lang="en-US" altLang="ja-JP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2018</a:t>
            </a:r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年より「</a:t>
            </a:r>
            <a:r>
              <a:rPr kumimoji="1" lang="ja-JP" altLang="en-US" sz="1100" dirty="0" err="1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障がい</a:t>
            </a:r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児者への</a:t>
            </a:r>
            <a:r>
              <a:rPr kumimoji="1" lang="ja-JP" altLang="en-US" sz="11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性暴力」防止に</a:t>
            </a:r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取り組んでいます</a:t>
            </a:r>
            <a:r>
              <a:rPr kumimoji="1" lang="ja-JP" altLang="en-US" sz="11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。</a:t>
            </a:r>
            <a:r>
              <a:rPr kumimoji="1" lang="en-US" altLang="ja-JP" sz="11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2019</a:t>
            </a:r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年度は、この取り組みを一層盛り上げ、賛同者を増やし、社会を動かすムーブメントを起こすために、「ブリッジング・プロジェクト～</a:t>
            </a:r>
            <a:r>
              <a:rPr kumimoji="1" lang="en-US" altLang="ja-JP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Bridging the Gap</a:t>
            </a:r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～」と名付け、本イベントを全国</a:t>
            </a:r>
            <a:r>
              <a:rPr kumimoji="1" lang="en-US" altLang="ja-JP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10</a:t>
            </a:r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か所で開催、その他様々な活動を展開しています</a:t>
            </a:r>
            <a:r>
              <a:rPr kumimoji="1" lang="ja-JP" altLang="en-US" sz="11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。</a:t>
            </a:r>
            <a:endParaRPr kumimoji="1" lang="ja-JP" altLang="en-US" sz="11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kumimoji="1" lang="ja-JP" altLang="en-US" sz="12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☆ブリッジング・プロジェクトの取り組み</a:t>
            </a:r>
          </a:p>
          <a:p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１）</a:t>
            </a:r>
            <a:r>
              <a:rPr kumimoji="1" lang="ja-JP" altLang="en-US" sz="1100" dirty="0" err="1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障がい</a:t>
            </a:r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児者への性暴力調査</a:t>
            </a:r>
          </a:p>
          <a:p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kumimoji="1" lang="ja-JP" altLang="en-US" sz="11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調査</a:t>
            </a:r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を実施した発達障害者</a:t>
            </a:r>
            <a:r>
              <a:rPr kumimoji="1" lang="en-US" altLang="ja-JP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32</a:t>
            </a:r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名中</a:t>
            </a:r>
            <a:r>
              <a:rPr kumimoji="1" lang="en-US" altLang="ja-JP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23</a:t>
            </a:r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名が、何らかの性暴力を経験していました。</a:t>
            </a:r>
          </a:p>
          <a:p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２）国会議員への働きかけ</a:t>
            </a:r>
          </a:p>
          <a:p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kumimoji="1" lang="ja-JP" altLang="en-US" sz="11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これ</a:t>
            </a:r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まで</a:t>
            </a:r>
            <a:r>
              <a:rPr kumimoji="1" lang="ja-JP" altLang="en-US" sz="11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に</a:t>
            </a:r>
            <a:r>
              <a:rPr kumimoji="1" lang="en-US" altLang="ja-JP" sz="11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5</a:t>
            </a:r>
            <a:r>
              <a:rPr kumimoji="1" lang="en-US" altLang="ja-JP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4</a:t>
            </a:r>
            <a:r>
              <a:rPr kumimoji="1" lang="ja-JP" altLang="en-US" sz="11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名</a:t>
            </a:r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の国会議員と面会し、</a:t>
            </a:r>
            <a:r>
              <a:rPr kumimoji="1" lang="ja-JP" altLang="en-US" sz="1100" dirty="0" err="1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障がい</a:t>
            </a:r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児者への性暴力の現状を届けました。</a:t>
            </a:r>
          </a:p>
          <a:p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３）署名</a:t>
            </a:r>
          </a:p>
          <a:p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kumimoji="1" lang="ja-JP" altLang="en-US" sz="11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刑法</a:t>
            </a:r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に「性犯罪被害者としての</a:t>
            </a:r>
            <a:r>
              <a:rPr kumimoji="1" lang="ja-JP" altLang="en-US" sz="1100" dirty="0" err="1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障がい</a:t>
            </a:r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者」の概念を盛り込むことを求めるオンライン</a:t>
            </a:r>
            <a:r>
              <a:rPr kumimoji="1" lang="ja-JP" altLang="en-US" sz="11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署名　</a:t>
            </a:r>
            <a:endParaRPr kumimoji="1" lang="en-US" altLang="ja-JP" sz="11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kumimoji="1" lang="ja-JP" altLang="en-US" sz="11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を立ち上げました</a:t>
            </a:r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。</a:t>
            </a:r>
            <a:r>
              <a:rPr kumimoji="1" lang="en-US" altLang="ja-JP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2019</a:t>
            </a:r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年</a:t>
            </a:r>
            <a:r>
              <a:rPr kumimoji="1" lang="en-US" altLang="ja-JP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3</a:t>
            </a:r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月末時点で</a:t>
            </a:r>
            <a:r>
              <a:rPr kumimoji="1" lang="en-US" altLang="ja-JP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11,100</a:t>
            </a:r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人が賛同しています</a:t>
            </a:r>
            <a:r>
              <a:rPr kumimoji="1" lang="ja-JP" altLang="en-US" sz="11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。</a:t>
            </a:r>
            <a:endParaRPr kumimoji="1" lang="en-US" altLang="ja-JP" sz="11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kumimoji="1" lang="ja-JP" altLang="en-US" sz="12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○おねがい○</a:t>
            </a:r>
            <a:endParaRPr kumimoji="1" lang="en-US" altLang="ja-JP" sz="1200" b="1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kumimoji="1" lang="ja-JP" altLang="en-US" sz="12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kumimoji="1" lang="ja-JP" altLang="en-US" sz="11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本イベント</a:t>
            </a: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を全国で開催</a:t>
            </a:r>
            <a:r>
              <a:rPr kumimoji="1" lang="ja-JP" altLang="en-US" sz="11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するため</a:t>
            </a: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の</a:t>
            </a:r>
            <a:r>
              <a:rPr kumimoji="1" lang="ja-JP" altLang="en-US" sz="11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資金が必要です</a:t>
            </a: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。</a:t>
            </a:r>
            <a:r>
              <a:rPr kumimoji="1" lang="ja-JP" altLang="en-US" sz="11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会場</a:t>
            </a: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で書籍・</a:t>
            </a:r>
            <a:r>
              <a:rPr kumimoji="1" lang="en-US" altLang="ja-JP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CD</a:t>
            </a: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・</a:t>
            </a:r>
            <a:r>
              <a:rPr kumimoji="1" lang="en-US" altLang="ja-JP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DVD</a:t>
            </a: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・ゲームの回収を行います。買取金額が</a:t>
            </a:r>
            <a:r>
              <a:rPr kumimoji="1" lang="ja-JP" altLang="en-US" sz="11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本イベントの活動費になりますので、ご自宅</a:t>
            </a: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で不要になったもの</a:t>
            </a:r>
            <a:r>
              <a:rPr kumimoji="1" lang="ja-JP" altLang="en-US" sz="11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をぜひご持参ください。</a:t>
            </a:r>
            <a:endParaRPr kumimoji="1" lang="en-US" altLang="ja-JP" sz="1100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kumimoji="1" lang="ja-JP" altLang="en-US" sz="11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ブリッジング</a:t>
            </a: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・プロジェクトを日本中に届けるために、あなたの力を貸してください</a:t>
            </a:r>
            <a:r>
              <a:rPr kumimoji="1" lang="ja-JP" altLang="en-US" sz="11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。</a:t>
            </a:r>
            <a:r>
              <a:rPr kumimoji="1" lang="ja-JP" altLang="en-US" sz="12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endParaRPr kumimoji="1" lang="en-US" altLang="ja-JP" sz="12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kumimoji="1" lang="ja-JP" altLang="en-US" sz="12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kumimoji="1" lang="ja-JP" altLang="en-US" sz="11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買取</a:t>
            </a:r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詳細→</a:t>
            </a:r>
            <a:r>
              <a:rPr kumimoji="1" lang="en-US" altLang="ja-JP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https://www.39book.jp/supporter/welfare/shiawasenamida</a:t>
            </a:r>
            <a:r>
              <a:rPr kumimoji="1" lang="en-US" altLang="ja-JP" sz="11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/</a:t>
            </a:r>
          </a:p>
          <a:p>
            <a:endParaRPr kumimoji="1" lang="en-US" altLang="ja-JP" sz="7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kumimoji="1" lang="en-US" altLang="ja-JP" sz="105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【</a:t>
            </a:r>
            <a:r>
              <a:rPr kumimoji="1" lang="ja-JP" altLang="en-US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クラウドファンディング協力者（順不同）</a:t>
            </a:r>
            <a:r>
              <a:rPr kumimoji="1" lang="en-US" altLang="ja-JP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】</a:t>
            </a:r>
          </a:p>
          <a:p>
            <a:r>
              <a:rPr kumimoji="1" lang="ja-JP" altLang="en-US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一般社団法人あおい福祉</a:t>
            </a:r>
            <a:r>
              <a:rPr kumimoji="1" lang="en-US" altLang="ja-JP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AI</a:t>
            </a:r>
            <a:r>
              <a:rPr kumimoji="1" lang="ja-JP" altLang="en-US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研究所様</a:t>
            </a:r>
            <a:r>
              <a:rPr kumimoji="1" lang="en-US" altLang="ja-JP" sz="105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/</a:t>
            </a:r>
            <a:r>
              <a:rPr kumimoji="1" lang="ja-JP" altLang="en-US" sz="105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株式</a:t>
            </a:r>
            <a:r>
              <a:rPr kumimoji="1" lang="ja-JP" altLang="en-US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会社</a:t>
            </a:r>
            <a:r>
              <a:rPr kumimoji="1" lang="en-US" altLang="ja-JP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Lib</a:t>
            </a:r>
            <a:r>
              <a:rPr kumimoji="1" lang="ja-JP" altLang="en-US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様</a:t>
            </a:r>
            <a:r>
              <a:rPr kumimoji="1" lang="en-US" altLang="ja-JP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/</a:t>
            </a:r>
            <a:r>
              <a:rPr kumimoji="1" lang="ja-JP" altLang="en-US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株式会社</a:t>
            </a:r>
            <a:r>
              <a:rPr kumimoji="1" lang="en-US" altLang="ja-JP" sz="1050" dirty="0" err="1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wafactory</a:t>
            </a:r>
            <a:r>
              <a:rPr kumimoji="1" lang="ja-JP" altLang="en-US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様</a:t>
            </a:r>
            <a:r>
              <a:rPr kumimoji="1" lang="en-US" altLang="ja-JP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/</a:t>
            </a:r>
            <a:r>
              <a:rPr kumimoji="1" lang="ja-JP" altLang="en-US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柏崎克實様</a:t>
            </a:r>
            <a:r>
              <a:rPr kumimoji="1" lang="en-US" altLang="ja-JP" sz="105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/</a:t>
            </a:r>
            <a:r>
              <a:rPr kumimoji="1" lang="ja-JP" altLang="en-US" sz="105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下田佳</a:t>
            </a:r>
            <a:r>
              <a:rPr kumimoji="1" lang="ja-JP" altLang="en-US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様</a:t>
            </a:r>
            <a:r>
              <a:rPr kumimoji="1" lang="en-US" altLang="ja-JP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/</a:t>
            </a:r>
            <a:r>
              <a:rPr kumimoji="1" lang="ja-JP" altLang="en-US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玉田勇様</a:t>
            </a:r>
            <a:r>
              <a:rPr kumimoji="1" lang="en-US" altLang="ja-JP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/</a:t>
            </a:r>
            <a:r>
              <a:rPr kumimoji="1" lang="ja-JP" altLang="en-US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のぞむ様</a:t>
            </a:r>
            <a:r>
              <a:rPr kumimoji="1" lang="en-US" altLang="ja-JP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/</a:t>
            </a:r>
            <a:r>
              <a:rPr kumimoji="1" lang="ja-JP" altLang="en-US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福田亮一様</a:t>
            </a:r>
            <a:r>
              <a:rPr kumimoji="1" lang="en-US" altLang="ja-JP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/</a:t>
            </a:r>
            <a:r>
              <a:rPr kumimoji="1" lang="ja-JP" altLang="en-US" sz="105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ふじパパ様</a:t>
            </a:r>
          </a:p>
          <a:p>
            <a:endParaRPr kumimoji="1" lang="ja-JP" altLang="en-US" sz="11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694883"/>
              </p:ext>
            </p:extLst>
          </p:nvPr>
        </p:nvGraphicFramePr>
        <p:xfrm>
          <a:off x="106364" y="8612399"/>
          <a:ext cx="6646861" cy="11479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6296">
                  <a:extLst>
                    <a:ext uri="{9D8B030D-6E8A-4147-A177-3AD203B41FA5}">
                      <a16:colId xmlns:a16="http://schemas.microsoft.com/office/drawing/2014/main" val="2258512646"/>
                    </a:ext>
                  </a:extLst>
                </a:gridCol>
                <a:gridCol w="4970565">
                  <a:extLst>
                    <a:ext uri="{9D8B030D-6E8A-4147-A177-3AD203B41FA5}">
                      <a16:colId xmlns:a16="http://schemas.microsoft.com/office/drawing/2014/main" val="1650603094"/>
                    </a:ext>
                  </a:extLst>
                </a:gridCol>
              </a:tblGrid>
              <a:tr h="4281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High Tower Text" panose="02040502050506030303" pitchFamily="18" charset="0"/>
                          <a:ea typeface="HGP明朝B" panose="02020800000000000000" pitchFamily="18" charset="-128"/>
                        </a:rPr>
                        <a:t>参加者氏名</a:t>
                      </a:r>
                      <a:endParaRPr kumimoji="1" lang="en-US" altLang="ja-JP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High Tower Text" panose="02040502050506030303" pitchFamily="18" charset="0"/>
                        <a:ea typeface="HGP明朝B" panose="020208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High Tower Text" panose="02040502050506030303" pitchFamily="18" charset="0"/>
                          <a:ea typeface="HGP明朝B" panose="02020800000000000000" pitchFamily="18" charset="-128"/>
                        </a:rPr>
                        <a:t>（</a:t>
                      </a:r>
                      <a:r>
                        <a:rPr kumimoji="1" lang="en-US" altLang="ja-JP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High Tower Text" panose="02040502050506030303" pitchFamily="18" charset="0"/>
                          <a:ea typeface="HGP明朝B" panose="02020800000000000000" pitchFamily="18" charset="-128"/>
                        </a:rPr>
                        <a:t>※</a:t>
                      </a:r>
                      <a:r>
                        <a:rPr kumimoji="1" lang="ja-JP" altLang="en-US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High Tower Text" panose="02040502050506030303" pitchFamily="18" charset="0"/>
                          <a:ea typeface="HGP明朝B" panose="02020800000000000000" pitchFamily="18" charset="-128"/>
                        </a:rPr>
                        <a:t>複数記載可）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High Tower Text" panose="02040502050506030303" pitchFamily="18" charset="0"/>
                        <a:ea typeface="HGP明朝B" panose="020208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High Tower Text" panose="0204050205050603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484239"/>
                  </a:ext>
                </a:extLst>
              </a:tr>
              <a:tr h="3415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High Tower Text" panose="02040502050506030303" pitchFamily="18" charset="0"/>
                          <a:ea typeface="HGP明朝B" panose="02020800000000000000" pitchFamily="18" charset="-128"/>
                        </a:rPr>
                        <a:t>連絡先</a:t>
                      </a:r>
                      <a:endParaRPr kumimoji="1" lang="ja-JP" alt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High Tower Text" panose="02040502050506030303" pitchFamily="18" charset="0"/>
                        <a:ea typeface="HGP明朝B" panose="020208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High Tower Text" panose="0204050205050603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574614"/>
                  </a:ext>
                </a:extLst>
              </a:tr>
              <a:tr h="3415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High Tower Text" panose="02040502050506030303" pitchFamily="18" charset="0"/>
                          <a:ea typeface="HGP明朝B" panose="02020800000000000000" pitchFamily="18" charset="-128"/>
                        </a:rPr>
                        <a:t>所属</a:t>
                      </a:r>
                      <a:endParaRPr kumimoji="1" lang="ja-JP" alt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High Tower Text" panose="02040502050506030303" pitchFamily="18" charset="0"/>
                        <a:ea typeface="HGP明朝B" panose="020208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High Tower Text" panose="0204050205050603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262977"/>
                  </a:ext>
                </a:extLst>
              </a:tr>
            </a:tbl>
          </a:graphicData>
        </a:graphic>
      </p:graphicFrame>
      <p:sp>
        <p:nvSpPr>
          <p:cNvPr id="22" name="テキスト ボックス 21"/>
          <p:cNvSpPr txBox="1"/>
          <p:nvPr/>
        </p:nvSpPr>
        <p:spPr>
          <a:xfrm>
            <a:off x="79709" y="7517343"/>
            <a:ext cx="60840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■申込先</a:t>
            </a:r>
            <a:endParaRPr kumimoji="1" lang="en-US" altLang="ja-JP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〒</a:t>
            </a:r>
            <a:r>
              <a:rPr lang="en-US" altLang="ja-JP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680-0022 </a:t>
            </a:r>
          </a:p>
          <a:p>
            <a:r>
              <a: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r>
              <a:rPr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鳥取市西町</a:t>
            </a:r>
            <a:r>
              <a:rPr lang="en-US" altLang="ja-JP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1-401</a:t>
            </a:r>
            <a:r>
              <a:rPr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とっとり被害者支援センター内</a:t>
            </a:r>
            <a:endParaRPr lang="ja-JP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r>
              <a:rPr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鳥取県</a:t>
            </a:r>
            <a:r>
              <a: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性暴力被害者支援協議会　宛</a:t>
            </a:r>
          </a:p>
          <a:p>
            <a:r>
              <a: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r>
              <a:rPr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電話</a:t>
            </a:r>
            <a:r>
              <a: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：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0857-32-8211</a:t>
            </a:r>
            <a:r>
              <a:rPr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／ﾌｧｸｼﾐﾘ：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0857-32-8233</a:t>
            </a:r>
            <a:r>
              <a:rPr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／</a:t>
            </a:r>
            <a:r>
              <a:rPr lang="en-US" altLang="ja-JP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E-mail</a:t>
            </a:r>
            <a:r>
              <a:rPr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：</a:t>
            </a:r>
            <a:r>
              <a:rPr lang="en-US" altLang="ja-JP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jimukyoku@sar-tottori.org</a:t>
            </a:r>
          </a:p>
          <a:p>
            <a:endParaRPr kumimoji="1" lang="ja-JP" alt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23" name="直線コネクタ 22"/>
          <p:cNvCxnSpPr/>
          <p:nvPr/>
        </p:nvCxnSpPr>
        <p:spPr>
          <a:xfrm>
            <a:off x="-26199" y="7550191"/>
            <a:ext cx="6861969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図 23"/>
          <p:cNvPicPr/>
          <p:nvPr/>
        </p:nvPicPr>
        <p:blipFill rotWithShape="1">
          <a:blip r:embed="rId2"/>
          <a:srcRect l="17034" t="46154" r="63947" b="16498"/>
          <a:stretch/>
        </p:blipFill>
        <p:spPr bwMode="auto">
          <a:xfrm>
            <a:off x="4241850" y="7692869"/>
            <a:ext cx="592352" cy="66424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5" name="テキスト ボックス 24"/>
          <p:cNvSpPr txBox="1"/>
          <p:nvPr/>
        </p:nvSpPr>
        <p:spPr>
          <a:xfrm>
            <a:off x="4949511" y="7721356"/>
            <a:ext cx="1501949" cy="58477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＜申込〆切＞　</a:t>
            </a:r>
            <a:endParaRPr kumimoji="1" lang="en-US" altLang="ja-JP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algn="ctr"/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２</a:t>
            </a:r>
            <a:r>
              <a:rPr kumimoji="1" lang="ja-JP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／２</a:t>
            </a:r>
            <a:r>
              <a:rPr kumimoji="1"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１</a:t>
            </a:r>
            <a:r>
              <a:rPr kumimoji="1" lang="ja-JP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 </a:t>
            </a:r>
            <a:r>
              <a:rPr kumimoji="1" lang="en-US" altLang="ja-JP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[</a:t>
            </a:r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金</a:t>
            </a:r>
            <a:r>
              <a:rPr kumimoji="1" lang="en-US" altLang="ja-JP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]</a:t>
            </a:r>
            <a:endParaRPr kumimoji="1" lang="ja-JP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2625" y="6354312"/>
            <a:ext cx="3625224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鳥取県と関係機関、団体が協力して、</a:t>
            </a:r>
            <a:endParaRPr kumimoji="1" lang="en-US" altLang="ja-JP" sz="1200" dirty="0" smtClean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spcBef>
                <a:spcPts val="600"/>
              </a:spcBef>
            </a:pPr>
            <a:r>
              <a:rPr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性暴力</a:t>
            </a:r>
            <a:r>
              <a: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被害</a:t>
            </a:r>
            <a:r>
              <a:rPr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にあわれた</a:t>
            </a:r>
            <a:r>
              <a: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方</a:t>
            </a:r>
            <a:r>
              <a:rPr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を支援する機関です。</a:t>
            </a:r>
            <a:endParaRPr lang="en-US" altLang="ja-JP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spcBef>
                <a:spcPts val="600"/>
              </a:spcBef>
            </a:pPr>
            <a:r>
              <a:rPr kumimoji="1"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あなたが安心して心身の回復ができるように</a:t>
            </a:r>
            <a:endParaRPr kumimoji="1" lang="en-US" altLang="ja-JP" sz="1200" dirty="0" smtClean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spcBef>
                <a:spcPts val="600"/>
              </a:spcBef>
            </a:pPr>
            <a:r>
              <a:rPr kumimoji="1"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一緒に考え支援しま</a:t>
            </a:r>
            <a:r>
              <a:rPr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す</a:t>
            </a:r>
            <a:r>
              <a:rPr kumimoji="1"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  <a:endParaRPr kumimoji="1" lang="ja-JP" altLang="en-US" sz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サブタイトル 2"/>
          <p:cNvSpPr txBox="1">
            <a:spLocks/>
          </p:cNvSpPr>
          <p:nvPr/>
        </p:nvSpPr>
        <p:spPr>
          <a:xfrm>
            <a:off x="3047944" y="5985436"/>
            <a:ext cx="3577925" cy="1270759"/>
          </a:xfrm>
          <a:custGeom>
            <a:avLst/>
            <a:gdLst>
              <a:gd name="connsiteX0" fmla="*/ 0 w 3297161"/>
              <a:gd name="connsiteY0" fmla="*/ 0 h 3139087"/>
              <a:gd name="connsiteX1" fmla="*/ 3297161 w 3297161"/>
              <a:gd name="connsiteY1" fmla="*/ 0 h 3139087"/>
              <a:gd name="connsiteX2" fmla="*/ 3297161 w 3297161"/>
              <a:gd name="connsiteY2" fmla="*/ 3139087 h 3139087"/>
              <a:gd name="connsiteX3" fmla="*/ 0 w 3297161"/>
              <a:gd name="connsiteY3" fmla="*/ 3139087 h 3139087"/>
              <a:gd name="connsiteX4" fmla="*/ 0 w 3297161"/>
              <a:gd name="connsiteY4" fmla="*/ 0 h 3139087"/>
              <a:gd name="connsiteX0" fmla="*/ 0 w 3297161"/>
              <a:gd name="connsiteY0" fmla="*/ 36094 h 3175181"/>
              <a:gd name="connsiteX1" fmla="*/ 3297161 w 3297161"/>
              <a:gd name="connsiteY1" fmla="*/ 0 h 3175181"/>
              <a:gd name="connsiteX2" fmla="*/ 3297161 w 3297161"/>
              <a:gd name="connsiteY2" fmla="*/ 3175181 h 3175181"/>
              <a:gd name="connsiteX3" fmla="*/ 0 w 3297161"/>
              <a:gd name="connsiteY3" fmla="*/ 3175181 h 3175181"/>
              <a:gd name="connsiteX4" fmla="*/ 0 w 3297161"/>
              <a:gd name="connsiteY4" fmla="*/ 36094 h 3175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97161" h="3175181">
                <a:moveTo>
                  <a:pt x="0" y="36094"/>
                </a:moveTo>
                <a:lnTo>
                  <a:pt x="3297161" y="0"/>
                </a:lnTo>
                <a:lnTo>
                  <a:pt x="3297161" y="3175181"/>
                </a:lnTo>
                <a:lnTo>
                  <a:pt x="0" y="3175181"/>
                </a:lnTo>
                <a:lnTo>
                  <a:pt x="0" y="36094"/>
                </a:lnTo>
                <a:close/>
              </a:path>
            </a:pathLst>
          </a:custGeom>
          <a:noFill/>
          <a:ln w="44450" cmpd="dbl">
            <a:noFill/>
            <a:bevel/>
          </a:ln>
          <a:effectLst>
            <a:glow rad="101600">
              <a:schemeClr val="accent6">
                <a:satMod val="175000"/>
                <a:alpha val="11000"/>
              </a:schemeClr>
            </a:glo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ja-JP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相談ダイヤル</a:t>
            </a:r>
            <a:endParaRPr lang="en-US" altLang="ja-JP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1600" dirty="0" smtClean="0">
                <a:solidFill>
                  <a:srgbClr val="FF66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anose="020B0604030504040204" pitchFamily="50" charset="-128"/>
              </a:rPr>
              <a:t>☎ </a:t>
            </a:r>
            <a:r>
              <a:rPr lang="ja-JP" altLang="en-US" sz="1800" b="1" dirty="0" smtClean="0">
                <a:solidFill>
                  <a:srgbClr val="FF66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anose="020B0604030504040204" pitchFamily="50" charset="-128"/>
              </a:rPr>
              <a:t>０１２０</a:t>
            </a:r>
            <a:r>
              <a:rPr lang="en-US" altLang="ja-JP" sz="1800" b="1" dirty="0" smtClean="0">
                <a:solidFill>
                  <a:srgbClr val="FF66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1800" b="1" dirty="0" smtClean="0">
                <a:solidFill>
                  <a:srgbClr val="FF66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anose="020B0604030504040204" pitchFamily="50" charset="-128"/>
              </a:rPr>
              <a:t>９４６</a:t>
            </a:r>
            <a:r>
              <a:rPr lang="en-US" altLang="ja-JP" sz="1800" b="1" dirty="0" smtClean="0">
                <a:solidFill>
                  <a:srgbClr val="FF66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1800" b="1" dirty="0" smtClean="0">
                <a:solidFill>
                  <a:srgbClr val="FF66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anose="020B0604030504040204" pitchFamily="50" charset="-128"/>
              </a:rPr>
              <a:t>３２８ </a:t>
            </a:r>
            <a:endParaRPr lang="en-US" altLang="ja-JP" sz="1800" b="1" dirty="0" smtClean="0">
              <a:solidFill>
                <a:srgbClr val="FF66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r>
              <a:rPr lang="en-US" altLang="ja-JP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&lt;&lt;</a:t>
            </a:r>
            <a:r>
              <a:rPr lang="ja-JP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県内専用フリーアクセス</a:t>
            </a:r>
            <a:r>
              <a:rPr lang="en-US" altLang="ja-JP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&gt;&gt;</a:t>
            </a:r>
          </a:p>
          <a:p>
            <a:pPr algn="l">
              <a:spcBef>
                <a:spcPts val="0"/>
              </a:spcBef>
            </a:pPr>
            <a:r>
              <a: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　　</a:t>
            </a:r>
            <a:r>
              <a:rPr lang="ja-JP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相談日時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（年末年始は除く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）</a:t>
            </a:r>
            <a:endParaRPr lang="en-US" altLang="ja-JP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l">
              <a:spcBef>
                <a:spcPts val="0"/>
              </a:spcBef>
            </a:pPr>
            <a:r>
              <a:rPr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　　</a:t>
            </a:r>
            <a:r>
              <a:rPr lang="en-US" altLang="ja-JP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00-16</a:t>
            </a:r>
            <a:r>
              <a:rPr lang="ja-JP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00 </a:t>
            </a:r>
            <a:r>
              <a:rPr lang="en-US" altLang="ja-JP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月～金曜日</a:t>
            </a:r>
            <a:r>
              <a:rPr lang="en-US" altLang="ja-JP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)</a:t>
            </a:r>
          </a:p>
          <a:p>
            <a:pPr algn="l">
              <a:spcBef>
                <a:spcPts val="0"/>
              </a:spcBef>
            </a:pPr>
            <a:r>
              <a:rPr lang="en-US" altLang="ja-JP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      </a:t>
            </a:r>
            <a:r>
              <a:rPr lang="ja-JP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 </a:t>
            </a:r>
            <a:r>
              <a:rPr lang="en-US" altLang="ja-JP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18</a:t>
            </a:r>
            <a:r>
              <a:rPr lang="ja-JP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00-20</a:t>
            </a:r>
            <a:r>
              <a:rPr lang="ja-JP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00 </a:t>
            </a:r>
            <a:r>
              <a:rPr lang="en-US" altLang="ja-JP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月・水・金曜日</a:t>
            </a:r>
            <a:r>
              <a:rPr lang="en-US" altLang="ja-JP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)</a:t>
            </a:r>
            <a:endParaRPr lang="en-US" altLang="ja-JP" sz="1050" dirty="0">
              <a:solidFill>
                <a:schemeClr val="tx1">
                  <a:lumMod val="65000"/>
                  <a:lumOff val="3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0979" y="6715124"/>
            <a:ext cx="554889" cy="562337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53" y="5985074"/>
            <a:ext cx="521129" cy="430760"/>
          </a:xfrm>
          <a:prstGeom prst="rect">
            <a:avLst/>
          </a:prstGeom>
        </p:spPr>
      </p:pic>
      <p:sp>
        <p:nvSpPr>
          <p:cNvPr id="29" name="テキスト ボックス 28"/>
          <p:cNvSpPr txBox="1"/>
          <p:nvPr/>
        </p:nvSpPr>
        <p:spPr>
          <a:xfrm>
            <a:off x="496176" y="5890441"/>
            <a:ext cx="28319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Aharoni" panose="02010803020104030203" pitchFamily="2" charset="-79"/>
              </a:rPr>
              <a:t>性暴力被害者支援センターとっとり</a:t>
            </a:r>
            <a:endParaRPr kumimoji="1" lang="en-US" altLang="ja-JP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Aharoni" panose="02010803020104030203" pitchFamily="2" charset="-79"/>
            </a:endParaRPr>
          </a:p>
          <a:p>
            <a:pPr algn="ctr"/>
            <a:r>
              <a:rPr lang="ja-JP" altLang="en-US" b="1" dirty="0" smtClean="0">
                <a:solidFill>
                  <a:srgbClr val="FF9933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Aharoni" panose="02010803020104030203" pitchFamily="2" charset="-79"/>
              </a:rPr>
              <a:t>クローバーとっとり</a:t>
            </a:r>
            <a:endParaRPr kumimoji="1" lang="ja-JP" altLang="en-US" b="1" dirty="0">
              <a:solidFill>
                <a:srgbClr val="FF9933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Aharoni" panose="02010803020104030203" pitchFamily="2" charset="-79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00312" y="1827574"/>
            <a:ext cx="6636549" cy="3925367"/>
          </a:xfrm>
          <a:prstGeom prst="rect">
            <a:avLst/>
          </a:prstGeom>
          <a:noFill/>
          <a:ln w="28575"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100311" y="5877623"/>
            <a:ext cx="6636549" cy="1532269"/>
          </a:xfrm>
          <a:prstGeom prst="rect">
            <a:avLst/>
          </a:prstGeom>
          <a:noFill/>
          <a:ln w="28575">
            <a:solidFill>
              <a:srgbClr val="FFC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624592" y="7561808"/>
            <a:ext cx="20465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参加申込書</a:t>
            </a:r>
            <a:endParaRPr kumimoji="1" lang="ja-JP" altLang="en-US" sz="2000" dirty="0">
              <a:solidFill>
                <a:schemeClr val="tx1">
                  <a:lumMod val="65000"/>
                  <a:lumOff val="35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AA90FC79-48CE-44AB-885D-A7A14F0770DC}"/>
              </a:ext>
            </a:extLst>
          </p:cNvPr>
          <p:cNvSpPr/>
          <p:nvPr/>
        </p:nvSpPr>
        <p:spPr>
          <a:xfrm>
            <a:off x="100311" y="129687"/>
            <a:ext cx="6526218" cy="129266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600" b="1" dirty="0">
                <a:solidFill>
                  <a:srgbClr val="FF0066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映画「くちづけ」</a:t>
            </a:r>
            <a:endParaRPr lang="en-US" altLang="ja-JP" sz="1600" b="1" dirty="0">
              <a:solidFill>
                <a:srgbClr val="FF0066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lvl="0"/>
            <a:r>
              <a:rPr lang="en-US" altLang="ja-JP" sz="1400" b="1" dirty="0" smtClean="0">
                <a:solidFill>
                  <a:srgbClr val="FF0066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rPr>
              <a:t>Story</a:t>
            </a:r>
            <a:r>
              <a:rPr lang="ja-JP" altLang="en-US" sz="1400" b="1" dirty="0">
                <a:solidFill>
                  <a:srgbClr val="FF0066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rPr>
              <a:t>：</a:t>
            </a:r>
            <a:r>
              <a:rPr lang="ja-JP" altLang="en-US" sz="1200" dirty="0" smtClean="0"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rPr>
              <a:t>知的障</a:t>
            </a:r>
            <a:r>
              <a:rPr lang="ja-JP" altLang="en-US" sz="1200" dirty="0"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rPr>
              <a:t>がいのあるマコは、元人気漫画家の父親</a:t>
            </a:r>
            <a:r>
              <a:rPr lang="ja-JP" altLang="en-US" sz="1200" dirty="0" err="1" smtClean="0"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rPr>
              <a:t>いっ</a:t>
            </a:r>
            <a:r>
              <a:rPr lang="ja-JP" altLang="en-US" sz="1200" dirty="0"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rPr>
              <a:t>ぽんに連れられ、知的障がい者の自立支援</a:t>
            </a:r>
            <a:r>
              <a:rPr lang="ja-JP" altLang="en-US" sz="1200" dirty="0" smtClean="0"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rPr>
              <a:t>グループホーム</a:t>
            </a:r>
            <a:r>
              <a:rPr lang="ja-JP" altLang="en-US" sz="1200" dirty="0"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rPr>
              <a:t>「ひまわり荘」にやってきました。マコ</a:t>
            </a:r>
            <a:r>
              <a:rPr lang="ja-JP" altLang="en-US" sz="1200" dirty="0" smtClean="0"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rPr>
              <a:t>はあ</a:t>
            </a:r>
            <a:r>
              <a:rPr lang="ja-JP" altLang="en-US" sz="1200" dirty="0"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rPr>
              <a:t>る</a:t>
            </a:r>
            <a:r>
              <a:rPr lang="ja-JP" altLang="en-US" sz="1200" dirty="0" smtClean="0"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rPr>
              <a:t>事件</a:t>
            </a:r>
            <a:r>
              <a:rPr lang="ja-JP" altLang="en-US" sz="1200" dirty="0"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rPr>
              <a:t>をきっかけに、いっぽん以外の男性を</a:t>
            </a:r>
            <a:r>
              <a:rPr lang="ja-JP" altLang="en-US" sz="1200" dirty="0" smtClean="0"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rPr>
              <a:t>怖がって</a:t>
            </a:r>
            <a:r>
              <a:rPr lang="ja-JP" altLang="en-US" sz="1200" dirty="0"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rPr>
              <a:t>いました。しかし、ひまわり荘の入居者うーやん</a:t>
            </a:r>
            <a:endParaRPr lang="en-US" altLang="ja-JP" sz="1200" dirty="0">
              <a:latin typeface="HGｺﾞｼｯｸM" panose="020B0609000000000000" pitchFamily="49" charset="-128"/>
              <a:ea typeface="HGｺﾞｼｯｸM" panose="020B0609000000000000" pitchFamily="49" charset="-128"/>
              <a:cs typeface="メイリオ" panose="020B0604030504040204" pitchFamily="50" charset="-128"/>
            </a:endParaRPr>
          </a:p>
          <a:p>
            <a:r>
              <a:rPr lang="ja-JP" altLang="en-US" sz="1200" dirty="0" err="1"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rPr>
              <a:t>にだけは</a:t>
            </a:r>
            <a:r>
              <a:rPr lang="ja-JP" altLang="en-US" sz="1200" dirty="0"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rPr>
              <a:t>心を開き、いっぽんを驚かせます。安定</a:t>
            </a:r>
            <a:r>
              <a:rPr lang="ja-JP" altLang="en-US" sz="1200" dirty="0" smtClean="0"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rPr>
              <a:t>した</a:t>
            </a:r>
            <a:r>
              <a:rPr lang="ja-JP" altLang="en-US" sz="1200" dirty="0"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rPr>
              <a:t>生活を取り戻しつつあったいっぽんとマコ、そしてひまわり荘の一同に、厳しい運命がふりかかります</a:t>
            </a:r>
            <a:r>
              <a:rPr lang="ja-JP" altLang="en-US" sz="1200" b="1" dirty="0"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rPr>
              <a:t>。</a:t>
            </a:r>
            <a:endParaRPr lang="en-US" altLang="zh-TW" sz="1000" dirty="0">
              <a:solidFill>
                <a:prstClr val="black"/>
              </a:solidFill>
              <a:latin typeface="HGｺﾞｼｯｸM" panose="020B0609000000000000" pitchFamily="49" charset="-128"/>
              <a:ea typeface="HGｺﾞｼｯｸM" panose="020B0609000000000000" pitchFamily="49" charset="-128"/>
              <a:cs typeface="メイリオ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79709" y="1328367"/>
            <a:ext cx="38274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b="1" dirty="0" smtClean="0">
                <a:solidFill>
                  <a:srgbClr val="FF0066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rPr>
              <a:t>出演</a:t>
            </a:r>
            <a:r>
              <a:rPr lang="ja-JP" altLang="en-US" sz="1400" dirty="0" smtClean="0">
                <a:solidFill>
                  <a:srgbClr val="FF0066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rPr>
              <a:t>：</a:t>
            </a:r>
            <a:r>
              <a:rPr lang="ja-JP" altLang="en-US" sz="1200" dirty="0" smtClean="0">
                <a:solidFill>
                  <a:prstClr val="black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rPr>
              <a:t>貫</a:t>
            </a:r>
            <a:r>
              <a:rPr lang="ja-JP" altLang="en-US" sz="1200" dirty="0">
                <a:solidFill>
                  <a:prstClr val="black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rPr>
              <a:t>地谷しほり</a:t>
            </a:r>
            <a:r>
              <a:rPr lang="en-US" altLang="ja-JP" sz="1200" dirty="0">
                <a:solidFill>
                  <a:prstClr val="black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rPr>
              <a:t>/</a:t>
            </a:r>
            <a:r>
              <a:rPr lang="ja-JP" altLang="en-US" sz="1200" dirty="0">
                <a:solidFill>
                  <a:prstClr val="black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rPr>
              <a:t>竹中直人</a:t>
            </a:r>
            <a:r>
              <a:rPr lang="en-US" altLang="ja-JP" sz="1200" dirty="0">
                <a:solidFill>
                  <a:prstClr val="black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rPr>
              <a:t>/</a:t>
            </a:r>
            <a:r>
              <a:rPr lang="ja-JP" altLang="en-US" sz="1200" dirty="0">
                <a:solidFill>
                  <a:prstClr val="black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rPr>
              <a:t>宅間孝行　他</a:t>
            </a:r>
            <a:endParaRPr lang="en-US" altLang="ja-JP" sz="1200" dirty="0">
              <a:solidFill>
                <a:prstClr val="black"/>
              </a:solidFill>
              <a:latin typeface="HGｺﾞｼｯｸM" panose="020B0609000000000000" pitchFamily="49" charset="-128"/>
              <a:ea typeface="HGｺﾞｼｯｸM" panose="020B0609000000000000" pitchFamily="49" charset="-128"/>
              <a:cs typeface="メイリオ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102971" y="108623"/>
            <a:ext cx="6627419" cy="1646660"/>
          </a:xfrm>
          <a:prstGeom prst="rect">
            <a:avLst/>
          </a:prstGeom>
          <a:noFill/>
          <a:ln w="28575">
            <a:solidFill>
              <a:srgbClr val="FF006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236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326</TotalTime>
  <Words>290</Words>
  <Application>Microsoft Office PowerPoint</Application>
  <PresentationFormat>A4 210 x 297 mm</PresentationFormat>
  <Paragraphs>77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22" baseType="lpstr">
      <vt:lpstr>HGPｺﾞｼｯｸE</vt:lpstr>
      <vt:lpstr>HGP創英角ｺﾞｼｯｸUB</vt:lpstr>
      <vt:lpstr>HGP明朝B</vt:lpstr>
      <vt:lpstr>HGP明朝E</vt:lpstr>
      <vt:lpstr>HGS創英角ｺﾞｼｯｸUB</vt:lpstr>
      <vt:lpstr>HGｺﾞｼｯｸM</vt:lpstr>
      <vt:lpstr>HG丸ｺﾞｼｯｸM-PRO</vt:lpstr>
      <vt:lpstr>Meiryo UI</vt:lpstr>
      <vt:lpstr>ＭＳ Ｐゴシック</vt:lpstr>
      <vt:lpstr>UD デジタル 教科書体 NK-R</vt:lpstr>
      <vt:lpstr>UD デジタル 教科書体 NP-R</vt:lpstr>
      <vt:lpstr>メイリオ</vt:lpstr>
      <vt:lpstr>游ゴシック</vt:lpstr>
      <vt:lpstr>游ゴシック Light</vt:lpstr>
      <vt:lpstr>Aharoni</vt:lpstr>
      <vt:lpstr>Arial</vt:lpstr>
      <vt:lpstr>Calibri</vt:lpstr>
      <vt:lpstr>Calibri Light</vt:lpstr>
      <vt:lpstr>High Tower Text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登壇者プロフィール</dc:title>
  <dc:creator>宏美」 中野</dc:creator>
  <cp:lastModifiedBy>遠藤 三恵</cp:lastModifiedBy>
  <cp:revision>39</cp:revision>
  <cp:lastPrinted>2019-10-23T06:55:24Z</cp:lastPrinted>
  <dcterms:created xsi:type="dcterms:W3CDTF">2019-03-28T09:29:13Z</dcterms:created>
  <dcterms:modified xsi:type="dcterms:W3CDTF">2019-12-09T07:57:08Z</dcterms:modified>
</cp:coreProperties>
</file>