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84" r:id="rId4"/>
  </p:sldMasterIdLst>
  <p:notesMasterIdLst>
    <p:notesMasterId r:id="rId6"/>
  </p:notesMasterIdLst>
  <p:handoutMasterIdLst>
    <p:handoutMasterId r:id="rId7"/>
  </p:handoutMasterIdLst>
  <p:sldIdLst>
    <p:sldId id="526" r:id="rId5"/>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厚生労働省ネットワークシステム２" initials="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FFCC66"/>
    <a:srgbClr val="CCFF66"/>
    <a:srgbClr val="D1FDDD"/>
    <a:srgbClr val="CCFFFF"/>
    <a:srgbClr val="FFFF99"/>
    <a:srgbClr val="FFFFCC"/>
    <a:srgbClr val="FF00FF"/>
    <a:srgbClr val="00FF00"/>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574" autoAdjust="0"/>
    <p:restoredTop sz="98614" autoAdjust="0"/>
  </p:normalViewPr>
  <p:slideViewPr>
    <p:cSldViewPr>
      <p:cViewPr>
        <p:scale>
          <a:sx n="78" d="100"/>
          <a:sy n="78" d="100"/>
        </p:scale>
        <p:origin x="-714" y="114"/>
      </p:cViewPr>
      <p:guideLst>
        <p:guide orient="horz" pos="2160"/>
        <p:guide pos="3120"/>
      </p:guideLst>
    </p:cSldViewPr>
  </p:slideViewPr>
  <p:outlineViewPr>
    <p:cViewPr>
      <p:scale>
        <a:sx n="33" d="100"/>
        <a:sy n="33" d="100"/>
      </p:scale>
      <p:origin x="6" y="510"/>
    </p:cViewPr>
  </p:outlineViewPr>
  <p:notesTextViewPr>
    <p:cViewPr>
      <p:scale>
        <a:sx n="150" d="100"/>
        <a:sy n="150" d="100"/>
      </p:scale>
      <p:origin x="0" y="0"/>
    </p:cViewPr>
  </p:notesTextViewPr>
  <p:sorterViewPr>
    <p:cViewPr>
      <p:scale>
        <a:sx n="60" d="100"/>
        <a:sy n="60" d="100"/>
      </p:scale>
      <p:origin x="0" y="1092"/>
    </p:cViewPr>
  </p:sorterViewPr>
  <p:notesViewPr>
    <p:cSldViewPr>
      <p:cViewPr varScale="1">
        <p:scale>
          <a:sx n="80" d="100"/>
          <a:sy n="80" d="100"/>
        </p:scale>
        <p:origin x="-3294" y="-84"/>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50263" cy="496888"/>
          </a:xfrm>
          <a:prstGeom prst="rect">
            <a:avLst/>
          </a:prstGeom>
        </p:spPr>
        <p:txBody>
          <a:bodyPr vert="horz" lIns="91422" tIns="45711" rIns="91422" bIns="45711"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55354" y="0"/>
            <a:ext cx="2950263" cy="496888"/>
          </a:xfrm>
          <a:prstGeom prst="rect">
            <a:avLst/>
          </a:prstGeom>
        </p:spPr>
        <p:txBody>
          <a:bodyPr vert="horz" lIns="91422" tIns="45711" rIns="91422" bIns="45711" rtlCol="0"/>
          <a:lstStyle>
            <a:lvl1pPr algn="r">
              <a:defRPr sz="1200"/>
            </a:lvl1pPr>
          </a:lstStyle>
          <a:p>
            <a:fld id="{5682F8F2-66EF-4602-A639-EFC19862969B}" type="datetimeFigureOut">
              <a:rPr kumimoji="1" lang="ja-JP" altLang="en-US" smtClean="0"/>
              <a:pPr/>
              <a:t>2017/3/15</a:t>
            </a:fld>
            <a:endParaRPr kumimoji="1" lang="ja-JP" altLang="en-US"/>
          </a:p>
        </p:txBody>
      </p:sp>
      <p:sp>
        <p:nvSpPr>
          <p:cNvPr id="4" name="フッター プレースホルダ 3"/>
          <p:cNvSpPr>
            <a:spLocks noGrp="1"/>
          </p:cNvSpPr>
          <p:nvPr>
            <p:ph type="ftr" sz="quarter" idx="2"/>
          </p:nvPr>
        </p:nvSpPr>
        <p:spPr>
          <a:xfrm>
            <a:off x="2" y="9440871"/>
            <a:ext cx="2950263" cy="496887"/>
          </a:xfrm>
          <a:prstGeom prst="rect">
            <a:avLst/>
          </a:prstGeom>
        </p:spPr>
        <p:txBody>
          <a:bodyPr vert="horz" lIns="91422" tIns="45711" rIns="91422" bIns="45711"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55354" y="9440871"/>
            <a:ext cx="2950263" cy="496887"/>
          </a:xfrm>
          <a:prstGeom prst="rect">
            <a:avLst/>
          </a:prstGeom>
        </p:spPr>
        <p:txBody>
          <a:bodyPr vert="horz" lIns="91422" tIns="45711" rIns="91422" bIns="45711" rtlCol="0" anchor="b"/>
          <a:lstStyle>
            <a:lvl1pPr algn="r">
              <a:defRPr sz="1200"/>
            </a:lvl1pPr>
          </a:lstStyle>
          <a:p>
            <a:fld id="{6426D1FD-3F09-4105-95FA-072282D1985C}" type="slidenum">
              <a:rPr kumimoji="1" lang="ja-JP" altLang="en-US" smtClean="0"/>
              <a:pPr/>
              <a:t>‹#›</a:t>
            </a:fld>
            <a:endParaRPr kumimoji="1" lang="ja-JP" altLang="en-US"/>
          </a:p>
        </p:txBody>
      </p:sp>
    </p:spTree>
    <p:extLst>
      <p:ext uri="{BB962C8B-B14F-4D97-AF65-F5344CB8AC3E}">
        <p14:creationId xmlns:p14="http://schemas.microsoft.com/office/powerpoint/2010/main" val="280685137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7" y="3"/>
            <a:ext cx="2949787" cy="496967"/>
          </a:xfrm>
          <a:prstGeom prst="rect">
            <a:avLst/>
          </a:prstGeom>
        </p:spPr>
        <p:txBody>
          <a:bodyPr vert="horz" lIns="92205" tIns="46101" rIns="92205" bIns="46101" rtlCol="0"/>
          <a:lstStyle>
            <a:lvl1pPr algn="l">
              <a:defRPr sz="1200"/>
            </a:lvl1pPr>
          </a:lstStyle>
          <a:p>
            <a:endParaRPr kumimoji="1" lang="ja-JP" altLang="en-US"/>
          </a:p>
        </p:txBody>
      </p:sp>
      <p:sp>
        <p:nvSpPr>
          <p:cNvPr id="3" name="日付プレースホルダ 2"/>
          <p:cNvSpPr>
            <a:spLocks noGrp="1"/>
          </p:cNvSpPr>
          <p:nvPr>
            <p:ph type="dt" idx="1"/>
          </p:nvPr>
        </p:nvSpPr>
        <p:spPr>
          <a:xfrm>
            <a:off x="3855844" y="3"/>
            <a:ext cx="2949787" cy="496967"/>
          </a:xfrm>
          <a:prstGeom prst="rect">
            <a:avLst/>
          </a:prstGeom>
        </p:spPr>
        <p:txBody>
          <a:bodyPr vert="horz" lIns="92205" tIns="46101" rIns="92205" bIns="46101" rtlCol="0"/>
          <a:lstStyle>
            <a:lvl1pPr algn="r">
              <a:defRPr sz="1200"/>
            </a:lvl1pPr>
          </a:lstStyle>
          <a:p>
            <a:fld id="{02376AE0-41D3-48A0-B8C6-64932C484820}" type="datetimeFigureOut">
              <a:rPr kumimoji="1" lang="ja-JP" altLang="en-US" smtClean="0"/>
              <a:pPr/>
              <a:t>2017/3/15</a:t>
            </a:fld>
            <a:endParaRPr kumimoji="1" lang="ja-JP" altLang="en-US"/>
          </a:p>
        </p:txBody>
      </p:sp>
      <p:sp>
        <p:nvSpPr>
          <p:cNvPr id="4" name="スライド イメージ プレースホルダ 3"/>
          <p:cNvSpPr>
            <a:spLocks noGrp="1" noRot="1" noChangeAspect="1"/>
          </p:cNvSpPr>
          <p:nvPr>
            <p:ph type="sldImg" idx="2"/>
          </p:nvPr>
        </p:nvSpPr>
        <p:spPr>
          <a:xfrm>
            <a:off x="709613" y="744538"/>
            <a:ext cx="5387975" cy="3729037"/>
          </a:xfrm>
          <a:prstGeom prst="rect">
            <a:avLst/>
          </a:prstGeom>
          <a:noFill/>
          <a:ln w="12700">
            <a:solidFill>
              <a:prstClr val="black"/>
            </a:solidFill>
          </a:ln>
        </p:spPr>
        <p:txBody>
          <a:bodyPr vert="horz" lIns="92205" tIns="46101" rIns="92205" bIns="46101" rtlCol="0" anchor="ctr"/>
          <a:lstStyle/>
          <a:p>
            <a:endParaRPr lang="ja-JP" altLang="en-US"/>
          </a:p>
        </p:txBody>
      </p:sp>
      <p:sp>
        <p:nvSpPr>
          <p:cNvPr id="5" name="ノート プレースホルダ 4"/>
          <p:cNvSpPr>
            <a:spLocks noGrp="1"/>
          </p:cNvSpPr>
          <p:nvPr>
            <p:ph type="body" sz="quarter" idx="3"/>
          </p:nvPr>
        </p:nvSpPr>
        <p:spPr>
          <a:xfrm>
            <a:off x="680721" y="4721190"/>
            <a:ext cx="5445760" cy="4472702"/>
          </a:xfrm>
          <a:prstGeom prst="rect">
            <a:avLst/>
          </a:prstGeom>
        </p:spPr>
        <p:txBody>
          <a:bodyPr vert="horz" lIns="92205" tIns="46101" rIns="92205" bIns="46101"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7" y="9440653"/>
            <a:ext cx="2949787" cy="496967"/>
          </a:xfrm>
          <a:prstGeom prst="rect">
            <a:avLst/>
          </a:prstGeom>
        </p:spPr>
        <p:txBody>
          <a:bodyPr vert="horz" lIns="92205" tIns="46101" rIns="92205" bIns="46101"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44" y="9440653"/>
            <a:ext cx="2949787" cy="496967"/>
          </a:xfrm>
          <a:prstGeom prst="rect">
            <a:avLst/>
          </a:prstGeom>
        </p:spPr>
        <p:txBody>
          <a:bodyPr vert="horz" lIns="92205" tIns="46101" rIns="92205" bIns="46101" rtlCol="0" anchor="b"/>
          <a:lstStyle>
            <a:lvl1pPr algn="r">
              <a:defRPr sz="1200"/>
            </a:lvl1pPr>
          </a:lstStyle>
          <a:p>
            <a:fld id="{31EF4146-2F53-4462-9195-CED72CD1C4A0}" type="slidenum">
              <a:rPr kumimoji="1" lang="ja-JP" altLang="en-US" smtClean="0"/>
              <a:pPr/>
              <a:t>‹#›</a:t>
            </a:fld>
            <a:endParaRPr kumimoji="1" lang="ja-JP" altLang="en-US"/>
          </a:p>
        </p:txBody>
      </p:sp>
    </p:spTree>
    <p:extLst>
      <p:ext uri="{BB962C8B-B14F-4D97-AF65-F5344CB8AC3E}">
        <p14:creationId xmlns:p14="http://schemas.microsoft.com/office/powerpoint/2010/main" val="133355410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0"/>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D4166F5-CDEA-471E-AF34-4B0644E573ED}" type="datetime1">
              <a:rPr kumimoji="1" lang="ja-JP" altLang="en-US" smtClean="0"/>
              <a:t>2017/3/15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BC517514-3FE7-476D-9DAA-C372D78921F5}" type="slidenum">
              <a:rPr kumimoji="1" lang="ja-JP" altLang="en-US" smtClean="0"/>
              <a:pPr/>
              <a:t>‹#›</a:t>
            </a:fld>
            <a:endParaRPr kumimoji="1" lang="ja-JP" altLang="en-US" dirty="0"/>
          </a:p>
        </p:txBody>
      </p:sp>
    </p:spTree>
    <p:extLst>
      <p:ext uri="{BB962C8B-B14F-4D97-AF65-F5344CB8AC3E}">
        <p14:creationId xmlns:p14="http://schemas.microsoft.com/office/powerpoint/2010/main" val="2530820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C057FC-95B6-4D89-AFDA-ABA33EE921E5}" type="datetime2">
              <a:rPr lang="en-US" smtClean="0"/>
              <a:t>Wednesday, March 15, 2017</a:t>
            </a:fld>
            <a:endParaRPr lang="en-US"/>
          </a:p>
        </p:txBody>
      </p:sp>
      <p:sp>
        <p:nvSpPr>
          <p:cNvPr id="5" name="フッター プレースホルダー 4"/>
          <p:cNvSpPr>
            <a:spLocks noGrp="1"/>
          </p:cNvSpPr>
          <p:nvPr>
            <p:ph type="ftr" sz="quarter" idx="11"/>
          </p:nvPr>
        </p:nvSpPr>
        <p:spPr/>
        <p:txBody>
          <a:bodyPr/>
          <a:lstStyle/>
          <a:p>
            <a:pPr algn="r"/>
            <a:endParaRPr lang="en-US" dirty="0"/>
          </a:p>
        </p:txBody>
      </p:sp>
      <p:sp>
        <p:nvSpPr>
          <p:cNvPr id="6" name="スライド番号プレースホルダー 5"/>
          <p:cNvSpPr>
            <a:spLocks noGrp="1"/>
          </p:cNvSpPr>
          <p:nvPr>
            <p:ph type="sldNum" sz="quarter" idx="12"/>
          </p:nvPr>
        </p:nvSpPr>
        <p:spPr/>
        <p:txBody>
          <a:bodyPr/>
          <a:lstStyle/>
          <a:p>
            <a:fld id="{BC517514-3FE7-476D-9DAA-C372D78921F5}" type="slidenum">
              <a:rPr lang="ja-JP" altLang="en-US" smtClean="0"/>
              <a:pPr/>
              <a:t>‹#›</a:t>
            </a:fld>
            <a:endParaRPr lang="ja-JP" altLang="en-US" dirty="0"/>
          </a:p>
        </p:txBody>
      </p:sp>
    </p:spTree>
    <p:extLst>
      <p:ext uri="{BB962C8B-B14F-4D97-AF65-F5344CB8AC3E}">
        <p14:creationId xmlns:p14="http://schemas.microsoft.com/office/powerpoint/2010/main" val="308593926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43"/>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7" y="274643"/>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4549AC-EB31-477F-92A9-B1988E232878}" type="datetime2">
              <a:rPr lang="en-US" smtClean="0"/>
              <a:t>Wednesday, March 15, 2017</a:t>
            </a:fld>
            <a:endParaRPr lang="en-US"/>
          </a:p>
        </p:txBody>
      </p:sp>
      <p:sp>
        <p:nvSpPr>
          <p:cNvPr id="5" name="フッター プレースホルダー 4"/>
          <p:cNvSpPr>
            <a:spLocks noGrp="1"/>
          </p:cNvSpPr>
          <p:nvPr>
            <p:ph type="ftr" sz="quarter" idx="11"/>
          </p:nvPr>
        </p:nvSpPr>
        <p:spPr/>
        <p:txBody>
          <a:bodyPr/>
          <a:lstStyle/>
          <a:p>
            <a:pPr algn="r"/>
            <a:endParaRPr lang="en-US" dirty="0"/>
          </a:p>
        </p:txBody>
      </p:sp>
      <p:sp>
        <p:nvSpPr>
          <p:cNvPr id="6" name="スライド番号プレースホルダー 5"/>
          <p:cNvSpPr>
            <a:spLocks noGrp="1"/>
          </p:cNvSpPr>
          <p:nvPr>
            <p:ph type="sldNum" sz="quarter" idx="12"/>
          </p:nvPr>
        </p:nvSpPr>
        <p:spPr/>
        <p:txBody>
          <a:bodyPr/>
          <a:lstStyle/>
          <a:p>
            <a:fld id="{BC517514-3FE7-476D-9DAA-C372D78921F5}" type="slidenum">
              <a:rPr lang="ja-JP" altLang="en-US" smtClean="0"/>
              <a:pPr/>
              <a:t>‹#›</a:t>
            </a:fld>
            <a:endParaRPr lang="ja-JP" altLang="en-US" dirty="0"/>
          </a:p>
        </p:txBody>
      </p:sp>
    </p:spTree>
    <p:extLst>
      <p:ext uri="{BB962C8B-B14F-4D97-AF65-F5344CB8AC3E}">
        <p14:creationId xmlns:p14="http://schemas.microsoft.com/office/powerpoint/2010/main" val="3231441798"/>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7A3D71-B765-4760-B6E9-D3C02B977225}" type="datetime1">
              <a:rPr kumimoji="1" lang="ja-JP" altLang="en-US" smtClean="0"/>
              <a:t>2017/3/15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BC517514-3FE7-476D-9DAA-C372D78921F5}" type="slidenum">
              <a:rPr kumimoji="1" lang="ja-JP" altLang="en-US" smtClean="0"/>
              <a:pPr/>
              <a:t>‹#›</a:t>
            </a:fld>
            <a:endParaRPr kumimoji="1" lang="ja-JP" altLang="en-US" dirty="0"/>
          </a:p>
        </p:txBody>
      </p:sp>
    </p:spTree>
    <p:extLst>
      <p:ext uri="{BB962C8B-B14F-4D97-AF65-F5344CB8AC3E}">
        <p14:creationId xmlns:p14="http://schemas.microsoft.com/office/powerpoint/2010/main" val="3307777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5"/>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2BC6D3D-882E-4714-A107-F2543A21DD92}" type="datetime1">
              <a:rPr kumimoji="1" lang="ja-JP" altLang="en-US" smtClean="0"/>
              <a:t>2017/3/15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BC517514-3FE7-476D-9DAA-C372D78921F5}" type="slidenum">
              <a:rPr kumimoji="1" lang="ja-JP" altLang="en-US" smtClean="0"/>
              <a:pPr/>
              <a:t>‹#›</a:t>
            </a:fld>
            <a:endParaRPr kumimoji="1" lang="ja-JP" altLang="en-US" dirty="0"/>
          </a:p>
        </p:txBody>
      </p:sp>
    </p:spTree>
    <p:extLst>
      <p:ext uri="{BB962C8B-B14F-4D97-AF65-F5344CB8AC3E}">
        <p14:creationId xmlns:p14="http://schemas.microsoft.com/office/powerpoint/2010/main" val="1870873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5"/>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5"/>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2A87FD2-4C29-4F84-A303-C3684B4B2D09}" type="datetime1">
              <a:rPr kumimoji="1" lang="ja-JP" altLang="en-US" smtClean="0"/>
              <a:t>2017/3/15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BC517514-3FE7-476D-9DAA-C372D78921F5}" type="slidenum">
              <a:rPr kumimoji="1" lang="ja-JP" altLang="en-US" smtClean="0"/>
              <a:pPr/>
              <a:t>‹#›</a:t>
            </a:fld>
            <a:endParaRPr kumimoji="1" lang="ja-JP" altLang="en-US" dirty="0"/>
          </a:p>
        </p:txBody>
      </p:sp>
    </p:spTree>
    <p:extLst>
      <p:ext uri="{BB962C8B-B14F-4D97-AF65-F5344CB8AC3E}">
        <p14:creationId xmlns:p14="http://schemas.microsoft.com/office/powerpoint/2010/main" val="3515308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3"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3"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37DAB37-5372-4E08-B6A9-4268E12FA643}" type="datetime1">
              <a:rPr kumimoji="1" lang="ja-JP" altLang="en-US" smtClean="0"/>
              <a:t>2017/3/15</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BC517514-3FE7-476D-9DAA-C372D78921F5}" type="slidenum">
              <a:rPr kumimoji="1" lang="ja-JP" altLang="en-US" smtClean="0"/>
              <a:pPr/>
              <a:t>‹#›</a:t>
            </a:fld>
            <a:endParaRPr kumimoji="1" lang="ja-JP" altLang="en-US" dirty="0"/>
          </a:p>
        </p:txBody>
      </p:sp>
    </p:spTree>
    <p:extLst>
      <p:ext uri="{BB962C8B-B14F-4D97-AF65-F5344CB8AC3E}">
        <p14:creationId xmlns:p14="http://schemas.microsoft.com/office/powerpoint/2010/main" val="2825411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702126E-C068-41AC-B8AB-B4173F1448FE}" type="datetime1">
              <a:rPr kumimoji="1" lang="ja-JP" altLang="en-US" smtClean="0"/>
              <a:t>2017/3/15</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BC517514-3FE7-476D-9DAA-C372D78921F5}" type="slidenum">
              <a:rPr kumimoji="1" lang="ja-JP" altLang="en-US" smtClean="0"/>
              <a:pPr/>
              <a:t>‹#›</a:t>
            </a:fld>
            <a:endParaRPr kumimoji="1" lang="ja-JP" altLang="en-US" dirty="0"/>
          </a:p>
        </p:txBody>
      </p:sp>
    </p:spTree>
    <p:extLst>
      <p:ext uri="{BB962C8B-B14F-4D97-AF65-F5344CB8AC3E}">
        <p14:creationId xmlns:p14="http://schemas.microsoft.com/office/powerpoint/2010/main" val="613897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6649CD4-53B2-4777-BB92-6B5D156997E1}" type="datetime1">
              <a:rPr kumimoji="1" lang="ja-JP" altLang="en-US" smtClean="0"/>
              <a:t>2017/3/15</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BC517514-3FE7-476D-9DAA-C372D78921F5}" type="slidenum">
              <a:rPr kumimoji="1" lang="ja-JP" altLang="en-US" smtClean="0"/>
              <a:pPr/>
              <a:t>‹#›</a:t>
            </a:fld>
            <a:endParaRPr kumimoji="1" lang="ja-JP" altLang="en-US" dirty="0"/>
          </a:p>
        </p:txBody>
      </p:sp>
    </p:spTree>
    <p:extLst>
      <p:ext uri="{BB962C8B-B14F-4D97-AF65-F5344CB8AC3E}">
        <p14:creationId xmlns:p14="http://schemas.microsoft.com/office/powerpoint/2010/main" val="2110845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2"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FE976D3-5B7F-4300-ABED-C91F1B2AE209}" type="datetime2">
              <a:rPr lang="en-US" smtClean="0"/>
              <a:t>Wednesday, March 15, 2017</a:t>
            </a:fld>
            <a:endParaRPr lang="en-US"/>
          </a:p>
        </p:txBody>
      </p:sp>
      <p:sp>
        <p:nvSpPr>
          <p:cNvPr id="6" name="フッター プレースホルダー 5"/>
          <p:cNvSpPr>
            <a:spLocks noGrp="1"/>
          </p:cNvSpPr>
          <p:nvPr>
            <p:ph type="ftr" sz="quarter" idx="11"/>
          </p:nvPr>
        </p:nvSpPr>
        <p:spPr/>
        <p:txBody>
          <a:bodyPr/>
          <a:lstStyle/>
          <a:p>
            <a:pPr algn="r"/>
            <a:endParaRPr lang="en-US" dirty="0"/>
          </a:p>
        </p:txBody>
      </p:sp>
      <p:sp>
        <p:nvSpPr>
          <p:cNvPr id="7" name="スライド番号プレースホルダー 6"/>
          <p:cNvSpPr>
            <a:spLocks noGrp="1"/>
          </p:cNvSpPr>
          <p:nvPr>
            <p:ph type="sldNum" sz="quarter" idx="12"/>
          </p:nvPr>
        </p:nvSpPr>
        <p:spPr/>
        <p:txBody>
          <a:bodyPr/>
          <a:lstStyle/>
          <a:p>
            <a:fld id="{BC517514-3FE7-476D-9DAA-C372D78921F5}" type="slidenum">
              <a:rPr lang="ja-JP" altLang="en-US" smtClean="0"/>
              <a:pPr/>
              <a:t>‹#›</a:t>
            </a:fld>
            <a:endParaRPr lang="ja-JP" altLang="en-US" dirty="0"/>
          </a:p>
        </p:txBody>
      </p:sp>
    </p:spTree>
    <p:extLst>
      <p:ext uri="{BB962C8B-B14F-4D97-AF65-F5344CB8AC3E}">
        <p14:creationId xmlns:p14="http://schemas.microsoft.com/office/powerpoint/2010/main" val="5729794"/>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AE2808-9E50-4C2D-A465-52916DA00DE8}" type="datetime1">
              <a:rPr kumimoji="1" lang="ja-JP" altLang="en-US" smtClean="0"/>
              <a:t>2017/3/15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BC517514-3FE7-476D-9DAA-C372D78921F5}" type="slidenum">
              <a:rPr kumimoji="1" lang="ja-JP" altLang="en-US" smtClean="0"/>
              <a:pPr/>
              <a:t>‹#›</a:t>
            </a:fld>
            <a:endParaRPr kumimoji="1" lang="ja-JP" altLang="en-US" dirty="0"/>
          </a:p>
        </p:txBody>
      </p:sp>
    </p:spTree>
    <p:extLst>
      <p:ext uri="{BB962C8B-B14F-4D97-AF65-F5344CB8AC3E}">
        <p14:creationId xmlns:p14="http://schemas.microsoft.com/office/powerpoint/2010/main" val="3165921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5"/>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0CB818-7379-467D-8E76-EF9D9074A26C}" type="datetime2">
              <a:rPr lang="en-US" smtClean="0"/>
              <a:t>Wednesday, March 15, 2017</a:t>
            </a:fld>
            <a:endParaRPr lang="en-US" dirty="0"/>
          </a:p>
        </p:txBody>
      </p:sp>
      <p:sp>
        <p:nvSpPr>
          <p:cNvPr id="5" name="フッター プレースホルダー 4"/>
          <p:cNvSpPr>
            <a:spLocks noGrp="1"/>
          </p:cNvSpPr>
          <p:nvPr>
            <p:ph type="ftr" sz="quarter" idx="3"/>
          </p:nvPr>
        </p:nvSpPr>
        <p:spPr>
          <a:xfrm>
            <a:off x="3384550"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r"/>
            <a:endParaRPr lang="en-US" dirty="0"/>
          </a:p>
        </p:txBody>
      </p:sp>
      <p:sp>
        <p:nvSpPr>
          <p:cNvPr id="6" name="スライド番号プレースホルダー 5"/>
          <p:cNvSpPr>
            <a:spLocks noGrp="1"/>
          </p:cNvSpPr>
          <p:nvPr>
            <p:ph type="sldNum" sz="quarter" idx="4"/>
          </p:nvPr>
        </p:nvSpPr>
        <p:spPr>
          <a:xfrm>
            <a:off x="7099300"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517514-3FE7-476D-9DAA-C372D78921F5}" type="slidenum">
              <a:rPr lang="ja-JP" altLang="en-US" smtClean="0"/>
              <a:pPr/>
              <a:t>‹#›</a:t>
            </a:fld>
            <a:endParaRPr lang="ja-JP" altLang="en-US" dirty="0"/>
          </a:p>
        </p:txBody>
      </p:sp>
    </p:spTree>
    <p:extLst>
      <p:ext uri="{BB962C8B-B14F-4D97-AF65-F5344CB8AC3E}">
        <p14:creationId xmlns:p14="http://schemas.microsoft.com/office/powerpoint/2010/main" val="40486298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8640"/>
            <a:ext cx="9906000" cy="504056"/>
          </a:xfrm>
        </p:spPr>
        <p:txBody>
          <a:bodyPr>
            <a:normAutofit/>
          </a:bodyPr>
          <a:lstStyle/>
          <a:p>
            <a:pPr algn="ctr"/>
            <a:r>
              <a:rPr kumimoji="1" lang="ja-JP" altLang="en-US" sz="2400" dirty="0" smtClean="0">
                <a:latin typeface="ＭＳ ゴシック" panose="020B0609070205080204" pitchFamily="49" charset="-128"/>
                <a:ea typeface="ＭＳ ゴシック" panose="020B0609070205080204" pitchFamily="49" charset="-128"/>
              </a:rPr>
              <a:t>社会保険及び労働保険の適用について</a:t>
            </a:r>
            <a:endParaRPr kumimoji="1" lang="ja-JP" altLang="en-US" sz="2400" dirty="0">
              <a:latin typeface="ＭＳ ゴシック" panose="020B0609070205080204" pitchFamily="49" charset="-128"/>
              <a:ea typeface="ＭＳ ゴシック" panose="020B0609070205080204" pitchFamily="49" charset="-128"/>
            </a:endParaRPr>
          </a:p>
        </p:txBody>
      </p:sp>
      <p:cxnSp>
        <p:nvCxnSpPr>
          <p:cNvPr id="4" name="直線コネクタ 3"/>
          <p:cNvCxnSpPr/>
          <p:nvPr/>
        </p:nvCxnSpPr>
        <p:spPr>
          <a:xfrm>
            <a:off x="0" y="764704"/>
            <a:ext cx="9906000" cy="0"/>
          </a:xfrm>
          <a:prstGeom prst="line">
            <a:avLst/>
          </a:prstGeom>
          <a:ln w="63500"/>
        </p:spPr>
        <p:style>
          <a:lnRef idx="1">
            <a:schemeClr val="accent1"/>
          </a:lnRef>
          <a:fillRef idx="0">
            <a:schemeClr val="accent1"/>
          </a:fillRef>
          <a:effectRef idx="0">
            <a:schemeClr val="accent1"/>
          </a:effectRef>
          <a:fontRef idx="minor">
            <a:schemeClr val="tx1"/>
          </a:fontRef>
        </p:style>
      </p:cxnSp>
      <p:sp>
        <p:nvSpPr>
          <p:cNvPr id="3" name="正方形/長方形 2"/>
          <p:cNvSpPr/>
          <p:nvPr/>
        </p:nvSpPr>
        <p:spPr>
          <a:xfrm>
            <a:off x="344488" y="1014983"/>
            <a:ext cx="9217024" cy="5386090"/>
          </a:xfrm>
          <a:prstGeom prst="rect">
            <a:avLst/>
          </a:prstGeom>
        </p:spPr>
        <p:txBody>
          <a:bodyPr wrap="square">
            <a:spAutoFit/>
          </a:bodyPr>
          <a:lstStyle/>
          <a:p>
            <a:pPr marL="263525" indent="-263525" algn="just"/>
            <a:r>
              <a:rPr lang="en-US" altLang="ja-JP" dirty="0" smtClean="0">
                <a:solidFill>
                  <a:prstClr val="black"/>
                </a:solidFill>
                <a:latin typeface="ＭＳ ゴシック" panose="020B0609070205080204" pitchFamily="49" charset="-128"/>
                <a:ea typeface="ＭＳ ゴシック" panose="020B0609070205080204" pitchFamily="49" charset="-128"/>
              </a:rPr>
              <a:t>【</a:t>
            </a:r>
            <a:r>
              <a:rPr lang="ja-JP" altLang="en-US" dirty="0" smtClean="0">
                <a:solidFill>
                  <a:prstClr val="black"/>
                </a:solidFill>
                <a:latin typeface="ＭＳ ゴシック" panose="020B0609070205080204" pitchFamily="49" charset="-128"/>
                <a:ea typeface="ＭＳ ゴシック" panose="020B0609070205080204" pitchFamily="49" charset="-128"/>
              </a:rPr>
              <a:t>社会福祉事業等</a:t>
            </a:r>
            <a:r>
              <a:rPr lang="en-US" altLang="ja-JP" dirty="0" smtClean="0">
                <a:solidFill>
                  <a:prstClr val="black"/>
                </a:solidFill>
                <a:latin typeface="ＭＳ ゴシック" panose="020B0609070205080204" pitchFamily="49" charset="-128"/>
                <a:ea typeface="ＭＳ ゴシック" panose="020B0609070205080204" pitchFamily="49" charset="-128"/>
              </a:rPr>
              <a:t>】</a:t>
            </a:r>
          </a:p>
          <a:p>
            <a:pPr marL="263525" indent="-263525" algn="just"/>
            <a:endParaRPr lang="en-US" altLang="ja-JP" dirty="0" smtClean="0">
              <a:solidFill>
                <a:prstClr val="black"/>
              </a:solidFill>
              <a:latin typeface="ＭＳ ゴシック" panose="020B0609070205080204" pitchFamily="49" charset="-128"/>
              <a:ea typeface="ＭＳ ゴシック" panose="020B0609070205080204" pitchFamily="49" charset="-128"/>
            </a:endParaRPr>
          </a:p>
          <a:p>
            <a:pPr marL="263525" indent="-263525" algn="just"/>
            <a:r>
              <a:rPr lang="ja-JP" altLang="en-US" dirty="0" smtClean="0">
                <a:solidFill>
                  <a:prstClr val="black"/>
                </a:solidFill>
                <a:latin typeface="ＭＳ ゴシック" panose="020B0609070205080204" pitchFamily="49" charset="-128"/>
                <a:ea typeface="ＭＳ ゴシック" panose="020B0609070205080204" pitchFamily="49" charset="-128"/>
              </a:rPr>
              <a:t>○　社会保険（厚生</a:t>
            </a:r>
            <a:r>
              <a:rPr lang="ja-JP" altLang="en-US" dirty="0">
                <a:solidFill>
                  <a:prstClr val="black"/>
                </a:solidFill>
                <a:latin typeface="ＭＳ ゴシック" panose="020B0609070205080204" pitchFamily="49" charset="-128"/>
                <a:ea typeface="ＭＳ ゴシック" panose="020B0609070205080204" pitchFamily="49" charset="-128"/>
              </a:rPr>
              <a:t>年金</a:t>
            </a:r>
            <a:r>
              <a:rPr lang="ja-JP" altLang="en-US" dirty="0" smtClean="0">
                <a:solidFill>
                  <a:prstClr val="black"/>
                </a:solidFill>
                <a:latin typeface="ＭＳ ゴシック" panose="020B0609070205080204" pitchFamily="49" charset="-128"/>
                <a:ea typeface="ＭＳ ゴシック" panose="020B0609070205080204" pitchFamily="49" charset="-128"/>
              </a:rPr>
              <a:t>保険、健康保険）は</a:t>
            </a:r>
            <a:r>
              <a:rPr lang="ja-JP" altLang="en-US" dirty="0">
                <a:solidFill>
                  <a:prstClr val="black"/>
                </a:solidFill>
                <a:latin typeface="ＭＳ ゴシック" panose="020B0609070205080204" pitchFamily="49" charset="-128"/>
                <a:ea typeface="ＭＳ ゴシック" panose="020B0609070205080204" pitchFamily="49" charset="-128"/>
              </a:rPr>
              <a:t>、事業所を単位に適用</a:t>
            </a:r>
            <a:r>
              <a:rPr lang="ja-JP" altLang="en-US" dirty="0" smtClean="0">
                <a:solidFill>
                  <a:prstClr val="black"/>
                </a:solidFill>
                <a:latin typeface="ＭＳ ゴシック" panose="020B0609070205080204" pitchFamily="49" charset="-128"/>
                <a:ea typeface="ＭＳ ゴシック" panose="020B0609070205080204" pitchFamily="49" charset="-128"/>
              </a:rPr>
              <a:t>されます。適用を</a:t>
            </a:r>
            <a:r>
              <a:rPr lang="ja-JP" altLang="en-US" dirty="0">
                <a:solidFill>
                  <a:prstClr val="black"/>
                </a:solidFill>
                <a:latin typeface="ＭＳ ゴシック" panose="020B0609070205080204" pitchFamily="49" charset="-128"/>
                <a:ea typeface="ＭＳ ゴシック" panose="020B0609070205080204" pitchFamily="49" charset="-128"/>
              </a:rPr>
              <a:t>受ける事業所を適用事業所といい、法律によって加入が義務づけられて</a:t>
            </a:r>
            <a:r>
              <a:rPr lang="ja-JP" altLang="en-US" dirty="0" smtClean="0">
                <a:solidFill>
                  <a:prstClr val="black"/>
                </a:solidFill>
                <a:latin typeface="ＭＳ ゴシック" panose="020B0609070205080204" pitchFamily="49" charset="-128"/>
                <a:ea typeface="ＭＳ ゴシック" panose="020B0609070205080204" pitchFamily="49" charset="-128"/>
              </a:rPr>
              <a:t>いる事業所</a:t>
            </a:r>
            <a:r>
              <a:rPr lang="ja-JP" altLang="en-US" dirty="0">
                <a:solidFill>
                  <a:prstClr val="black"/>
                </a:solidFill>
                <a:latin typeface="ＭＳ ゴシック" panose="020B0609070205080204" pitchFamily="49" charset="-128"/>
                <a:ea typeface="ＭＳ ゴシック" panose="020B0609070205080204" pitchFamily="49" charset="-128"/>
              </a:rPr>
              <a:t>を「強制適用事業所」</a:t>
            </a:r>
            <a:r>
              <a:rPr lang="ja-JP" altLang="en-US" dirty="0" smtClean="0">
                <a:solidFill>
                  <a:prstClr val="black"/>
                </a:solidFill>
                <a:latin typeface="ＭＳ ゴシック" panose="020B0609070205080204" pitchFamily="49" charset="-128"/>
                <a:ea typeface="ＭＳ ゴシック" panose="020B0609070205080204" pitchFamily="49" charset="-128"/>
              </a:rPr>
              <a:t>といいます。</a:t>
            </a:r>
            <a:endParaRPr lang="ja-JP" altLang="en-US" dirty="0">
              <a:solidFill>
                <a:prstClr val="black"/>
              </a:solidFill>
              <a:latin typeface="ＭＳ ゴシック" panose="020B0609070205080204" pitchFamily="49" charset="-128"/>
              <a:ea typeface="ＭＳ ゴシック" panose="020B0609070205080204" pitchFamily="49" charset="-128"/>
            </a:endParaRPr>
          </a:p>
          <a:p>
            <a:r>
              <a:rPr lang="ja-JP" altLang="en-US" dirty="0">
                <a:solidFill>
                  <a:prstClr val="black"/>
                </a:solidFill>
                <a:latin typeface="ＭＳ ゴシック" panose="020B0609070205080204" pitchFamily="49" charset="-128"/>
                <a:ea typeface="ＭＳ ゴシック" panose="020B0609070205080204" pitchFamily="49" charset="-128"/>
              </a:rPr>
              <a:t>　</a:t>
            </a:r>
            <a:endParaRPr lang="en-US" altLang="ja-JP" dirty="0" smtClean="0">
              <a:solidFill>
                <a:prstClr val="black"/>
              </a:solidFill>
              <a:latin typeface="ＭＳ ゴシック" panose="020B0609070205080204" pitchFamily="49" charset="-128"/>
              <a:ea typeface="ＭＳ ゴシック" panose="020B0609070205080204" pitchFamily="49" charset="-128"/>
            </a:endParaRPr>
          </a:p>
          <a:p>
            <a:pPr marL="268288" indent="-268288"/>
            <a:r>
              <a:rPr lang="ja-JP" altLang="en-US" dirty="0">
                <a:solidFill>
                  <a:prstClr val="black"/>
                </a:solidFill>
                <a:latin typeface="ＭＳ ゴシック" panose="020B0609070205080204" pitchFamily="49" charset="-128"/>
                <a:ea typeface="ＭＳ ゴシック" panose="020B0609070205080204" pitchFamily="49" charset="-128"/>
              </a:rPr>
              <a:t>　</a:t>
            </a:r>
            <a:r>
              <a:rPr lang="ja-JP" altLang="en-US" dirty="0" smtClean="0">
                <a:solidFill>
                  <a:prstClr val="black"/>
                </a:solidFill>
                <a:latin typeface="ＭＳ ゴシック" panose="020B0609070205080204" pitchFamily="49" charset="-128"/>
                <a:ea typeface="ＭＳ ゴシック" panose="020B0609070205080204" pitchFamily="49" charset="-128"/>
              </a:rPr>
              <a:t>　社会福祉事業においては、法人事業所に加え、常時五人以上労働者を雇っている個人事業所も強制適用事業所となります。</a:t>
            </a:r>
            <a:r>
              <a:rPr lang="ja-JP" altLang="en-US" sz="1400" dirty="0" smtClean="0">
                <a:solidFill>
                  <a:prstClr val="black"/>
                </a:solidFill>
                <a:latin typeface="ＭＳ ゴシック" panose="020B0609070205080204" pitchFamily="49" charset="-128"/>
                <a:ea typeface="ＭＳ ゴシック" panose="020B0609070205080204" pitchFamily="49" charset="-128"/>
              </a:rPr>
              <a:t>（</a:t>
            </a:r>
            <a:r>
              <a:rPr lang="en-US" altLang="ja-JP" sz="1400" dirty="0" smtClean="0">
                <a:solidFill>
                  <a:prstClr val="black"/>
                </a:solidFill>
                <a:latin typeface="ＭＳ ゴシック" panose="020B0609070205080204" pitchFamily="49" charset="-128"/>
                <a:ea typeface="ＭＳ ゴシック" panose="020B0609070205080204" pitchFamily="49" charset="-128"/>
              </a:rPr>
              <a:t>※</a:t>
            </a:r>
            <a:r>
              <a:rPr lang="ja-JP" altLang="en-US" sz="1400" dirty="0" smtClean="0">
                <a:solidFill>
                  <a:prstClr val="black"/>
                </a:solidFill>
                <a:latin typeface="ＭＳ ゴシック" panose="020B0609070205080204" pitchFamily="49" charset="-128"/>
                <a:ea typeface="ＭＳ ゴシック" panose="020B0609070205080204" pitchFamily="49" charset="-128"/>
              </a:rPr>
              <a:t>）</a:t>
            </a:r>
            <a:endParaRPr lang="en-US" altLang="ja-JP" dirty="0">
              <a:solidFill>
                <a:prstClr val="black"/>
              </a:solidFill>
              <a:latin typeface="ＭＳ ゴシック" panose="020B0609070205080204" pitchFamily="49" charset="-128"/>
              <a:ea typeface="ＭＳ ゴシック" panose="020B0609070205080204" pitchFamily="49" charset="-128"/>
            </a:endParaRPr>
          </a:p>
          <a:p>
            <a:pPr marL="268288" indent="-268288"/>
            <a:endParaRPr lang="en-US" altLang="ja-JP" sz="1400" dirty="0" smtClean="0">
              <a:solidFill>
                <a:prstClr val="black"/>
              </a:solidFill>
              <a:latin typeface="ＭＳ ゴシック" panose="020B0609070205080204" pitchFamily="49" charset="-128"/>
              <a:ea typeface="ＭＳ ゴシック" panose="020B0609070205080204" pitchFamily="49" charset="-128"/>
            </a:endParaRPr>
          </a:p>
          <a:p>
            <a:pPr marL="268288" indent="-268288"/>
            <a:r>
              <a:rPr lang="ja-JP" altLang="en-US" sz="1400" dirty="0">
                <a:solidFill>
                  <a:prstClr val="black"/>
                </a:solidFill>
                <a:latin typeface="ＭＳ ゴシック" panose="020B0609070205080204" pitchFamily="49" charset="-128"/>
                <a:ea typeface="ＭＳ ゴシック" panose="020B0609070205080204" pitchFamily="49" charset="-128"/>
              </a:rPr>
              <a:t>　</a:t>
            </a:r>
            <a:r>
              <a:rPr lang="ja-JP" altLang="en-US" sz="1400" dirty="0" smtClean="0">
                <a:solidFill>
                  <a:prstClr val="black"/>
                </a:solidFill>
                <a:latin typeface="ＭＳ ゴシック" panose="020B0609070205080204" pitchFamily="49" charset="-128"/>
                <a:ea typeface="ＭＳ ゴシック" panose="020B0609070205080204" pitchFamily="49" charset="-128"/>
              </a:rPr>
              <a:t>　　　</a:t>
            </a:r>
            <a:r>
              <a:rPr lang="en-US" altLang="ja-JP" sz="1400" dirty="0" smtClean="0">
                <a:solidFill>
                  <a:prstClr val="black"/>
                </a:solidFill>
                <a:latin typeface="ＭＳ ゴシック" panose="020B0609070205080204" pitchFamily="49" charset="-128"/>
                <a:ea typeface="ＭＳ ゴシック" panose="020B0609070205080204" pitchFamily="49" charset="-128"/>
              </a:rPr>
              <a:t>※</a:t>
            </a:r>
            <a:r>
              <a:rPr lang="ja-JP" altLang="en-US" sz="1400" dirty="0" smtClean="0">
                <a:solidFill>
                  <a:prstClr val="black"/>
                </a:solidFill>
                <a:latin typeface="ＭＳ ゴシック" panose="020B0609070205080204" pitchFamily="49" charset="-128"/>
                <a:ea typeface="ＭＳ ゴシック" panose="020B0609070205080204" pitchFamily="49" charset="-128"/>
              </a:rPr>
              <a:t>　製造業</a:t>
            </a:r>
            <a:r>
              <a:rPr lang="ja-JP" altLang="en-US" sz="1400" dirty="0">
                <a:solidFill>
                  <a:prstClr val="black"/>
                </a:solidFill>
                <a:latin typeface="ＭＳ ゴシック" panose="020B0609070205080204" pitchFamily="49" charset="-128"/>
                <a:ea typeface="ＭＳ ゴシック" panose="020B0609070205080204" pitchFamily="49" charset="-128"/>
              </a:rPr>
              <a:t>、鉱業、電気ガス業、運送業、貨物積卸し業、物品販売業、金融保険業、　</a:t>
            </a:r>
            <a:endParaRPr lang="en-US" altLang="ja-JP" sz="1400" dirty="0">
              <a:solidFill>
                <a:prstClr val="black"/>
              </a:solidFill>
              <a:latin typeface="ＭＳ ゴシック" panose="020B0609070205080204" pitchFamily="49" charset="-128"/>
              <a:ea typeface="ＭＳ ゴシック" panose="020B0609070205080204" pitchFamily="49" charset="-128"/>
            </a:endParaRPr>
          </a:p>
          <a:p>
            <a:pPr lvl="0"/>
            <a:r>
              <a:rPr lang="ja-JP" altLang="en-US" sz="1400" dirty="0">
                <a:solidFill>
                  <a:prstClr val="black"/>
                </a:solidFill>
                <a:latin typeface="ＭＳ ゴシック" panose="020B0609070205080204" pitchFamily="49" charset="-128"/>
                <a:ea typeface="ＭＳ ゴシック" panose="020B0609070205080204" pitchFamily="49" charset="-128"/>
              </a:rPr>
              <a:t>　　　</a:t>
            </a:r>
            <a:r>
              <a:rPr lang="ja-JP" altLang="en-US" sz="1400" dirty="0" smtClean="0">
                <a:solidFill>
                  <a:prstClr val="black"/>
                </a:solidFill>
                <a:latin typeface="ＭＳ ゴシック" panose="020B0609070205080204" pitchFamily="49" charset="-128"/>
                <a:ea typeface="ＭＳ ゴシック" panose="020B0609070205080204" pitchFamily="49" charset="-128"/>
              </a:rPr>
              <a:t>　　　保管</a:t>
            </a:r>
            <a:r>
              <a:rPr lang="ja-JP" altLang="en-US" sz="1400" dirty="0">
                <a:solidFill>
                  <a:prstClr val="black"/>
                </a:solidFill>
                <a:latin typeface="ＭＳ ゴシック" panose="020B0609070205080204" pitchFamily="49" charset="-128"/>
                <a:ea typeface="ＭＳ ゴシック" panose="020B0609070205080204" pitchFamily="49" charset="-128"/>
              </a:rPr>
              <a:t>賃貸業、媒体斡旋業、集金案内広告業、清掃業、土木建築業、教育研究調査業、</a:t>
            </a:r>
            <a:endParaRPr lang="en-US" altLang="ja-JP" sz="1400" dirty="0">
              <a:solidFill>
                <a:prstClr val="black"/>
              </a:solidFill>
              <a:latin typeface="ＭＳ ゴシック" panose="020B0609070205080204" pitchFamily="49" charset="-128"/>
              <a:ea typeface="ＭＳ ゴシック" panose="020B0609070205080204" pitchFamily="49" charset="-128"/>
            </a:endParaRPr>
          </a:p>
          <a:p>
            <a:pPr lvl="0"/>
            <a:r>
              <a:rPr lang="ja-JP" altLang="en-US" sz="1400" dirty="0">
                <a:solidFill>
                  <a:prstClr val="black"/>
                </a:solidFill>
                <a:latin typeface="ＭＳ ゴシック" panose="020B0609070205080204" pitchFamily="49" charset="-128"/>
                <a:ea typeface="ＭＳ ゴシック" panose="020B0609070205080204" pitchFamily="49" charset="-128"/>
              </a:rPr>
              <a:t>　　　</a:t>
            </a:r>
            <a:r>
              <a:rPr lang="ja-JP" altLang="en-US" sz="1400" dirty="0" smtClean="0">
                <a:solidFill>
                  <a:prstClr val="black"/>
                </a:solidFill>
                <a:latin typeface="ＭＳ ゴシック" panose="020B0609070205080204" pitchFamily="49" charset="-128"/>
                <a:ea typeface="ＭＳ ゴシック" panose="020B0609070205080204" pitchFamily="49" charset="-128"/>
              </a:rPr>
              <a:t>　　　医療</a:t>
            </a:r>
            <a:r>
              <a:rPr lang="ja-JP" altLang="en-US" sz="1400" dirty="0">
                <a:solidFill>
                  <a:prstClr val="black"/>
                </a:solidFill>
                <a:latin typeface="ＭＳ ゴシック" panose="020B0609070205080204" pitchFamily="49" charset="-128"/>
                <a:ea typeface="ＭＳ ゴシック" panose="020B0609070205080204" pitchFamily="49" charset="-128"/>
              </a:rPr>
              <a:t>事業、通信報道業、社会福祉事業の</a:t>
            </a:r>
            <a:r>
              <a:rPr lang="en-US" altLang="ja-JP" sz="1400" dirty="0">
                <a:solidFill>
                  <a:prstClr val="black"/>
                </a:solidFill>
                <a:latin typeface="ＭＳ ゴシック" panose="020B0609070205080204" pitchFamily="49" charset="-128"/>
                <a:ea typeface="ＭＳ ゴシック" panose="020B0609070205080204" pitchFamily="49" charset="-128"/>
              </a:rPr>
              <a:t>16</a:t>
            </a:r>
            <a:r>
              <a:rPr lang="ja-JP" altLang="en-US" sz="1400" dirty="0">
                <a:solidFill>
                  <a:prstClr val="black"/>
                </a:solidFill>
                <a:latin typeface="ＭＳ ゴシック" panose="020B0609070205080204" pitchFamily="49" charset="-128"/>
                <a:ea typeface="ＭＳ ゴシック" panose="020B0609070205080204" pitchFamily="49" charset="-128"/>
              </a:rPr>
              <a:t>業種については、個人事業所も</a:t>
            </a:r>
            <a:r>
              <a:rPr lang="ja-JP" altLang="en-US" sz="1400" dirty="0" smtClean="0">
                <a:solidFill>
                  <a:prstClr val="black"/>
                </a:solidFill>
                <a:latin typeface="ＭＳ ゴシック" panose="020B0609070205080204" pitchFamily="49" charset="-128"/>
                <a:ea typeface="ＭＳ ゴシック" panose="020B0609070205080204" pitchFamily="49" charset="-128"/>
              </a:rPr>
              <a:t>対象となります</a:t>
            </a:r>
            <a:r>
              <a:rPr lang="ja-JP" altLang="en-US" sz="1400" dirty="0">
                <a:solidFill>
                  <a:prstClr val="black"/>
                </a:solidFill>
                <a:latin typeface="ＭＳ ゴシック" panose="020B0609070205080204" pitchFamily="49" charset="-128"/>
                <a:ea typeface="ＭＳ ゴシック" panose="020B0609070205080204" pitchFamily="49" charset="-128"/>
              </a:rPr>
              <a:t>。</a:t>
            </a:r>
            <a:endParaRPr lang="en-US" altLang="ja-JP" sz="1400" dirty="0">
              <a:solidFill>
                <a:prstClr val="black"/>
              </a:solidFill>
              <a:latin typeface="ＭＳ ゴシック" panose="020B0609070205080204" pitchFamily="49" charset="-128"/>
              <a:ea typeface="ＭＳ ゴシック" panose="020B0609070205080204" pitchFamily="49" charset="-128"/>
            </a:endParaRPr>
          </a:p>
          <a:p>
            <a:pPr marL="268288" indent="-268288"/>
            <a:endParaRPr lang="en-US" altLang="ja-JP" dirty="0" smtClean="0">
              <a:solidFill>
                <a:prstClr val="black"/>
              </a:solidFill>
              <a:latin typeface="ＭＳ ゴシック" panose="020B0609070205080204" pitchFamily="49" charset="-128"/>
              <a:ea typeface="ＭＳ ゴシック" panose="020B0609070205080204" pitchFamily="49" charset="-128"/>
            </a:endParaRPr>
          </a:p>
          <a:p>
            <a:endParaRPr lang="en-US" altLang="ja-JP" dirty="0" smtClean="0">
              <a:solidFill>
                <a:prstClr val="black"/>
              </a:solidFill>
              <a:latin typeface="ＭＳ ゴシック" panose="020B0609070205080204" pitchFamily="49" charset="-128"/>
              <a:ea typeface="ＭＳ ゴシック" panose="020B0609070205080204" pitchFamily="49" charset="-128"/>
            </a:endParaRPr>
          </a:p>
          <a:p>
            <a:pPr marL="263525" indent="-263525" algn="just"/>
            <a:r>
              <a:rPr lang="ja-JP" altLang="en-US" dirty="0" smtClean="0">
                <a:solidFill>
                  <a:prstClr val="black"/>
                </a:solidFill>
                <a:latin typeface="ＭＳ ゴシック" panose="020B0609070205080204" pitchFamily="49" charset="-128"/>
                <a:ea typeface="ＭＳ ゴシック" panose="020B0609070205080204" pitchFamily="49" charset="-128"/>
              </a:rPr>
              <a:t>○　労働</a:t>
            </a:r>
            <a:r>
              <a:rPr lang="ja-JP" altLang="en-US" dirty="0">
                <a:solidFill>
                  <a:prstClr val="black"/>
                </a:solidFill>
                <a:latin typeface="ＭＳ ゴシック" panose="020B0609070205080204" pitchFamily="49" charset="-128"/>
                <a:ea typeface="ＭＳ ゴシック" panose="020B0609070205080204" pitchFamily="49" charset="-128"/>
              </a:rPr>
              <a:t>保険（労災</a:t>
            </a:r>
            <a:r>
              <a:rPr lang="ja-JP" altLang="en-US" dirty="0" smtClean="0">
                <a:solidFill>
                  <a:prstClr val="black"/>
                </a:solidFill>
                <a:latin typeface="ＭＳ ゴシック" panose="020B0609070205080204" pitchFamily="49" charset="-128"/>
                <a:ea typeface="ＭＳ ゴシック" panose="020B0609070205080204" pitchFamily="49" charset="-128"/>
              </a:rPr>
              <a:t>保険、雇用保険）</a:t>
            </a:r>
            <a:r>
              <a:rPr lang="ja-JP" altLang="en-US" dirty="0">
                <a:solidFill>
                  <a:prstClr val="black"/>
                </a:solidFill>
                <a:latin typeface="ＭＳ ゴシック" panose="020B0609070205080204" pitchFamily="49" charset="-128"/>
                <a:ea typeface="ＭＳ ゴシック" panose="020B0609070205080204" pitchFamily="49" charset="-128"/>
              </a:rPr>
              <a:t>は、事業場を単位に適用</a:t>
            </a:r>
            <a:r>
              <a:rPr lang="ja-JP" altLang="en-US" dirty="0" smtClean="0">
                <a:solidFill>
                  <a:prstClr val="black"/>
                </a:solidFill>
                <a:latin typeface="ＭＳ ゴシック" panose="020B0609070205080204" pitchFamily="49" charset="-128"/>
                <a:ea typeface="ＭＳ ゴシック" panose="020B0609070205080204" pitchFamily="49" charset="-128"/>
              </a:rPr>
              <a:t>されます。</a:t>
            </a:r>
            <a:endParaRPr lang="en-US" altLang="ja-JP" dirty="0" smtClean="0">
              <a:solidFill>
                <a:prstClr val="black"/>
              </a:solidFill>
              <a:latin typeface="ＭＳ ゴシック" panose="020B0609070205080204" pitchFamily="49" charset="-128"/>
              <a:ea typeface="ＭＳ ゴシック" panose="020B0609070205080204" pitchFamily="49" charset="-128"/>
            </a:endParaRPr>
          </a:p>
          <a:p>
            <a:pPr marL="263525" indent="-263525" algn="just"/>
            <a:endParaRPr lang="en-US" altLang="ja-JP" dirty="0">
              <a:solidFill>
                <a:prstClr val="black"/>
              </a:solidFill>
              <a:latin typeface="ＭＳ ゴシック" panose="020B0609070205080204" pitchFamily="49" charset="-128"/>
              <a:ea typeface="ＭＳ ゴシック" panose="020B0609070205080204" pitchFamily="49" charset="-128"/>
            </a:endParaRPr>
          </a:p>
          <a:p>
            <a:pPr marL="263525" indent="-263525" algn="just"/>
            <a:r>
              <a:rPr lang="ja-JP" altLang="en-US" dirty="0">
                <a:solidFill>
                  <a:prstClr val="black"/>
                </a:solidFill>
                <a:latin typeface="ＭＳ ゴシック" panose="020B0609070205080204" pitchFamily="49" charset="-128"/>
                <a:ea typeface="ＭＳ ゴシック" panose="020B0609070205080204" pitchFamily="49" charset="-128"/>
              </a:rPr>
              <a:t>　　</a:t>
            </a:r>
            <a:r>
              <a:rPr lang="ja-JP" altLang="en-US" dirty="0" smtClean="0">
                <a:solidFill>
                  <a:prstClr val="black"/>
                </a:solidFill>
                <a:latin typeface="ＭＳ ゴシック" panose="020B0609070205080204" pitchFamily="49" charset="-128"/>
                <a:ea typeface="ＭＳ ゴシック" panose="020B0609070205080204" pitchFamily="49" charset="-128"/>
              </a:rPr>
              <a:t>社会福祉事業に</a:t>
            </a:r>
            <a:r>
              <a:rPr lang="ja-JP" altLang="en-US" dirty="0">
                <a:solidFill>
                  <a:prstClr val="black"/>
                </a:solidFill>
                <a:latin typeface="ＭＳ ゴシック" panose="020B0609070205080204" pitchFamily="49" charset="-128"/>
                <a:ea typeface="ＭＳ ゴシック" panose="020B0609070205080204" pitchFamily="49" charset="-128"/>
              </a:rPr>
              <a:t>おいては</a:t>
            </a:r>
            <a:r>
              <a:rPr lang="ja-JP" altLang="en-US" dirty="0" smtClean="0">
                <a:solidFill>
                  <a:prstClr val="black"/>
                </a:solidFill>
                <a:latin typeface="ＭＳ ゴシック" panose="020B0609070205080204" pitchFamily="49" charset="-128"/>
                <a:ea typeface="ＭＳ ゴシック" panose="020B0609070205080204" pitchFamily="49" charset="-128"/>
              </a:rPr>
              <a:t>、名称や雇用形態にかかわらず、労働者を一人でも雇っている事業所は、個人事業所、法人事業所を問わず強制適用</a:t>
            </a:r>
            <a:r>
              <a:rPr lang="ja-JP" altLang="en-US" dirty="0">
                <a:solidFill>
                  <a:prstClr val="black"/>
                </a:solidFill>
                <a:latin typeface="ＭＳ ゴシック" panose="020B0609070205080204" pitchFamily="49" charset="-128"/>
                <a:ea typeface="ＭＳ ゴシック" panose="020B0609070205080204" pitchFamily="49" charset="-128"/>
              </a:rPr>
              <a:t>事業所となります。</a:t>
            </a:r>
            <a:endParaRPr lang="en-US" altLang="ja-JP" dirty="0">
              <a:solidFill>
                <a:prstClr val="black"/>
              </a:solidFill>
              <a:latin typeface="ＭＳ ゴシック" panose="020B0609070205080204" pitchFamily="49" charset="-128"/>
              <a:ea typeface="ＭＳ ゴシック" panose="020B0609070205080204" pitchFamily="49" charset="-128"/>
            </a:endParaRPr>
          </a:p>
          <a:p>
            <a:pPr marL="263525" indent="-263525" algn="just"/>
            <a:endParaRPr lang="en-US" altLang="ja-JP" dirty="0">
              <a:solidFill>
                <a:prstClr val="black"/>
              </a:solidFill>
              <a:latin typeface="ＭＳ ゴシック" panose="020B0609070205080204" pitchFamily="49" charset="-128"/>
              <a:ea typeface="ＭＳ ゴシック" panose="020B0609070205080204" pitchFamily="49" charset="-128"/>
            </a:endParaRPr>
          </a:p>
          <a:p>
            <a:pPr marL="263525" indent="-263525" algn="just"/>
            <a:endParaRPr lang="en-US" altLang="ja-JP" dirty="0">
              <a:solidFill>
                <a:prstClr val="black"/>
              </a:solidFill>
              <a:latin typeface="ＭＳ ゴシック" panose="020B0609070205080204" pitchFamily="49" charset="-128"/>
              <a:ea typeface="ＭＳ ゴシック" panose="020B0609070205080204" pitchFamily="49" charset="-128"/>
            </a:endParaRPr>
          </a:p>
        </p:txBody>
      </p:sp>
      <p:sp>
        <p:nvSpPr>
          <p:cNvPr id="5" name="テキスト ボックス 4"/>
          <p:cNvSpPr txBox="1"/>
          <p:nvPr/>
        </p:nvSpPr>
        <p:spPr>
          <a:xfrm>
            <a:off x="311384" y="188640"/>
            <a:ext cx="1617280" cy="369332"/>
          </a:xfrm>
          <a:prstGeom prst="rect">
            <a:avLst/>
          </a:prstGeom>
          <a:noFill/>
        </p:spPr>
        <p:txBody>
          <a:bodyPr wrap="square" rtlCol="0">
            <a:spAutoFit/>
          </a:bodyPr>
          <a:lstStyle/>
          <a:p>
            <a:r>
              <a:rPr kumimoji="1" lang="en-US" altLang="ja-JP" dirty="0" smtClean="0"/>
              <a:t>【</a:t>
            </a:r>
            <a:r>
              <a:rPr kumimoji="1" lang="ja-JP" altLang="en-US" dirty="0" smtClean="0"/>
              <a:t>参考３</a:t>
            </a:r>
            <a:r>
              <a:rPr kumimoji="1" lang="en-US" altLang="ja-JP" dirty="0" smtClean="0"/>
              <a:t>】</a:t>
            </a:r>
            <a:endParaRPr kumimoji="1" lang="ja-JP" altLang="en-US" dirty="0"/>
          </a:p>
        </p:txBody>
      </p:sp>
    </p:spTree>
    <p:extLst>
      <p:ext uri="{BB962C8B-B14F-4D97-AF65-F5344CB8AC3E}">
        <p14:creationId xmlns:p14="http://schemas.microsoft.com/office/powerpoint/2010/main" val="1812982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42E47160342C23429A9F47EB45950007" ma:contentTypeVersion="2" ma:contentTypeDescription="" ma:contentTypeScope="" ma:versionID="87918eb9e015356eeb0a46c1e1291fcf">
  <xsd:schema xmlns:xsd="http://www.w3.org/2001/XMLSchema" xmlns:p="http://schemas.microsoft.com/office/2006/metadata/properties" xmlns:ns2="8B97BE19-CDDD-400E-817A-CFDD13F7EC12" targetNamespace="http://schemas.microsoft.com/office/2006/metadata/properties" ma:root="true" ma:fieldsID="6dfb103be64c84caafc238fb89ca001b" ns2:_="">
    <xsd:import namespace="8B97BE19-CDDD-400E-817A-CFDD13F7EC12"/>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82FECA4-6FAD-4132-80D1-60E800074B15}">
  <ds:schemaRefs>
    <ds:schemaRef ds:uri="http://schemas.microsoft.com/office/2006/documentManagement/types"/>
    <ds:schemaRef ds:uri="http://purl.org/dc/elements/1.1/"/>
    <ds:schemaRef ds:uri="8B97BE19-CDDD-400E-817A-CFDD13F7EC12"/>
    <ds:schemaRef ds:uri="http://purl.org/dc/terms/"/>
    <ds:schemaRef ds:uri="http://schemas.microsoft.com/office/2006/metadata/propertie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A80E8113-E1B6-4609-9F63-A42CE45D24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57D9A140-96DB-445B-BAED-82A23F560EB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24457</TotalTime>
  <Words>20</Words>
  <Application>Microsoft Office PowerPoint</Application>
  <PresentationFormat>A4 210 x 297 mm</PresentationFormat>
  <Paragraphs>16</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社会保険及び労働保険の適用について</vt:lpstr>
    </vt:vector>
  </TitlesOfParts>
  <Company>社会保険庁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社会保険庁LANシステム</dc:creator>
  <cp:lastModifiedBy>厚生労働省ネットワークシステム</cp:lastModifiedBy>
  <cp:revision>2141</cp:revision>
  <cp:lastPrinted>2017-03-15T08:07:54Z</cp:lastPrinted>
  <dcterms:created xsi:type="dcterms:W3CDTF">2009-07-17T04:06:19Z</dcterms:created>
  <dcterms:modified xsi:type="dcterms:W3CDTF">2017-03-15T08:09:43Z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0x0101002DA299AC048A4B8EA9C1D19079C1A3220042E47160342C23429A9F47EB45950007</vt:lpwstr>
  </property>
</Properties>
</file>