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799A4-BA40-48DD-8C4E-7E81F909E78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3C364-8338-4EA1-97BA-67B97EF52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03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3C364-8338-4EA1-97BA-67B97EF52E8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46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98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33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67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4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59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92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60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2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0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8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DA68B-9224-419E-AF7C-81373208F418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37F5-15F6-4C04-942A-9BD212DD8D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46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屈折矢印 39"/>
          <p:cNvSpPr/>
          <p:nvPr/>
        </p:nvSpPr>
        <p:spPr>
          <a:xfrm rot="5400000">
            <a:off x="10357422" y="850916"/>
            <a:ext cx="906289" cy="2127632"/>
          </a:xfrm>
          <a:prstGeom prst="bentUpArrow">
            <a:avLst>
              <a:gd name="adj1" fmla="val 23882"/>
              <a:gd name="adj2" fmla="val 9528"/>
              <a:gd name="adj3" fmla="val 2632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06415" y="1006149"/>
            <a:ext cx="1721884" cy="13617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/>
              <a:t>事業主から「社会保険及び労働保険への加入状況にかかる確認票」の提出がある</a:t>
            </a:r>
            <a:endParaRPr kumimoji="1"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9514818" y="4435444"/>
            <a:ext cx="2591496" cy="24225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確認票の加入状況欄の下記のいずれかに○が付されている</a:t>
            </a:r>
            <a:endParaRPr kumimoji="1" lang="en-US" altLang="ja-JP" sz="1200" dirty="0" smtClean="0"/>
          </a:p>
          <a:p>
            <a:endParaRPr lang="en-US" altLang="ja-JP" sz="1200" dirty="0"/>
          </a:p>
          <a:p>
            <a:r>
              <a:rPr lang="ja-JP" altLang="en-US" sz="1200" dirty="0" smtClean="0"/>
              <a:t>・「</a:t>
            </a:r>
            <a:r>
              <a:rPr lang="ja-JP" altLang="en-US" sz="1200" dirty="0"/>
              <a:t>１加入している。</a:t>
            </a:r>
            <a:r>
              <a:rPr lang="ja-JP" altLang="en-US" sz="1200" dirty="0" smtClean="0"/>
              <a:t>」（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１）</a:t>
            </a:r>
            <a:endParaRPr lang="en-US" altLang="ja-JP" sz="1200" dirty="0" smtClean="0"/>
          </a:p>
          <a:p>
            <a:r>
              <a:rPr lang="ja-JP" altLang="en-US" sz="1200" dirty="0" smtClean="0"/>
              <a:t>（書類の持参を失念した場合のみ）</a:t>
            </a:r>
            <a:endParaRPr lang="en-US" altLang="ja-JP" sz="1200" dirty="0" smtClean="0"/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「</a:t>
            </a:r>
            <a:r>
              <a:rPr lang="ja-JP" altLang="en-US" sz="1200" dirty="0"/>
              <a:t>２現在、加入手続中である。</a:t>
            </a:r>
            <a:r>
              <a:rPr lang="ja-JP" altLang="en-US" sz="1200" dirty="0" smtClean="0"/>
              <a:t>」</a:t>
            </a:r>
            <a:endParaRPr lang="en-US" altLang="ja-JP" sz="1200" dirty="0" smtClean="0"/>
          </a:p>
          <a:p>
            <a:r>
              <a:rPr lang="ja-JP" altLang="en-US" sz="1200" dirty="0" smtClean="0"/>
              <a:t>・「</a:t>
            </a:r>
            <a:r>
              <a:rPr lang="ja-JP" altLang="en-US" sz="1200" dirty="0"/>
              <a:t>３今後、加入手続を行う。</a:t>
            </a:r>
            <a:r>
              <a:rPr lang="ja-JP" altLang="en-US" sz="1200" dirty="0" smtClean="0"/>
              <a:t>」</a:t>
            </a:r>
            <a:endParaRPr lang="en-US" altLang="ja-JP" sz="1200" dirty="0" smtClean="0"/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「</a:t>
            </a:r>
            <a:r>
              <a:rPr lang="ja-JP" altLang="en-US" sz="1200" dirty="0"/>
              <a:t>５適用事業所かどうか不明である</a:t>
            </a:r>
            <a:r>
              <a:rPr lang="ja-JP" altLang="en-US" sz="1200" dirty="0" smtClean="0"/>
              <a:t>」</a:t>
            </a:r>
            <a:endParaRPr lang="en-US" altLang="ja-JP" sz="1200" dirty="0" smtClean="0"/>
          </a:p>
        </p:txBody>
      </p:sp>
      <p:sp>
        <p:nvSpPr>
          <p:cNvPr id="14" name="右矢印 13"/>
          <p:cNvSpPr/>
          <p:nvPr/>
        </p:nvSpPr>
        <p:spPr>
          <a:xfrm>
            <a:off x="1931731" y="1146242"/>
            <a:ext cx="601795" cy="368182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YES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75542" y="1006149"/>
            <a:ext cx="3188946" cy="6206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</a:rPr>
              <a:t>情報提供不要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6910" y="210126"/>
            <a:ext cx="5011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参考２</a:t>
            </a:r>
            <a:r>
              <a:rPr kumimoji="1" lang="en-US" altLang="ja-JP" sz="1600" dirty="0" smtClean="0"/>
              <a:t>】</a:t>
            </a:r>
            <a:r>
              <a:rPr kumimoji="1" lang="ja-JP" altLang="en-US" sz="1600" dirty="0" smtClean="0"/>
              <a:t>確認</a:t>
            </a:r>
            <a:r>
              <a:rPr kumimoji="1" lang="ja-JP" altLang="en-US" sz="1600" dirty="0" smtClean="0"/>
              <a:t>の流れ</a:t>
            </a:r>
            <a:endParaRPr kumimoji="1" lang="en-US" altLang="ja-JP" sz="1600" dirty="0" smtClean="0"/>
          </a:p>
        </p:txBody>
      </p:sp>
      <p:sp>
        <p:nvSpPr>
          <p:cNvPr id="36" name="右矢印 35"/>
          <p:cNvSpPr/>
          <p:nvPr/>
        </p:nvSpPr>
        <p:spPr>
          <a:xfrm rot="5400000">
            <a:off x="9263737" y="5798245"/>
            <a:ext cx="630644" cy="368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/>
              <a:t>YES</a:t>
            </a:r>
            <a:endParaRPr kumimoji="1" lang="ja-JP" altLang="en-US" sz="1200" b="1" dirty="0"/>
          </a:p>
        </p:txBody>
      </p:sp>
      <p:sp>
        <p:nvSpPr>
          <p:cNvPr id="45" name="正方形/長方形 44"/>
          <p:cNvSpPr/>
          <p:nvPr/>
        </p:nvSpPr>
        <p:spPr>
          <a:xfrm>
            <a:off x="5796137" y="2564904"/>
            <a:ext cx="3168352" cy="11997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/>
              <a:t>事業所のリストを厚生労働省へ</a:t>
            </a:r>
            <a:endParaRPr lang="en-US" altLang="ja-JP" sz="1200" b="1" dirty="0" smtClean="0"/>
          </a:p>
          <a:p>
            <a:pPr algn="ctr"/>
            <a:r>
              <a:rPr lang="ja-JP" altLang="en-US" sz="1200" b="1" dirty="0" smtClean="0"/>
              <a:t>メールで情報提供</a:t>
            </a:r>
            <a:endParaRPr lang="en-US" altLang="ja-JP" sz="1200" b="1" dirty="0" smtClean="0"/>
          </a:p>
        </p:txBody>
      </p:sp>
      <p:sp>
        <p:nvSpPr>
          <p:cNvPr id="26" name="右矢印 25"/>
          <p:cNvSpPr/>
          <p:nvPr/>
        </p:nvSpPr>
        <p:spPr>
          <a:xfrm rot="5400000">
            <a:off x="-2504660" y="3398778"/>
            <a:ext cx="3662763" cy="368182"/>
          </a:xfrm>
          <a:prstGeom prst="rightArrow">
            <a:avLst>
              <a:gd name="adj1" fmla="val 50000"/>
              <a:gd name="adj2" fmla="val 232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/>
              <a:t>NO</a:t>
            </a:r>
            <a:endParaRPr kumimoji="1" lang="ja-JP" altLang="en-US" sz="1200" b="1" dirty="0"/>
          </a:p>
        </p:txBody>
      </p:sp>
      <p:sp>
        <p:nvSpPr>
          <p:cNvPr id="31" name="屈折矢印 30"/>
          <p:cNvSpPr/>
          <p:nvPr/>
        </p:nvSpPr>
        <p:spPr>
          <a:xfrm rot="5400000">
            <a:off x="2669798" y="658940"/>
            <a:ext cx="1375401" cy="4836079"/>
          </a:xfrm>
          <a:prstGeom prst="bentUpArrow">
            <a:avLst>
              <a:gd name="adj1" fmla="val 15243"/>
              <a:gd name="adj2" fmla="val 18294"/>
              <a:gd name="adj3" fmla="val 934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 smtClean="0"/>
          </a:p>
        </p:txBody>
      </p:sp>
      <p:sp>
        <p:nvSpPr>
          <p:cNvPr id="30" name="正方形/長方形 29"/>
          <p:cNvSpPr/>
          <p:nvPr/>
        </p:nvSpPr>
        <p:spPr>
          <a:xfrm>
            <a:off x="827584" y="5085184"/>
            <a:ext cx="6552729" cy="1556792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55600" indent="-355600"/>
            <a:r>
              <a:rPr lang="en-US" altLang="ja-JP" sz="1200" dirty="0" smtClean="0"/>
              <a:t>※</a:t>
            </a:r>
            <a:r>
              <a:rPr lang="ja-JP" altLang="en-US" sz="1200" dirty="0" smtClean="0"/>
              <a:t>２　下記のいずれかに該当する場合は</a:t>
            </a:r>
            <a:r>
              <a:rPr lang="ja-JP" altLang="en-US" sz="1200" dirty="0"/>
              <a:t>厚生労働省に情報提供を行う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 marL="355600" indent="-355600"/>
            <a:endParaRPr lang="en-US" altLang="ja-JP" sz="1200" dirty="0" smtClean="0"/>
          </a:p>
          <a:p>
            <a:pPr marL="355600" indent="-355600"/>
            <a:r>
              <a:rPr lang="ja-JP" altLang="en-US" sz="1200" dirty="0" smtClean="0"/>
              <a:t>　○社会保険</a:t>
            </a:r>
            <a:endParaRPr lang="en-US" altLang="ja-JP" sz="1200" dirty="0" smtClean="0"/>
          </a:p>
          <a:p>
            <a:pPr marL="354013" indent="1588"/>
            <a:r>
              <a:rPr lang="ja-JP" altLang="en-US" sz="1200" dirty="0" smtClean="0"/>
              <a:t>・「</a:t>
            </a:r>
            <a:r>
              <a:rPr lang="ja-JP" altLang="en-US" sz="1200" dirty="0"/>
              <a:t>２現在、加入手続中である。」</a:t>
            </a:r>
            <a:endParaRPr lang="en-US" altLang="ja-JP" sz="1200" dirty="0"/>
          </a:p>
          <a:p>
            <a:pPr marL="354013" indent="1588"/>
            <a:r>
              <a:rPr lang="ja-JP" altLang="en-US" sz="1200" dirty="0" smtClean="0"/>
              <a:t>・「</a:t>
            </a:r>
            <a:r>
              <a:rPr lang="ja-JP" altLang="en-US" sz="1200" dirty="0"/>
              <a:t>３今後、加入手続を行う。」</a:t>
            </a:r>
            <a:endParaRPr lang="en-US" altLang="ja-JP" sz="1200" dirty="0"/>
          </a:p>
          <a:p>
            <a:pPr marL="354013" indent="1588"/>
            <a:r>
              <a:rPr lang="ja-JP" altLang="en-US" sz="1200" dirty="0" smtClean="0"/>
              <a:t>・「</a:t>
            </a:r>
            <a:r>
              <a:rPr lang="ja-JP" altLang="en-US" sz="1200" dirty="0"/>
              <a:t>５適用事業所かどうか不明で</a:t>
            </a:r>
            <a:r>
              <a:rPr lang="ja-JP" altLang="en-US" sz="1200" dirty="0" smtClean="0"/>
              <a:t>ある。」</a:t>
            </a:r>
            <a:endParaRPr lang="en-US" altLang="ja-JP" sz="1200" dirty="0"/>
          </a:p>
          <a:p>
            <a:pPr marL="354013" indent="1588"/>
            <a:r>
              <a:rPr kumimoji="1" lang="ja-JP" altLang="en-US" sz="1200" dirty="0" smtClean="0"/>
              <a:t>・いずれにも○が付されていない場合</a:t>
            </a:r>
            <a:endParaRPr kumimoji="1" lang="en-US" altLang="ja-JP" sz="1200" dirty="0" smtClean="0"/>
          </a:p>
          <a:p>
            <a:pPr marL="354013" indent="1588"/>
            <a:endParaRPr lang="en-US" altLang="ja-JP" sz="1200" dirty="0"/>
          </a:p>
        </p:txBody>
      </p:sp>
      <p:sp>
        <p:nvSpPr>
          <p:cNvPr id="38" name="正方形/長方形 37"/>
          <p:cNvSpPr/>
          <p:nvPr/>
        </p:nvSpPr>
        <p:spPr>
          <a:xfrm>
            <a:off x="2836270" y="3471122"/>
            <a:ext cx="566954" cy="1072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NO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10153902" y="3516577"/>
            <a:ext cx="576064" cy="368182"/>
          </a:xfrm>
          <a:prstGeom prst="rightArrow">
            <a:avLst>
              <a:gd name="adj1" fmla="val 50000"/>
              <a:gd name="adj2" fmla="val 232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/>
              <a:t>NO</a:t>
            </a:r>
            <a:endParaRPr kumimoji="1" lang="ja-JP" altLang="en-US" sz="1200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2533526" y="1006149"/>
            <a:ext cx="2591496" cy="12935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/>
              <a:t>確認票の加入状況欄の下記のいずれかに○が付されている</a:t>
            </a:r>
            <a:endParaRPr kumimoji="1" lang="en-US" altLang="ja-JP" sz="1200" dirty="0" smtClean="0"/>
          </a:p>
          <a:p>
            <a:endParaRPr lang="en-US" altLang="ja-JP" sz="1200" dirty="0"/>
          </a:p>
          <a:p>
            <a:r>
              <a:rPr lang="ja-JP" altLang="en-US" sz="1200" dirty="0" smtClean="0"/>
              <a:t>・「</a:t>
            </a:r>
            <a:r>
              <a:rPr lang="ja-JP" altLang="en-US" sz="1200" dirty="0"/>
              <a:t>１加入している。</a:t>
            </a:r>
            <a:r>
              <a:rPr lang="ja-JP" altLang="en-US" sz="1200" dirty="0" smtClean="0"/>
              <a:t>」（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１）</a:t>
            </a:r>
            <a:endParaRPr lang="en-US" altLang="ja-JP" sz="1200" dirty="0" smtClean="0"/>
          </a:p>
          <a:p>
            <a:r>
              <a:rPr lang="ja-JP" altLang="en-US" sz="1200" dirty="0"/>
              <a:t>・</a:t>
            </a:r>
            <a:r>
              <a:rPr lang="ja-JP" altLang="en-US" sz="1200" dirty="0" smtClean="0"/>
              <a:t>「４適用要件に該当しない。」</a:t>
            </a:r>
            <a:endParaRPr lang="en-US" altLang="ja-JP" sz="1200" dirty="0" smtClean="0"/>
          </a:p>
        </p:txBody>
      </p:sp>
      <p:sp>
        <p:nvSpPr>
          <p:cNvPr id="27" name="右矢印 26"/>
          <p:cNvSpPr/>
          <p:nvPr/>
        </p:nvSpPr>
        <p:spPr>
          <a:xfrm rot="5400000">
            <a:off x="11247177" y="3303506"/>
            <a:ext cx="554170" cy="3681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/>
              <a:t>YES</a:t>
            </a:r>
            <a:endParaRPr kumimoji="1" lang="ja-JP" altLang="en-US" sz="1200" b="1" dirty="0"/>
          </a:p>
        </p:txBody>
      </p:sp>
      <p:sp>
        <p:nvSpPr>
          <p:cNvPr id="28" name="右矢印 27"/>
          <p:cNvSpPr/>
          <p:nvPr/>
        </p:nvSpPr>
        <p:spPr>
          <a:xfrm>
            <a:off x="5141943" y="1124744"/>
            <a:ext cx="654193" cy="368182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>
                <a:solidFill>
                  <a:schemeClr val="tx1"/>
                </a:solidFill>
              </a:rPr>
              <a:t>YES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 rot="5400000">
            <a:off x="-3512042" y="2821571"/>
            <a:ext cx="3718841" cy="368182"/>
          </a:xfrm>
          <a:prstGeom prst="rightArrow">
            <a:avLst>
              <a:gd name="adj1" fmla="val 50000"/>
              <a:gd name="adj2" fmla="val 232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 smtClean="0"/>
              <a:t>NO</a:t>
            </a:r>
            <a:endParaRPr kumimoji="1" lang="ja-JP" altLang="en-US" sz="1200" b="1" dirty="0"/>
          </a:p>
        </p:txBody>
      </p:sp>
      <p:sp>
        <p:nvSpPr>
          <p:cNvPr id="33" name="屈折矢印 32"/>
          <p:cNvSpPr/>
          <p:nvPr/>
        </p:nvSpPr>
        <p:spPr>
          <a:xfrm rot="5400000">
            <a:off x="4209614" y="1546580"/>
            <a:ext cx="794541" cy="2337303"/>
          </a:xfrm>
          <a:prstGeom prst="bentUpArrow">
            <a:avLst>
              <a:gd name="adj1" fmla="val 27228"/>
              <a:gd name="adj2" fmla="val 18294"/>
              <a:gd name="adj3" fmla="val 9349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 dirty="0" smtClean="0"/>
          </a:p>
        </p:txBody>
      </p:sp>
      <p:sp>
        <p:nvSpPr>
          <p:cNvPr id="35" name="正方形/長方形 34"/>
          <p:cNvSpPr/>
          <p:nvPr/>
        </p:nvSpPr>
        <p:spPr>
          <a:xfrm>
            <a:off x="4004966" y="2895916"/>
            <a:ext cx="76063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solidFill>
                  <a:schemeClr val="tx1"/>
                </a:solidFill>
              </a:rPr>
              <a:t>NO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837217" y="4149080"/>
            <a:ext cx="6532797" cy="716002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54013" indent="-354013"/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１　許可申請時に書類の持参を失念した事業所については、その時点で厚生労働省に情報提供を行う。（事業所に後日提出を求める必要なし。）</a:t>
            </a:r>
            <a:endParaRPr kumimoji="1" lang="en-US" altLang="ja-JP" sz="1200" dirty="0" smtClean="0"/>
          </a:p>
          <a:p>
            <a:pPr marL="354013" indent="-354013"/>
            <a:endParaRPr kumimoji="1" lang="en-US" altLang="ja-JP" sz="1200" dirty="0" smtClean="0"/>
          </a:p>
        </p:txBody>
      </p:sp>
      <p:sp>
        <p:nvSpPr>
          <p:cNvPr id="39" name="正方形/長方形 38"/>
          <p:cNvSpPr/>
          <p:nvPr/>
        </p:nvSpPr>
        <p:spPr>
          <a:xfrm>
            <a:off x="4211960" y="5301207"/>
            <a:ext cx="3753380" cy="1340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55600" indent="-355600"/>
            <a:r>
              <a:rPr lang="ja-JP" altLang="en-US" sz="1200" dirty="0" smtClean="0"/>
              <a:t>　○労働保険</a:t>
            </a:r>
            <a:endParaRPr lang="en-US" altLang="ja-JP" sz="1200" dirty="0"/>
          </a:p>
          <a:p>
            <a:pPr marL="354013" indent="1588"/>
            <a:r>
              <a:rPr lang="ja-JP" altLang="en-US" sz="1200" dirty="0"/>
              <a:t>・「２現在、加入手続中である。」</a:t>
            </a:r>
            <a:endParaRPr lang="en-US" altLang="ja-JP" sz="1200" dirty="0"/>
          </a:p>
          <a:p>
            <a:pPr marL="354013" indent="1588"/>
            <a:r>
              <a:rPr lang="ja-JP" altLang="en-US" sz="1200" dirty="0"/>
              <a:t>・「３今後、加入手続を行う。</a:t>
            </a:r>
            <a:r>
              <a:rPr lang="ja-JP" altLang="en-US" sz="1200" dirty="0" smtClean="0"/>
              <a:t>」</a:t>
            </a:r>
            <a:endParaRPr lang="en-US" altLang="ja-JP" sz="1200" dirty="0" smtClean="0"/>
          </a:p>
          <a:p>
            <a:pPr marL="354013" indent="1588"/>
            <a:r>
              <a:rPr lang="ja-JP" altLang="en-US" sz="1200" dirty="0" smtClean="0"/>
              <a:t>・</a:t>
            </a:r>
            <a:r>
              <a:rPr lang="ja-JP" altLang="en-US" sz="1200" dirty="0"/>
              <a:t>いずれにも○が付されていない場合</a:t>
            </a:r>
          </a:p>
          <a:p>
            <a:pPr marL="354013" indent="-354013"/>
            <a:endParaRPr kumimoji="1" lang="en-US" altLang="ja-JP" sz="1200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4537684" y="2904616"/>
            <a:ext cx="76063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２）</a:t>
            </a:r>
            <a:endParaRPr lang="ja-JP" alt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marL="354013" indent="-354013">
          <a:defRPr kumimoji="1" sz="1200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165</Words>
  <Application>Microsoft Office PowerPoint</Application>
  <PresentationFormat>画面に合わせる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厚生労働省年金局</cp:lastModifiedBy>
  <cp:revision>53</cp:revision>
  <cp:lastPrinted>2017-02-13T06:45:10Z</cp:lastPrinted>
  <dcterms:created xsi:type="dcterms:W3CDTF">2016-08-09T05:46:18Z</dcterms:created>
  <dcterms:modified xsi:type="dcterms:W3CDTF">2017-03-08T11:38:29Z</dcterms:modified>
</cp:coreProperties>
</file>