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handoutMasterIdLst>
    <p:handoutMasterId r:id="rId11"/>
  </p:handoutMasterIdLst>
  <p:sldIdLst>
    <p:sldId id="261" r:id="rId2"/>
    <p:sldId id="284" r:id="rId3"/>
    <p:sldId id="277" r:id="rId4"/>
    <p:sldId id="279" r:id="rId5"/>
    <p:sldId id="278" r:id="rId6"/>
    <p:sldId id="285" r:id="rId7"/>
    <p:sldId id="286" r:id="rId8"/>
    <p:sldId id="289" r:id="rId9"/>
  </p:sldIdLst>
  <p:sldSz cx="9144000" cy="6858000" type="screen4x3"/>
  <p:notesSz cx="7099300" cy="10234613"/>
  <p:embeddedFontLst>
    <p:embeddedFont>
      <p:font typeface="HGP創英角ﾎﾟｯﾌﾟ体" panose="040B0A00000000000000" pitchFamily="50" charset="-128"/>
      <p:regular r:id="rId12"/>
    </p:embeddedFont>
    <p:embeddedFont>
      <p:font typeface="Calibri" panose="020F0502020204030204" pitchFamily="34" charset="0"/>
      <p:regular r:id="rId13"/>
      <p:bold r:id="rId14"/>
      <p:italic r:id="rId15"/>
      <p:boldItalic r:id="rId16"/>
    </p:embeddedFont>
    <p:embeddedFont>
      <p:font typeface="HGSｺﾞｼｯｸE" panose="020B0900000000000000" pitchFamily="50" charset="-128"/>
      <p:regular r:id="rId17"/>
    </p:embeddedFont>
    <p:embeddedFont>
      <p:font typeface="HG丸ｺﾞｼｯｸM-PRO" panose="020F0600000000000000" pitchFamily="50" charset="-128"/>
      <p:regular r:id="rId18"/>
    </p:embeddedFont>
    <p:embeddedFont>
      <p:font typeface="ＤＨＰ平成ゴシックW5" panose="020B0500000000000000" pitchFamily="50" charset="-128"/>
      <p:regular r:id="rId19"/>
    </p:embeddedFont>
    <p:embeddedFont>
      <p:font typeface="HGPｺﾞｼｯｸE" panose="020B0900000000000000" pitchFamily="50" charset="-128"/>
      <p:regular r:id="rId20"/>
    </p:embeddedFont>
    <p:embeddedFont>
      <p:font typeface="HGP創英角ｺﾞｼｯｸUB" panose="020B0900000000000000" pitchFamily="50" charset="-128"/>
      <p:regular r:id="rId21"/>
    </p:embeddedFont>
  </p:embeddedFontLst>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8000"/>
    <a:srgbClr val="000000"/>
    <a:srgbClr val="FF3399"/>
    <a:srgbClr val="FF6600"/>
    <a:srgbClr val="FF9966"/>
    <a:srgbClr val="FF0000"/>
    <a:srgbClr val="FF5050"/>
    <a:srgbClr val="EA2D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15" autoAdjust="0"/>
    <p:restoredTop sz="93290" autoAdjust="0"/>
  </p:normalViewPr>
  <p:slideViewPr>
    <p:cSldViewPr>
      <p:cViewPr>
        <p:scale>
          <a:sx n="70" d="100"/>
          <a:sy n="70" d="100"/>
        </p:scale>
        <p:origin x="-1590"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622" y="-114"/>
      </p:cViewPr>
      <p:guideLst>
        <p:guide orient="horz" pos="3225"/>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dirty="0" smtClean="0"/>
              <a:t>鳥取県の</a:t>
            </a:r>
            <a:r>
              <a:rPr lang="ja-JP" altLang="en-US" dirty="0" err="1" smtClean="0"/>
              <a:t>障がい</a:t>
            </a:r>
            <a:r>
              <a:rPr lang="ja-JP" altLang="en-US" dirty="0" smtClean="0"/>
              <a:t>児・者数</a:t>
            </a:r>
            <a:endParaRPr lang="en-US" altLang="ja-JP" dirty="0"/>
          </a:p>
        </c:rich>
      </c:tx>
      <c:layout/>
      <c:overlay val="0"/>
    </c:title>
    <c:autoTitleDeleted val="0"/>
    <c:plotArea>
      <c:layout>
        <c:manualLayout>
          <c:layoutTarget val="inner"/>
          <c:xMode val="edge"/>
          <c:yMode val="edge"/>
          <c:x val="0.15634506838716342"/>
          <c:y val="0.15320374467470901"/>
          <c:w val="0.77391204271578129"/>
          <c:h val="0.52960342941534799"/>
        </c:manualLayout>
      </c:layout>
      <c:barChart>
        <c:barDir val="col"/>
        <c:grouping val="clustered"/>
        <c:varyColors val="0"/>
        <c:ser>
          <c:idx val="0"/>
          <c:order val="0"/>
          <c:tx>
            <c:strRef>
              <c:f>Sheet1!$B$1</c:f>
              <c:strCache>
                <c:ptCount val="1"/>
                <c:pt idx="0">
                  <c:v>人数</c:v>
                </c:pt>
              </c:strCache>
            </c:strRef>
          </c:tx>
          <c:invertIfNegative val="0"/>
          <c:dLbls>
            <c:dLbl>
              <c:idx val="0"/>
              <c:layout>
                <c:manualLayout>
                  <c:x val="2.8906083936523943E-17"/>
                  <c:y val="-1.4998856780050151E-2"/>
                </c:manualLayout>
              </c:layout>
              <c:tx>
                <c:rich>
                  <a:bodyPr/>
                  <a:lstStyle/>
                  <a:p>
                    <a:r>
                      <a:rPr lang="en-US" altLang="en-US" smtClean="0"/>
                      <a:t>28,554 </a:t>
                    </a:r>
                    <a:endParaRPr lang="en-US" altLang="en-US"/>
                  </a:p>
                </c:rich>
              </c:tx>
              <c:showLegendKey val="0"/>
              <c:showVal val="1"/>
              <c:showCatName val="0"/>
              <c:showSerName val="0"/>
              <c:showPercent val="0"/>
              <c:showBubbleSize val="0"/>
            </c:dLbl>
            <c:dLbl>
              <c:idx val="1"/>
              <c:layout>
                <c:manualLayout>
                  <c:x val="-1.1036995910973034E-2"/>
                  <c:y val="1.199908542404012E-2"/>
                </c:manualLayout>
              </c:layout>
              <c:tx>
                <c:rich>
                  <a:bodyPr/>
                  <a:lstStyle/>
                  <a:p>
                    <a:r>
                      <a:rPr lang="en-US" altLang="en-US" smtClean="0"/>
                      <a:t>5,487 </a:t>
                    </a:r>
                    <a:endParaRPr lang="en-US" altLang="en-US"/>
                  </a:p>
                </c:rich>
              </c:tx>
              <c:showLegendKey val="0"/>
              <c:showVal val="1"/>
              <c:showCatName val="0"/>
              <c:showSerName val="0"/>
              <c:showPercent val="0"/>
              <c:showBubbleSize val="0"/>
            </c:dLbl>
            <c:dLbl>
              <c:idx val="2"/>
              <c:layout/>
              <c:tx>
                <c:rich>
                  <a:bodyPr/>
                  <a:lstStyle/>
                  <a:p>
                    <a:r>
                      <a:rPr lang="en-US" altLang="en-US" smtClean="0"/>
                      <a:t>17,596 </a:t>
                    </a:r>
                    <a:endParaRPr lang="en-US" altLang="en-US"/>
                  </a:p>
                </c:rich>
              </c:tx>
              <c:showLegendKey val="0"/>
              <c:showVal val="1"/>
              <c:showCatName val="0"/>
              <c:showSerName val="0"/>
              <c:showPercent val="0"/>
              <c:showBubbleSize val="0"/>
            </c:dLbl>
            <c:dLbl>
              <c:idx val="3"/>
              <c:layout/>
              <c:tx>
                <c:rich>
                  <a:bodyPr/>
                  <a:lstStyle/>
                  <a:p>
                    <a:r>
                      <a:rPr lang="en-US" altLang="en-US" smtClean="0"/>
                      <a:t>2,778 </a:t>
                    </a:r>
                    <a:endParaRPr lang="en-US" altLang="en-US"/>
                  </a:p>
                </c:rich>
              </c:tx>
              <c:showLegendKey val="0"/>
              <c:showVal val="1"/>
              <c:showCatName val="0"/>
              <c:showSerName val="0"/>
              <c:showPercent val="0"/>
              <c:showBubbleSize val="0"/>
            </c:dLbl>
            <c:numFmt formatCode="#,##0_);[Red]\(#,##0\)" sourceLinked="0"/>
            <c:showLegendKey val="0"/>
            <c:showVal val="1"/>
            <c:showCatName val="0"/>
            <c:showSerName val="0"/>
            <c:showPercent val="0"/>
            <c:showBubbleSize val="0"/>
            <c:showLeaderLines val="0"/>
          </c:dLbls>
          <c:cat>
            <c:strRef>
              <c:f>Sheet1!$A$2:$A$5</c:f>
              <c:strCache>
                <c:ptCount val="4"/>
                <c:pt idx="0">
                  <c:v>身体障がい児・者</c:v>
                </c:pt>
                <c:pt idx="1">
                  <c:v>知的障がい児・者</c:v>
                </c:pt>
                <c:pt idx="2">
                  <c:v>精神障がい者</c:v>
                </c:pt>
                <c:pt idx="3">
                  <c:v>発達障がい児</c:v>
                </c:pt>
              </c:strCache>
            </c:strRef>
          </c:cat>
          <c:val>
            <c:numRef>
              <c:f>Sheet1!$B$2:$B$5</c:f>
              <c:numCache>
                <c:formatCode>#,##0</c:formatCode>
                <c:ptCount val="4"/>
                <c:pt idx="0">
                  <c:v>28554</c:v>
                </c:pt>
                <c:pt idx="1">
                  <c:v>5487</c:v>
                </c:pt>
                <c:pt idx="2">
                  <c:v>17596</c:v>
                </c:pt>
                <c:pt idx="3">
                  <c:v>2778</c:v>
                </c:pt>
              </c:numCache>
            </c:numRef>
          </c:val>
        </c:ser>
        <c:dLbls>
          <c:showLegendKey val="0"/>
          <c:showVal val="0"/>
          <c:showCatName val="0"/>
          <c:showSerName val="0"/>
          <c:showPercent val="0"/>
          <c:showBubbleSize val="0"/>
        </c:dLbls>
        <c:gapWidth val="150"/>
        <c:axId val="24197760"/>
        <c:axId val="24244608"/>
      </c:barChart>
      <c:catAx>
        <c:axId val="24197760"/>
        <c:scaling>
          <c:orientation val="minMax"/>
        </c:scaling>
        <c:delete val="0"/>
        <c:axPos val="b"/>
        <c:majorTickMark val="out"/>
        <c:minorTickMark val="none"/>
        <c:tickLblPos val="nextTo"/>
        <c:crossAx val="24244608"/>
        <c:crosses val="autoZero"/>
        <c:auto val="1"/>
        <c:lblAlgn val="ctr"/>
        <c:lblOffset val="100"/>
        <c:noMultiLvlLbl val="0"/>
      </c:catAx>
      <c:valAx>
        <c:axId val="24244608"/>
        <c:scaling>
          <c:orientation val="minMax"/>
          <c:max val="35000"/>
        </c:scaling>
        <c:delete val="0"/>
        <c:axPos val="l"/>
        <c:majorGridlines/>
        <c:numFmt formatCode="#,##0_);[Red]\(#,##0\)" sourceLinked="0"/>
        <c:majorTickMark val="out"/>
        <c:minorTickMark val="none"/>
        <c:tickLblPos val="nextTo"/>
        <c:crossAx val="24197760"/>
        <c:crosses val="autoZero"/>
        <c:crossBetween val="between"/>
      </c:valAx>
      <c:dTable>
        <c:showHorzBorder val="1"/>
        <c:showVertBorder val="1"/>
        <c:showOutline val="1"/>
        <c:showKeys val="0"/>
      </c:dTable>
    </c:plotArea>
    <c:plotVisOnly val="1"/>
    <c:dispBlanksAs val="gap"/>
    <c:showDLblsOverMax val="0"/>
  </c:chart>
  <c:txPr>
    <a:bodyPr/>
    <a:lstStyle/>
    <a:p>
      <a:pPr>
        <a:defRPr sz="1800"/>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3076250" cy="510777"/>
          </a:xfrm>
          <a:prstGeom prst="rect">
            <a:avLst/>
          </a:prstGeom>
        </p:spPr>
        <p:txBody>
          <a:bodyPr vert="horz" lIns="94566" tIns="47283" rIns="94566" bIns="47283" rtlCol="0"/>
          <a:lstStyle>
            <a:lvl1pPr algn="l">
              <a:defRPr sz="1300">
                <a:latin typeface="Arial" charset="0"/>
                <a:ea typeface="ＭＳ Ｐゴシック" pitchFamily="50" charset="-128"/>
              </a:defRPr>
            </a:lvl1pPr>
          </a:lstStyle>
          <a:p>
            <a:pPr>
              <a:defRPr/>
            </a:pPr>
            <a:endParaRPr lang="ja-JP" altLang="en-US"/>
          </a:p>
        </p:txBody>
      </p:sp>
      <p:sp>
        <p:nvSpPr>
          <p:cNvPr id="3" name="日付プレースホルダー 2"/>
          <p:cNvSpPr>
            <a:spLocks noGrp="1"/>
          </p:cNvSpPr>
          <p:nvPr>
            <p:ph type="dt" sz="quarter" idx="1"/>
          </p:nvPr>
        </p:nvSpPr>
        <p:spPr>
          <a:xfrm>
            <a:off x="4021921" y="3"/>
            <a:ext cx="3076249" cy="510777"/>
          </a:xfrm>
          <a:prstGeom prst="rect">
            <a:avLst/>
          </a:prstGeom>
        </p:spPr>
        <p:txBody>
          <a:bodyPr vert="horz" lIns="94566" tIns="47283" rIns="94566" bIns="47283" rtlCol="0"/>
          <a:lstStyle>
            <a:lvl1pPr algn="r">
              <a:defRPr sz="1300">
                <a:latin typeface="Arial" charset="0"/>
                <a:ea typeface="ＭＳ Ｐゴシック" pitchFamily="50" charset="-128"/>
              </a:defRPr>
            </a:lvl1pPr>
          </a:lstStyle>
          <a:p>
            <a:pPr>
              <a:defRPr/>
            </a:pPr>
            <a:fld id="{F9E75AED-0C24-4B48-B002-40795DEF9F36}" type="datetimeFigureOut">
              <a:rPr lang="ja-JP" altLang="en-US"/>
              <a:pPr>
                <a:defRPr/>
              </a:pPr>
              <a:t>2017/7/12</a:t>
            </a:fld>
            <a:endParaRPr lang="ja-JP" altLang="en-US"/>
          </a:p>
        </p:txBody>
      </p:sp>
      <p:sp>
        <p:nvSpPr>
          <p:cNvPr id="4" name="フッター プレースホルダー 3"/>
          <p:cNvSpPr>
            <a:spLocks noGrp="1"/>
          </p:cNvSpPr>
          <p:nvPr>
            <p:ph type="ftr" sz="quarter" idx="2"/>
          </p:nvPr>
        </p:nvSpPr>
        <p:spPr>
          <a:xfrm>
            <a:off x="3" y="9721453"/>
            <a:ext cx="3076250" cy="510777"/>
          </a:xfrm>
          <a:prstGeom prst="rect">
            <a:avLst/>
          </a:prstGeom>
        </p:spPr>
        <p:txBody>
          <a:bodyPr vert="horz" lIns="94566" tIns="47283" rIns="94566" bIns="47283" rtlCol="0" anchor="b"/>
          <a:lstStyle>
            <a:lvl1pPr algn="l">
              <a:defRPr sz="1300">
                <a:latin typeface="Arial" charset="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3"/>
          </p:nvPr>
        </p:nvSpPr>
        <p:spPr>
          <a:xfrm>
            <a:off x="4021921" y="9721453"/>
            <a:ext cx="3076249" cy="510777"/>
          </a:xfrm>
          <a:prstGeom prst="rect">
            <a:avLst/>
          </a:prstGeom>
        </p:spPr>
        <p:txBody>
          <a:bodyPr vert="horz" lIns="94566" tIns="47283" rIns="94566" bIns="47283" rtlCol="0" anchor="b"/>
          <a:lstStyle>
            <a:lvl1pPr algn="r">
              <a:defRPr sz="1300">
                <a:latin typeface="Arial" charset="0"/>
                <a:ea typeface="ＭＳ Ｐゴシック" pitchFamily="50" charset="-128"/>
              </a:defRPr>
            </a:lvl1pPr>
          </a:lstStyle>
          <a:p>
            <a:pPr>
              <a:defRPr/>
            </a:pPr>
            <a:fld id="{28A87BDE-1B13-4AD7-9E5D-CB24BF72DC47}" type="slidenum">
              <a:rPr lang="ja-JP" altLang="en-US"/>
              <a:pPr>
                <a:defRPr/>
              </a:pPr>
              <a:t>‹#›</a:t>
            </a:fld>
            <a:endParaRPr lang="ja-JP" altLang="en-US"/>
          </a:p>
        </p:txBody>
      </p:sp>
    </p:spTree>
    <p:extLst>
      <p:ext uri="{BB962C8B-B14F-4D97-AF65-F5344CB8AC3E}">
        <p14:creationId xmlns:p14="http://schemas.microsoft.com/office/powerpoint/2010/main" val="15056788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3076250" cy="510777"/>
          </a:xfrm>
          <a:prstGeom prst="rect">
            <a:avLst/>
          </a:prstGeom>
        </p:spPr>
        <p:txBody>
          <a:bodyPr vert="horz" lIns="94566" tIns="47283" rIns="94566" bIns="47283" rtlCol="0"/>
          <a:lstStyle>
            <a:lvl1pPr algn="l">
              <a:defRPr sz="1300">
                <a:latin typeface="Arial" charset="0"/>
                <a:ea typeface="ＭＳ Ｐゴシック" pitchFamily="50" charset="-128"/>
              </a:defRPr>
            </a:lvl1pPr>
          </a:lstStyle>
          <a:p>
            <a:pPr>
              <a:defRPr/>
            </a:pPr>
            <a:endParaRPr lang="ja-JP" altLang="en-US"/>
          </a:p>
        </p:txBody>
      </p:sp>
      <p:sp>
        <p:nvSpPr>
          <p:cNvPr id="3" name="日付プレースホルダー 2"/>
          <p:cNvSpPr>
            <a:spLocks noGrp="1"/>
          </p:cNvSpPr>
          <p:nvPr>
            <p:ph type="dt" idx="1"/>
          </p:nvPr>
        </p:nvSpPr>
        <p:spPr>
          <a:xfrm>
            <a:off x="4021921" y="3"/>
            <a:ext cx="3076249" cy="510777"/>
          </a:xfrm>
          <a:prstGeom prst="rect">
            <a:avLst/>
          </a:prstGeom>
        </p:spPr>
        <p:txBody>
          <a:bodyPr vert="horz" lIns="94566" tIns="47283" rIns="94566" bIns="47283" rtlCol="0"/>
          <a:lstStyle>
            <a:lvl1pPr algn="r">
              <a:defRPr sz="1300">
                <a:latin typeface="Arial" charset="0"/>
                <a:ea typeface="ＭＳ Ｐゴシック" pitchFamily="50" charset="-128"/>
              </a:defRPr>
            </a:lvl1pPr>
          </a:lstStyle>
          <a:p>
            <a:pPr>
              <a:defRPr/>
            </a:pPr>
            <a:fld id="{AF6DC96E-A05A-4E55-AD3E-7AADE7BED80D}" type="datetimeFigureOut">
              <a:rPr lang="ja-JP" altLang="en-US"/>
              <a:pPr>
                <a:defRPr/>
              </a:pPr>
              <a:t>2017/7/12</a:t>
            </a:fld>
            <a:endParaRPr lang="ja-JP" altLang="en-US"/>
          </a:p>
        </p:txBody>
      </p:sp>
      <p:sp>
        <p:nvSpPr>
          <p:cNvPr id="4" name="スライド イメージ プレースホルダー 3"/>
          <p:cNvSpPr>
            <a:spLocks noGrp="1" noRot="1" noChangeAspect="1"/>
          </p:cNvSpPr>
          <p:nvPr>
            <p:ph type="sldImg" idx="2"/>
          </p:nvPr>
        </p:nvSpPr>
        <p:spPr>
          <a:xfrm>
            <a:off x="992188" y="768350"/>
            <a:ext cx="5114925" cy="3835400"/>
          </a:xfrm>
          <a:prstGeom prst="rect">
            <a:avLst/>
          </a:prstGeom>
          <a:noFill/>
          <a:ln w="12700">
            <a:solidFill>
              <a:prstClr val="black"/>
            </a:solidFill>
          </a:ln>
        </p:spPr>
        <p:txBody>
          <a:bodyPr vert="horz" lIns="94566" tIns="47283" rIns="94566" bIns="47283" rtlCol="0" anchor="ctr"/>
          <a:lstStyle/>
          <a:p>
            <a:pPr lvl="0"/>
            <a:endParaRPr lang="ja-JP" altLang="en-US" noProof="0" smtClean="0"/>
          </a:p>
        </p:txBody>
      </p:sp>
      <p:sp>
        <p:nvSpPr>
          <p:cNvPr id="5" name="ノート プレースホルダー 4"/>
          <p:cNvSpPr>
            <a:spLocks noGrp="1"/>
          </p:cNvSpPr>
          <p:nvPr>
            <p:ph type="body" sz="quarter" idx="3"/>
          </p:nvPr>
        </p:nvSpPr>
        <p:spPr>
          <a:xfrm>
            <a:off x="709818" y="4861922"/>
            <a:ext cx="5679667" cy="4604143"/>
          </a:xfrm>
          <a:prstGeom prst="rect">
            <a:avLst/>
          </a:prstGeom>
        </p:spPr>
        <p:txBody>
          <a:bodyPr vert="horz" lIns="94566" tIns="47283" rIns="94566" bIns="47283"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ー 5"/>
          <p:cNvSpPr>
            <a:spLocks noGrp="1"/>
          </p:cNvSpPr>
          <p:nvPr>
            <p:ph type="ftr" sz="quarter" idx="4"/>
          </p:nvPr>
        </p:nvSpPr>
        <p:spPr>
          <a:xfrm>
            <a:off x="3" y="9721453"/>
            <a:ext cx="3076250" cy="510777"/>
          </a:xfrm>
          <a:prstGeom prst="rect">
            <a:avLst/>
          </a:prstGeom>
        </p:spPr>
        <p:txBody>
          <a:bodyPr vert="horz" lIns="94566" tIns="47283" rIns="94566" bIns="47283" rtlCol="0" anchor="b"/>
          <a:lstStyle>
            <a:lvl1pPr algn="l">
              <a:defRPr sz="1300">
                <a:latin typeface="Arial" charset="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5"/>
          </p:nvPr>
        </p:nvSpPr>
        <p:spPr>
          <a:xfrm>
            <a:off x="4021921" y="9721453"/>
            <a:ext cx="3076249" cy="510777"/>
          </a:xfrm>
          <a:prstGeom prst="rect">
            <a:avLst/>
          </a:prstGeom>
        </p:spPr>
        <p:txBody>
          <a:bodyPr vert="horz" lIns="94566" tIns="47283" rIns="94566" bIns="47283" rtlCol="0" anchor="b"/>
          <a:lstStyle>
            <a:lvl1pPr algn="r">
              <a:defRPr sz="1300">
                <a:latin typeface="Arial" charset="0"/>
                <a:ea typeface="ＭＳ Ｐゴシック" pitchFamily="50" charset="-128"/>
              </a:defRPr>
            </a:lvl1pPr>
          </a:lstStyle>
          <a:p>
            <a:pPr>
              <a:defRPr/>
            </a:pPr>
            <a:fld id="{CE69A463-B733-43F1-A616-B3B92F11BC0A}" type="slidenum">
              <a:rPr lang="ja-JP" altLang="en-US"/>
              <a:pPr>
                <a:defRPr/>
              </a:pPr>
              <a:t>‹#›</a:t>
            </a:fld>
            <a:endParaRPr lang="ja-JP" altLang="en-US"/>
          </a:p>
        </p:txBody>
      </p:sp>
    </p:spTree>
    <p:extLst>
      <p:ext uri="{BB962C8B-B14F-4D97-AF65-F5344CB8AC3E}">
        <p14:creationId xmlns:p14="http://schemas.microsoft.com/office/powerpoint/2010/main" val="366674212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229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300">
                <a:solidFill>
                  <a:schemeClr val="tx1"/>
                </a:solidFill>
                <a:latin typeface="Calibri" pitchFamily="34" charset="0"/>
                <a:ea typeface="ＭＳ Ｐゴシック" pitchFamily="50" charset="-128"/>
              </a:defRPr>
            </a:lvl1pPr>
            <a:lvl2pPr marL="765260" indent="-292311" eaLnBrk="0" hangingPunct="0">
              <a:spcBef>
                <a:spcPct val="30000"/>
              </a:spcBef>
              <a:defRPr kumimoji="1" sz="1300">
                <a:solidFill>
                  <a:schemeClr val="tx1"/>
                </a:solidFill>
                <a:latin typeface="Calibri" pitchFamily="34" charset="0"/>
                <a:ea typeface="ＭＳ Ｐゴシック" pitchFamily="50" charset="-128"/>
              </a:defRPr>
            </a:lvl2pPr>
            <a:lvl3pPr marL="1179094" indent="-233192" eaLnBrk="0" hangingPunct="0">
              <a:spcBef>
                <a:spcPct val="30000"/>
              </a:spcBef>
              <a:defRPr kumimoji="1" sz="1300">
                <a:solidFill>
                  <a:schemeClr val="tx1"/>
                </a:solidFill>
                <a:latin typeface="Calibri" pitchFamily="34" charset="0"/>
                <a:ea typeface="ＭＳ Ｐゴシック" pitchFamily="50" charset="-128"/>
              </a:defRPr>
            </a:lvl3pPr>
            <a:lvl4pPr marL="1650404" indent="-233192" eaLnBrk="0" hangingPunct="0">
              <a:spcBef>
                <a:spcPct val="30000"/>
              </a:spcBef>
              <a:defRPr kumimoji="1" sz="1300">
                <a:solidFill>
                  <a:schemeClr val="tx1"/>
                </a:solidFill>
                <a:latin typeface="Calibri" pitchFamily="34" charset="0"/>
                <a:ea typeface="ＭＳ Ｐゴシック" pitchFamily="50" charset="-128"/>
              </a:defRPr>
            </a:lvl4pPr>
            <a:lvl5pPr marL="2124996" indent="-233192" eaLnBrk="0" hangingPunct="0">
              <a:spcBef>
                <a:spcPct val="30000"/>
              </a:spcBef>
              <a:defRPr kumimoji="1" sz="1300">
                <a:solidFill>
                  <a:schemeClr val="tx1"/>
                </a:solidFill>
                <a:latin typeface="Calibri" pitchFamily="34" charset="0"/>
                <a:ea typeface="ＭＳ Ｐゴシック" pitchFamily="50" charset="-128"/>
              </a:defRPr>
            </a:lvl5pPr>
            <a:lvl6pPr marL="2597946" indent="-233192" eaLnBrk="0" fontAlgn="base" hangingPunct="0">
              <a:spcBef>
                <a:spcPct val="30000"/>
              </a:spcBef>
              <a:spcAft>
                <a:spcPct val="0"/>
              </a:spcAft>
              <a:defRPr kumimoji="1" sz="1300">
                <a:solidFill>
                  <a:schemeClr val="tx1"/>
                </a:solidFill>
                <a:latin typeface="Calibri" pitchFamily="34" charset="0"/>
                <a:ea typeface="ＭＳ Ｐゴシック" pitchFamily="50" charset="-128"/>
              </a:defRPr>
            </a:lvl6pPr>
            <a:lvl7pPr marL="3070898" indent="-233192" eaLnBrk="0" fontAlgn="base" hangingPunct="0">
              <a:spcBef>
                <a:spcPct val="30000"/>
              </a:spcBef>
              <a:spcAft>
                <a:spcPct val="0"/>
              </a:spcAft>
              <a:defRPr kumimoji="1" sz="1300">
                <a:solidFill>
                  <a:schemeClr val="tx1"/>
                </a:solidFill>
                <a:latin typeface="Calibri" pitchFamily="34" charset="0"/>
                <a:ea typeface="ＭＳ Ｐゴシック" pitchFamily="50" charset="-128"/>
              </a:defRPr>
            </a:lvl7pPr>
            <a:lvl8pPr marL="3543850" indent="-233192" eaLnBrk="0" fontAlgn="base" hangingPunct="0">
              <a:spcBef>
                <a:spcPct val="30000"/>
              </a:spcBef>
              <a:spcAft>
                <a:spcPct val="0"/>
              </a:spcAft>
              <a:defRPr kumimoji="1" sz="1300">
                <a:solidFill>
                  <a:schemeClr val="tx1"/>
                </a:solidFill>
                <a:latin typeface="Calibri" pitchFamily="34" charset="0"/>
                <a:ea typeface="ＭＳ Ｐゴシック" pitchFamily="50" charset="-128"/>
              </a:defRPr>
            </a:lvl8pPr>
            <a:lvl9pPr marL="4016801" indent="-233192" eaLnBrk="0" fontAlgn="base" hangingPunct="0">
              <a:spcBef>
                <a:spcPct val="30000"/>
              </a:spcBef>
              <a:spcAft>
                <a:spcPct val="0"/>
              </a:spcAft>
              <a:defRPr kumimoji="1" sz="1300">
                <a:solidFill>
                  <a:schemeClr val="tx1"/>
                </a:solidFill>
                <a:latin typeface="Calibri" pitchFamily="34" charset="0"/>
                <a:ea typeface="ＭＳ Ｐゴシック" pitchFamily="50" charset="-128"/>
              </a:defRPr>
            </a:lvl9pPr>
          </a:lstStyle>
          <a:p>
            <a:pPr eaLnBrk="1" hangingPunct="1">
              <a:spcBef>
                <a:spcPct val="0"/>
              </a:spcBef>
            </a:pPr>
            <a:fld id="{5D66C7EA-57BB-4795-946E-D2255BE452C0}" type="slidenum">
              <a:rPr lang="ja-JP" altLang="en-US" smtClean="0">
                <a:latin typeface="Arial" charset="0"/>
              </a:rPr>
              <a:pPr eaLnBrk="1" hangingPunct="1">
                <a:spcBef>
                  <a:spcPct val="0"/>
                </a:spcBef>
              </a:pPr>
              <a:t>1</a:t>
            </a:fld>
            <a:endParaRPr lang="ja-JP"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3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300">
                <a:solidFill>
                  <a:schemeClr val="tx1"/>
                </a:solidFill>
                <a:latin typeface="Calibri" pitchFamily="34" charset="0"/>
                <a:ea typeface="ＭＳ Ｐゴシック" pitchFamily="50" charset="-128"/>
              </a:defRPr>
            </a:lvl1pPr>
            <a:lvl2pPr marL="747199" indent="-280815" eaLnBrk="0" hangingPunct="0">
              <a:spcBef>
                <a:spcPct val="30000"/>
              </a:spcBef>
              <a:defRPr kumimoji="1" sz="1300">
                <a:solidFill>
                  <a:schemeClr val="tx1"/>
                </a:solidFill>
                <a:latin typeface="Calibri" pitchFamily="34" charset="0"/>
                <a:ea typeface="ＭＳ Ｐゴシック" pitchFamily="50" charset="-128"/>
              </a:defRPr>
            </a:lvl2pPr>
            <a:lvl3pPr marL="1157745" indent="-221697" eaLnBrk="0" hangingPunct="0">
              <a:spcBef>
                <a:spcPct val="30000"/>
              </a:spcBef>
              <a:defRPr kumimoji="1" sz="1300">
                <a:solidFill>
                  <a:schemeClr val="tx1"/>
                </a:solidFill>
                <a:latin typeface="Calibri" pitchFamily="34" charset="0"/>
                <a:ea typeface="ＭＳ Ｐゴシック" pitchFamily="50" charset="-128"/>
              </a:defRPr>
            </a:lvl3pPr>
            <a:lvl4pPr marL="1627412" indent="-221697" eaLnBrk="0" hangingPunct="0">
              <a:spcBef>
                <a:spcPct val="30000"/>
              </a:spcBef>
              <a:defRPr kumimoji="1" sz="1300">
                <a:solidFill>
                  <a:schemeClr val="tx1"/>
                </a:solidFill>
                <a:latin typeface="Calibri" pitchFamily="34" charset="0"/>
                <a:ea typeface="ＭＳ Ｐゴシック" pitchFamily="50" charset="-128"/>
              </a:defRPr>
            </a:lvl4pPr>
            <a:lvl5pPr marL="2097080" indent="-221697" eaLnBrk="0" hangingPunct="0">
              <a:spcBef>
                <a:spcPct val="30000"/>
              </a:spcBef>
              <a:defRPr kumimoji="1" sz="1300">
                <a:solidFill>
                  <a:schemeClr val="tx1"/>
                </a:solidFill>
                <a:latin typeface="Calibri" pitchFamily="34" charset="0"/>
                <a:ea typeface="ＭＳ Ｐゴシック" pitchFamily="50" charset="-128"/>
              </a:defRPr>
            </a:lvl5pPr>
            <a:lvl6pPr marL="2570030" indent="-221697" eaLnBrk="0" fontAlgn="base" hangingPunct="0">
              <a:spcBef>
                <a:spcPct val="30000"/>
              </a:spcBef>
              <a:spcAft>
                <a:spcPct val="0"/>
              </a:spcAft>
              <a:defRPr kumimoji="1" sz="1300">
                <a:solidFill>
                  <a:schemeClr val="tx1"/>
                </a:solidFill>
                <a:latin typeface="Calibri" pitchFamily="34" charset="0"/>
                <a:ea typeface="ＭＳ Ｐゴシック" pitchFamily="50" charset="-128"/>
              </a:defRPr>
            </a:lvl6pPr>
            <a:lvl7pPr marL="3042983" indent="-221697" eaLnBrk="0" fontAlgn="base" hangingPunct="0">
              <a:spcBef>
                <a:spcPct val="30000"/>
              </a:spcBef>
              <a:spcAft>
                <a:spcPct val="0"/>
              </a:spcAft>
              <a:defRPr kumimoji="1" sz="1300">
                <a:solidFill>
                  <a:schemeClr val="tx1"/>
                </a:solidFill>
                <a:latin typeface="Calibri" pitchFamily="34" charset="0"/>
                <a:ea typeface="ＭＳ Ｐゴシック" pitchFamily="50" charset="-128"/>
              </a:defRPr>
            </a:lvl7pPr>
            <a:lvl8pPr marL="3515933" indent="-221697" eaLnBrk="0" fontAlgn="base" hangingPunct="0">
              <a:spcBef>
                <a:spcPct val="30000"/>
              </a:spcBef>
              <a:spcAft>
                <a:spcPct val="0"/>
              </a:spcAft>
              <a:defRPr kumimoji="1" sz="1300">
                <a:solidFill>
                  <a:schemeClr val="tx1"/>
                </a:solidFill>
                <a:latin typeface="Calibri" pitchFamily="34" charset="0"/>
                <a:ea typeface="ＭＳ Ｐゴシック" pitchFamily="50" charset="-128"/>
              </a:defRPr>
            </a:lvl8pPr>
            <a:lvl9pPr marL="3988884" indent="-221697" eaLnBrk="0" fontAlgn="base" hangingPunct="0">
              <a:spcBef>
                <a:spcPct val="30000"/>
              </a:spcBef>
              <a:spcAft>
                <a:spcPct val="0"/>
              </a:spcAft>
              <a:defRPr kumimoji="1" sz="1300">
                <a:solidFill>
                  <a:schemeClr val="tx1"/>
                </a:solidFill>
                <a:latin typeface="Calibri" pitchFamily="34" charset="0"/>
                <a:ea typeface="ＭＳ Ｐゴシック" pitchFamily="50" charset="-128"/>
              </a:defRPr>
            </a:lvl9pPr>
          </a:lstStyle>
          <a:p>
            <a:pPr eaLnBrk="1" hangingPunct="1">
              <a:spcBef>
                <a:spcPct val="0"/>
              </a:spcBef>
            </a:pPr>
            <a:fld id="{A9BBC635-42C5-403B-A205-AD346C6F6EE8}" type="slidenum">
              <a:rPr lang="ja-JP" altLang="en-US" smtClean="0">
                <a:solidFill>
                  <a:srgbClr val="000000"/>
                </a:solidFill>
              </a:rPr>
              <a:pPr eaLnBrk="1" hangingPunct="1">
                <a:spcBef>
                  <a:spcPct val="0"/>
                </a:spcBef>
              </a:pPr>
              <a:t>4</a:t>
            </a:fld>
            <a:endParaRPr lang="ja-JP" alt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080813"/>
            <a:ext cx="7772400" cy="1435792"/>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795701"/>
            <a:ext cx="6400800" cy="171178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D88BD1F-5F06-47D3-9CB4-5278D9CB56FD}" type="slidenum">
              <a:rPr lang="en-US" altLang="ja-JP"/>
              <a:pPr>
                <a:defRPr/>
              </a:pPr>
              <a:t>‹#›</a:t>
            </a:fld>
            <a:endParaRPr lang="en-US" altLang="ja-JP"/>
          </a:p>
        </p:txBody>
      </p:sp>
    </p:spTree>
    <p:extLst>
      <p:ext uri="{BB962C8B-B14F-4D97-AF65-F5344CB8AC3E}">
        <p14:creationId xmlns:p14="http://schemas.microsoft.com/office/powerpoint/2010/main" val="248833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8487109-1ECC-43FC-84DE-86EE811358B2}" type="slidenum">
              <a:rPr lang="en-US" altLang="ja-JP"/>
              <a:pPr>
                <a:defRPr/>
              </a:pPr>
              <a:t>‹#›</a:t>
            </a:fld>
            <a:endParaRPr lang="en-US" altLang="ja-JP"/>
          </a:p>
        </p:txBody>
      </p:sp>
    </p:spTree>
    <p:extLst>
      <p:ext uri="{BB962C8B-B14F-4D97-AF65-F5344CB8AC3E}">
        <p14:creationId xmlns:p14="http://schemas.microsoft.com/office/powerpoint/2010/main" val="3809876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68243"/>
            <a:ext cx="2057400" cy="5715258"/>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68243"/>
            <a:ext cx="6019800" cy="571525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C888D02-CE01-4919-B345-27DB8D303009}" type="slidenum">
              <a:rPr lang="en-US" altLang="ja-JP"/>
              <a:pPr>
                <a:defRPr/>
              </a:pPr>
              <a:t>‹#›</a:t>
            </a:fld>
            <a:endParaRPr lang="en-US" altLang="ja-JP"/>
          </a:p>
        </p:txBody>
      </p:sp>
    </p:spTree>
    <p:extLst>
      <p:ext uri="{BB962C8B-B14F-4D97-AF65-F5344CB8AC3E}">
        <p14:creationId xmlns:p14="http://schemas.microsoft.com/office/powerpoint/2010/main" val="775481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57200" y="274653"/>
            <a:ext cx="8229600" cy="5851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a:lnSpc>
                <a:spcPct val="80000"/>
              </a:lnSpc>
              <a:defRPr/>
            </a:lvl1pPr>
          </a:lstStyle>
          <a:p>
            <a:pPr>
              <a:defRPr/>
            </a:pPr>
            <a:r>
              <a:rPr lang="en-US" altLang="ja-JP"/>
              <a:t>2013/4/23</a:t>
            </a:r>
          </a:p>
        </p:txBody>
      </p:sp>
      <p:sp>
        <p:nvSpPr>
          <p:cNvPr id="4" name="Rectangle 5"/>
          <p:cNvSpPr>
            <a:spLocks noGrp="1" noChangeArrowheads="1"/>
          </p:cNvSpPr>
          <p:nvPr>
            <p:ph type="ftr" sz="quarter" idx="11"/>
          </p:nvPr>
        </p:nvSpPr>
        <p:spPr/>
        <p:txBody>
          <a:bodyPr/>
          <a:lstStyle>
            <a:lvl1pPr>
              <a:lnSpc>
                <a:spcPct val="80000"/>
              </a:lnSpc>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a:lnSpc>
                <a:spcPct val="80000"/>
              </a:lnSpc>
              <a:defRPr/>
            </a:lvl1pPr>
          </a:lstStyle>
          <a:p>
            <a:pPr>
              <a:defRPr/>
            </a:pPr>
            <a:endParaRPr lang="ja-JP" altLang="ja-JP"/>
          </a:p>
        </p:txBody>
      </p:sp>
    </p:spTree>
    <p:extLst>
      <p:ext uri="{BB962C8B-B14F-4D97-AF65-F5344CB8AC3E}">
        <p14:creationId xmlns:p14="http://schemas.microsoft.com/office/powerpoint/2010/main" val="2887988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1BE5980-D3DF-4FED-B66C-C67FF2298A88}" type="slidenum">
              <a:rPr lang="en-US" altLang="ja-JP"/>
              <a:pPr>
                <a:defRPr/>
              </a:pPr>
              <a:t>‹#›</a:t>
            </a:fld>
            <a:endParaRPr lang="en-US" altLang="ja-JP"/>
          </a:p>
        </p:txBody>
      </p:sp>
    </p:spTree>
    <p:extLst>
      <p:ext uri="{BB962C8B-B14F-4D97-AF65-F5344CB8AC3E}">
        <p14:creationId xmlns:p14="http://schemas.microsoft.com/office/powerpoint/2010/main" val="216861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304275"/>
            <a:ext cx="7772400" cy="1330356"/>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839024"/>
            <a:ext cx="7772400" cy="1465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8102C8E-BEC5-4919-80E6-8DC8DD1B34F0}" type="slidenum">
              <a:rPr lang="en-US" altLang="ja-JP"/>
              <a:pPr>
                <a:defRPr/>
              </a:pPr>
              <a:t>‹#›</a:t>
            </a:fld>
            <a:endParaRPr lang="en-US" altLang="ja-JP"/>
          </a:p>
        </p:txBody>
      </p:sp>
    </p:spTree>
    <p:extLst>
      <p:ext uri="{BB962C8B-B14F-4D97-AF65-F5344CB8AC3E}">
        <p14:creationId xmlns:p14="http://schemas.microsoft.com/office/powerpoint/2010/main" val="4193632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562936"/>
            <a:ext cx="4038600" cy="44205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562936"/>
            <a:ext cx="4038600" cy="44205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1144D075-9F3A-4C12-AC70-D914651F7D53}" type="slidenum">
              <a:rPr lang="en-US" altLang="ja-JP"/>
              <a:pPr>
                <a:defRPr/>
              </a:pPr>
              <a:t>‹#›</a:t>
            </a:fld>
            <a:endParaRPr lang="en-US" altLang="ja-JP"/>
          </a:p>
        </p:txBody>
      </p:sp>
    </p:spTree>
    <p:extLst>
      <p:ext uri="{BB962C8B-B14F-4D97-AF65-F5344CB8AC3E}">
        <p14:creationId xmlns:p14="http://schemas.microsoft.com/office/powerpoint/2010/main" val="2424407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499364"/>
            <a:ext cx="4040188" cy="6248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24228"/>
            <a:ext cx="4040188" cy="385927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6" y="1499364"/>
            <a:ext cx="4041775" cy="6248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6" y="2124228"/>
            <a:ext cx="4041775" cy="385927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561425ED-41AC-4E25-9D9B-AF4471DB1C58}" type="slidenum">
              <a:rPr lang="en-US" altLang="ja-JP"/>
              <a:pPr>
                <a:defRPr/>
              </a:pPr>
              <a:t>‹#›</a:t>
            </a:fld>
            <a:endParaRPr lang="en-US" altLang="ja-JP"/>
          </a:p>
        </p:txBody>
      </p:sp>
    </p:spTree>
    <p:extLst>
      <p:ext uri="{BB962C8B-B14F-4D97-AF65-F5344CB8AC3E}">
        <p14:creationId xmlns:p14="http://schemas.microsoft.com/office/powerpoint/2010/main" val="3549066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6D6E23A9-5CEB-4935-B473-8D0BAFC9C0BC}" type="slidenum">
              <a:rPr lang="en-US" altLang="ja-JP"/>
              <a:pPr>
                <a:defRPr/>
              </a:pPr>
              <a:t>‹#›</a:t>
            </a:fld>
            <a:endParaRPr lang="en-US" altLang="ja-JP"/>
          </a:p>
        </p:txBody>
      </p:sp>
    </p:spTree>
    <p:extLst>
      <p:ext uri="{BB962C8B-B14F-4D97-AF65-F5344CB8AC3E}">
        <p14:creationId xmlns:p14="http://schemas.microsoft.com/office/powerpoint/2010/main" val="2236718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E6FB7822-05B6-4F08-9277-66A5707AF44B}" type="slidenum">
              <a:rPr lang="en-US" altLang="ja-JP"/>
              <a:pPr>
                <a:defRPr/>
              </a:pPr>
              <a:t>‹#›</a:t>
            </a:fld>
            <a:endParaRPr lang="en-US" altLang="ja-JP"/>
          </a:p>
        </p:txBody>
      </p:sp>
    </p:spTree>
    <p:extLst>
      <p:ext uri="{BB962C8B-B14F-4D97-AF65-F5344CB8AC3E}">
        <p14:creationId xmlns:p14="http://schemas.microsoft.com/office/powerpoint/2010/main" val="3915054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66691"/>
            <a:ext cx="3008313" cy="1134989"/>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66692"/>
            <a:ext cx="5111750" cy="57168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01681"/>
            <a:ext cx="3008313" cy="45818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B6F7F69-9B4D-4E67-9536-018BAA89C468}" type="slidenum">
              <a:rPr lang="en-US" altLang="ja-JP"/>
              <a:pPr>
                <a:defRPr/>
              </a:pPr>
              <a:t>‹#›</a:t>
            </a:fld>
            <a:endParaRPr lang="en-US" altLang="ja-JP"/>
          </a:p>
        </p:txBody>
      </p:sp>
    </p:spTree>
    <p:extLst>
      <p:ext uri="{BB962C8B-B14F-4D97-AF65-F5344CB8AC3E}">
        <p14:creationId xmlns:p14="http://schemas.microsoft.com/office/powerpoint/2010/main" val="2428918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688806"/>
            <a:ext cx="5486400" cy="553540"/>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598505"/>
            <a:ext cx="5486400" cy="401897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242346"/>
            <a:ext cx="5486400" cy="7861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6F2B5AF2-FB41-49C8-97B2-9506AC2526A5}" type="slidenum">
              <a:rPr lang="en-US" altLang="ja-JP"/>
              <a:pPr>
                <a:defRPr/>
              </a:pPr>
              <a:t>‹#›</a:t>
            </a:fld>
            <a:endParaRPr lang="en-US" altLang="ja-JP"/>
          </a:p>
        </p:txBody>
      </p:sp>
    </p:spTree>
    <p:extLst>
      <p:ext uri="{BB962C8B-B14F-4D97-AF65-F5344CB8AC3E}">
        <p14:creationId xmlns:p14="http://schemas.microsoft.com/office/powerpoint/2010/main" val="826984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charset="-128"/>
              </a:defRPr>
            </a:lvl1pPr>
          </a:lstStyle>
          <a:p>
            <a:pPr>
              <a:defRPr/>
            </a:pPr>
            <a:fld id="{8CB52E2B-0455-4E68-B90D-754A628E26D6}"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 id="2147484128"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image" Target="../media/image7.emf"/><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image" Target="../media/image6.png"/><Relationship Id="rId16"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9.emf"/><Relationship Id="rId11" Type="http://schemas.openxmlformats.org/officeDocument/2006/relationships/image" Target="../media/image14.jpeg"/><Relationship Id="rId5" Type="http://schemas.openxmlformats.org/officeDocument/2006/relationships/image" Target="../media/image1.jpeg"/><Relationship Id="rId15" Type="http://schemas.openxmlformats.org/officeDocument/2006/relationships/image" Target="../media/image18.png"/><Relationship Id="rId10" Type="http://schemas.openxmlformats.org/officeDocument/2006/relationships/image" Target="../media/image13.jpeg"/><Relationship Id="rId4" Type="http://schemas.openxmlformats.org/officeDocument/2006/relationships/image" Target="../media/image8.emf"/><Relationship Id="rId9" Type="http://schemas.openxmlformats.org/officeDocument/2006/relationships/image" Target="../media/image12.jpeg"/><Relationship Id="rId1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正方形/長方形 4"/>
          <p:cNvSpPr>
            <a:spLocks noChangeArrowheads="1"/>
          </p:cNvSpPr>
          <p:nvPr/>
        </p:nvSpPr>
        <p:spPr bwMode="auto">
          <a:xfrm>
            <a:off x="0" y="1108075"/>
            <a:ext cx="912177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lnSpc>
                <a:spcPct val="150000"/>
              </a:lnSpc>
              <a:spcBef>
                <a:spcPct val="0"/>
              </a:spcBef>
              <a:buFontTx/>
              <a:buNone/>
            </a:pPr>
            <a:r>
              <a:rPr lang="ja-JP" altLang="en-US" sz="2800">
                <a:latin typeface="HG丸ｺﾞｼｯｸM-PRO" pitchFamily="50" charset="-128"/>
                <a:ea typeface="HG丸ｺﾞｼｯｸM-PRO" pitchFamily="50" charset="-128"/>
              </a:rPr>
              <a:t>　誰もが、多様な障がいの特性、障がいのある方が困っていること、障がいのある方への必要な配慮などを理解して、障がいのある方に対してちょっとした手助けや配慮を実践することにより、障がいのある方が暮らしやすい地域社会（共生社会）をみなさんと一緒につくっていく運動で、平成２１年１１月に鳥取県で始まりました。</a:t>
            </a:r>
          </a:p>
        </p:txBody>
      </p:sp>
      <p:sp>
        <p:nvSpPr>
          <p:cNvPr id="6" name="角丸四角形 5"/>
          <p:cNvSpPr/>
          <p:nvPr/>
        </p:nvSpPr>
        <p:spPr>
          <a:xfrm>
            <a:off x="179512" y="146786"/>
            <a:ext cx="2880000" cy="432000"/>
          </a:xfrm>
          <a:prstGeom prst="roundRect">
            <a:avLst>
              <a:gd name="adj" fmla="val 50000"/>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ja-JP" altLang="en-US" b="1" dirty="0">
                <a:latin typeface="HG丸ｺﾞｼｯｸM-PRO" panose="020F0600000000000000" pitchFamily="50" charset="-128"/>
                <a:ea typeface="HG丸ｺﾞｼｯｸM-PRO" panose="020F0600000000000000" pitchFamily="50" charset="-128"/>
              </a:rPr>
              <a:t>あいサポート運動とは</a:t>
            </a:r>
          </a:p>
        </p:txBody>
      </p:sp>
      <p:pic>
        <p:nvPicPr>
          <p:cNvPr id="3078" name="Picture 4" descr="\\LANDISK-SHOGAI\disk\H23\01障がい\15自立支援\2011 あいサポート運動\チラシ・パネル原稿\バッジ画像\あいサポーター＆障害を知り＆バッジ-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0200" y="42863"/>
            <a:ext cx="10795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スライド番号プレースホルダー 9"/>
          <p:cNvSpPr>
            <a:spLocks noGrp="1"/>
          </p:cNvSpPr>
          <p:nvPr>
            <p:ph type="sldNum" sz="quarter" idx="12"/>
          </p:nvPr>
        </p:nvSpPr>
        <p:spPr>
          <a:xfrm>
            <a:off x="7010400" y="6492875"/>
            <a:ext cx="2133600" cy="365125"/>
          </a:xfrm>
          <a:noFill/>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8D1C6593-4144-42FA-8CBF-E46179BD124D}" type="slidenum">
              <a:rPr lang="ja-JP" altLang="en-US" sz="1400" smtClean="0"/>
              <a:pPr eaLnBrk="1" hangingPunct="1">
                <a:spcBef>
                  <a:spcPct val="0"/>
                </a:spcBef>
                <a:buFontTx/>
                <a:buNone/>
              </a:pPr>
              <a:t>1</a:t>
            </a:fld>
            <a:endParaRPr lang="ja-JP" altLang="en-US" sz="1400" smtClean="0"/>
          </a:p>
        </p:txBody>
      </p:sp>
      <p:sp>
        <p:nvSpPr>
          <p:cNvPr id="2" name="テキスト ボックス 1"/>
          <p:cNvSpPr txBox="1"/>
          <p:nvPr/>
        </p:nvSpPr>
        <p:spPr>
          <a:xfrm>
            <a:off x="39688" y="6511925"/>
            <a:ext cx="2195512" cy="3079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ja-JP" altLang="en-US" sz="1400" dirty="0">
                <a:latin typeface="ＭＳ ゴシック" panose="020B0609070205080204" pitchFamily="49" charset="-128"/>
                <a:ea typeface="ＭＳ ゴシック" panose="020B0609070205080204" pitchFamily="49" charset="-128"/>
              </a:rPr>
              <a:t>あいサポーター研修用</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1750" y="2636838"/>
            <a:ext cx="9105900" cy="383222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a:lnSpc>
                <a:spcPct val="150000"/>
              </a:lnSpc>
              <a:defRPr/>
            </a:pPr>
            <a:r>
              <a:rPr lang="ja-JP" altLang="en-US" dirty="0">
                <a:latin typeface="HG丸ｺﾞｼｯｸM-PRO" pitchFamily="50" charset="-128"/>
                <a:ea typeface="HG丸ｺﾞｼｯｸM-PRO" pitchFamily="50" charset="-128"/>
              </a:rPr>
              <a:t>　バッジのデザインは、障がいのある方を支える「心」を</a:t>
            </a:r>
            <a:endParaRPr lang="en-US" altLang="ja-JP" dirty="0">
              <a:latin typeface="HG丸ｺﾞｼｯｸM-PRO" pitchFamily="50" charset="-128"/>
              <a:ea typeface="HG丸ｺﾞｼｯｸM-PRO" pitchFamily="50" charset="-128"/>
            </a:endParaRPr>
          </a:p>
          <a:p>
            <a:pPr>
              <a:lnSpc>
                <a:spcPct val="150000"/>
              </a:lnSpc>
              <a:defRPr/>
            </a:pPr>
            <a:r>
              <a:rPr lang="ja-JP" altLang="en-US" dirty="0">
                <a:latin typeface="HG丸ｺﾞｼｯｸM-PRO" pitchFamily="50" charset="-128"/>
                <a:ea typeface="HG丸ｺﾞｼｯｸM-PRO" pitchFamily="50" charset="-128"/>
              </a:rPr>
              <a:t>２つのハートを重ねることで表現しています。</a:t>
            </a:r>
            <a:endParaRPr lang="en-US" altLang="ja-JP" dirty="0">
              <a:latin typeface="HG丸ｺﾞｼｯｸM-PRO" pitchFamily="50" charset="-128"/>
              <a:ea typeface="HG丸ｺﾞｼｯｸM-PRO" pitchFamily="50" charset="-128"/>
            </a:endParaRPr>
          </a:p>
          <a:p>
            <a:pPr>
              <a:lnSpc>
                <a:spcPct val="150000"/>
              </a:lnSpc>
              <a:defRPr/>
            </a:pPr>
            <a:r>
              <a:rPr lang="ja-JP" altLang="en-US" dirty="0">
                <a:latin typeface="HG丸ｺﾞｼｯｸM-PRO" pitchFamily="50" charset="-128"/>
                <a:ea typeface="HG丸ｺﾞｼｯｸM-PRO" pitchFamily="50" charset="-128"/>
              </a:rPr>
              <a:t>　後ろの白いハートは、障がいのある方を支える様子を表すとともに、</a:t>
            </a:r>
            <a:endParaRPr lang="en-US" altLang="ja-JP" dirty="0">
              <a:latin typeface="HG丸ｺﾞｼｯｸM-PRO" pitchFamily="50" charset="-128"/>
              <a:ea typeface="HG丸ｺﾞｼｯｸM-PRO" pitchFamily="50" charset="-128"/>
            </a:endParaRPr>
          </a:p>
          <a:p>
            <a:pPr>
              <a:lnSpc>
                <a:spcPct val="150000"/>
              </a:lnSpc>
              <a:defRPr/>
            </a:pPr>
            <a:r>
              <a:rPr lang="ja-JP" altLang="en-US" dirty="0">
                <a:latin typeface="HG丸ｺﾞｼｯｸM-PRO" pitchFamily="50" charset="-128"/>
                <a:ea typeface="HG丸ｺﾞｼｯｸM-PRO" pitchFamily="50" charset="-128"/>
              </a:rPr>
              <a:t>「</a:t>
            </a:r>
            <a:r>
              <a:rPr lang="en-US" altLang="ja-JP" dirty="0">
                <a:latin typeface="HG丸ｺﾞｼｯｸM-PRO" pitchFamily="50" charset="-128"/>
                <a:ea typeface="HG丸ｺﾞｼｯｸM-PRO" pitchFamily="50" charset="-128"/>
              </a:rPr>
              <a:t>SUPPORTER</a:t>
            </a:r>
            <a:r>
              <a:rPr lang="ja-JP" altLang="en-US" dirty="0">
                <a:latin typeface="HG丸ｺﾞｼｯｸM-PRO" pitchFamily="50" charset="-128"/>
                <a:ea typeface="HG丸ｺﾞｼｯｸM-PRO" pitchFamily="50" charset="-128"/>
              </a:rPr>
              <a:t>（サポーター）」の「</a:t>
            </a:r>
            <a:r>
              <a:rPr lang="en-US" altLang="ja-JP" dirty="0">
                <a:latin typeface="HG丸ｺﾞｼｯｸM-PRO" pitchFamily="50" charset="-128"/>
                <a:ea typeface="HG丸ｺﾞｼｯｸM-PRO" pitchFamily="50" charset="-128"/>
              </a:rPr>
              <a:t>S</a:t>
            </a:r>
            <a:r>
              <a:rPr lang="ja-JP" altLang="en-US" dirty="0">
                <a:latin typeface="HG丸ｺﾞｼｯｸM-PRO" pitchFamily="50" charset="-128"/>
                <a:ea typeface="HG丸ｺﾞｼｯｸM-PRO" pitchFamily="50" charset="-128"/>
              </a:rPr>
              <a:t>」を表現しています。</a:t>
            </a:r>
            <a:endParaRPr lang="en-US" altLang="ja-JP" dirty="0">
              <a:latin typeface="HG丸ｺﾞｼｯｸM-PRO" pitchFamily="50" charset="-128"/>
              <a:ea typeface="HG丸ｺﾞｼｯｸM-PRO" pitchFamily="50" charset="-128"/>
            </a:endParaRPr>
          </a:p>
          <a:p>
            <a:pPr>
              <a:lnSpc>
                <a:spcPct val="150000"/>
              </a:lnSpc>
              <a:defRPr/>
            </a:pPr>
            <a:r>
              <a:rPr lang="ja-JP" altLang="en-US" dirty="0">
                <a:latin typeface="HG丸ｺﾞｼｯｸM-PRO" pitchFamily="50" charset="-128"/>
                <a:ea typeface="HG丸ｺﾞｼｯｸM-PRO" pitchFamily="50" charset="-128"/>
              </a:rPr>
              <a:t>　ベースとしている「橙色（だいだいいろ）」は、鳥取県出身で日本の</a:t>
            </a:r>
            <a:r>
              <a:rPr lang="ja-JP" altLang="en-US" dirty="0" err="1">
                <a:latin typeface="HG丸ｺﾞｼｯｸM-PRO" pitchFamily="50" charset="-128"/>
                <a:ea typeface="HG丸ｺﾞｼｯｸM-PRO" pitchFamily="50" charset="-128"/>
              </a:rPr>
              <a:t>障がい</a:t>
            </a:r>
            <a:r>
              <a:rPr lang="ja-JP" altLang="en-US" dirty="0">
                <a:latin typeface="HG丸ｺﾞｼｯｸM-PRO" pitchFamily="50" charset="-128"/>
                <a:ea typeface="HG丸ｺﾞｼｯｸM-PRO" pitchFamily="50" charset="-128"/>
              </a:rPr>
              <a:t>者福祉に尽力された糸賀一雄氏の残した言葉「この子らを世の光に」から「光」や、「暖かさ」をイメージするものとしています。</a:t>
            </a:r>
            <a:endParaRPr lang="en-US" altLang="ja-JP" dirty="0">
              <a:latin typeface="HG丸ｺﾞｼｯｸM-PRO" pitchFamily="50" charset="-128"/>
              <a:ea typeface="HG丸ｺﾞｼｯｸM-PRO" pitchFamily="50" charset="-128"/>
            </a:endParaRPr>
          </a:p>
          <a:p>
            <a:pPr>
              <a:lnSpc>
                <a:spcPct val="150000"/>
              </a:lnSpc>
              <a:defRPr/>
            </a:pPr>
            <a:r>
              <a:rPr lang="ja-JP" altLang="en-US" dirty="0">
                <a:latin typeface="HG丸ｺﾞｼｯｸM-PRO" pitchFamily="50" charset="-128"/>
                <a:ea typeface="HG丸ｺﾞｼｯｸM-PRO" pitchFamily="50" charset="-128"/>
              </a:rPr>
              <a:t>　また、「だいだい（代々）」にちなみ、あいサポーターが広がって、共生社会が実現されることへの期待も込められています。</a:t>
            </a:r>
          </a:p>
        </p:txBody>
      </p:sp>
      <p:pic>
        <p:nvPicPr>
          <p:cNvPr id="4099" name="Picture 4" descr="\\LANDISK-SHOGAI\disk\H23\01障がい\15自立支援\2011 あいサポート運動\チラシ・パネル原稿\バッジ画像\あいサポーター＆障害を知り＆バッジ-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550" y="73025"/>
            <a:ext cx="10795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正方形/長方形 10"/>
          <p:cNvSpPr/>
          <p:nvPr/>
        </p:nvSpPr>
        <p:spPr>
          <a:xfrm>
            <a:off x="31750" y="404813"/>
            <a:ext cx="9105900" cy="17541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a:lnSpc>
                <a:spcPct val="150000"/>
              </a:lnSpc>
              <a:defRPr/>
            </a:pPr>
            <a:r>
              <a:rPr lang="ja-JP" altLang="en-US" dirty="0">
                <a:latin typeface="HG丸ｺﾞｼｯｸM-PRO" pitchFamily="50" charset="-128"/>
                <a:ea typeface="HG丸ｺﾞｼｯｸM-PRO" pitchFamily="50" charset="-128"/>
              </a:rPr>
              <a:t>　あいサポートの名前は、公募により決定しました。</a:t>
            </a:r>
            <a:endParaRPr lang="en-US" altLang="ja-JP" dirty="0">
              <a:latin typeface="HG丸ｺﾞｼｯｸM-PRO" pitchFamily="50" charset="-128"/>
              <a:ea typeface="HG丸ｺﾞｼｯｸM-PRO" pitchFamily="50" charset="-128"/>
            </a:endParaRPr>
          </a:p>
          <a:p>
            <a:pPr>
              <a:lnSpc>
                <a:spcPct val="150000"/>
              </a:lnSpc>
              <a:defRPr/>
            </a:pPr>
            <a:r>
              <a:rPr lang="ja-JP" altLang="en-US" dirty="0">
                <a:latin typeface="HG丸ｺﾞｼｯｸM-PRO" pitchFamily="50" charset="-128"/>
                <a:ea typeface="HG丸ｺﾞｼｯｸM-PRO" pitchFamily="50" charset="-128"/>
              </a:rPr>
              <a:t>愛情の「愛」、私の「Ｉ」、支え合いの「合い」に共通する「あい」と、</a:t>
            </a:r>
            <a:endParaRPr lang="en-US" altLang="ja-JP" dirty="0">
              <a:latin typeface="HG丸ｺﾞｼｯｸM-PRO" pitchFamily="50" charset="-128"/>
              <a:ea typeface="HG丸ｺﾞｼｯｸM-PRO" pitchFamily="50" charset="-128"/>
            </a:endParaRPr>
          </a:p>
          <a:p>
            <a:pPr>
              <a:lnSpc>
                <a:spcPct val="150000"/>
              </a:lnSpc>
              <a:defRPr/>
            </a:pPr>
            <a:r>
              <a:rPr lang="ja-JP" altLang="en-US" dirty="0">
                <a:latin typeface="HG丸ｺﾞｼｯｸM-PRO" pitchFamily="50" charset="-128"/>
                <a:ea typeface="HG丸ｺﾞｼｯｸM-PRO" pitchFamily="50" charset="-128"/>
              </a:rPr>
              <a:t>支える・応援する意味の「サポート」を組み合わせ、</a:t>
            </a:r>
            <a:endParaRPr lang="en-US" altLang="ja-JP" dirty="0">
              <a:latin typeface="HG丸ｺﾞｼｯｸM-PRO" pitchFamily="50" charset="-128"/>
              <a:ea typeface="HG丸ｺﾞｼｯｸM-PRO" pitchFamily="50" charset="-128"/>
            </a:endParaRPr>
          </a:p>
          <a:p>
            <a:pPr>
              <a:lnSpc>
                <a:spcPct val="150000"/>
              </a:lnSpc>
              <a:defRPr/>
            </a:pPr>
            <a:r>
              <a:rPr lang="ja-JP" altLang="en-US" dirty="0">
                <a:latin typeface="HG丸ｺﾞｼｯｸM-PRO" pitchFamily="50" charset="-128"/>
                <a:ea typeface="HG丸ｺﾞｼｯｸM-PRO" pitchFamily="50" charset="-128"/>
              </a:rPr>
              <a:t>障がいのある方を優しく支え、自分の意志で行動することを意味しています。</a:t>
            </a:r>
          </a:p>
        </p:txBody>
      </p:sp>
      <p:pic>
        <p:nvPicPr>
          <p:cNvPr id="4101" name="Picture 2" descr="\\LANDISK-SHOGAI\disk\H23\01障がい\15自立支援\2011 あいサポート運動\チラシ・パネル原稿\バッジ画像\バッジ　グレイ縁-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1713" y="2212975"/>
            <a:ext cx="12604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テキスト ボックス 2"/>
          <p:cNvSpPr txBox="1">
            <a:spLocks noChangeArrowheads="1"/>
          </p:cNvSpPr>
          <p:nvPr/>
        </p:nvSpPr>
        <p:spPr bwMode="auto">
          <a:xfrm>
            <a:off x="7081838" y="3284538"/>
            <a:ext cx="1800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defRPr/>
            </a:pPr>
            <a:r>
              <a:rPr lang="ja-JP" altLang="en-US" sz="1400" dirty="0" smtClean="0">
                <a:latin typeface="+mj-ea"/>
                <a:ea typeface="+mj-ea"/>
              </a:rPr>
              <a:t>あいサポートバッジ</a:t>
            </a:r>
          </a:p>
        </p:txBody>
      </p:sp>
      <p:sp>
        <p:nvSpPr>
          <p:cNvPr id="8" name="角丸四角形 7"/>
          <p:cNvSpPr/>
          <p:nvPr/>
        </p:nvSpPr>
        <p:spPr>
          <a:xfrm>
            <a:off x="148841" y="2276872"/>
            <a:ext cx="4140000" cy="432000"/>
          </a:xfrm>
          <a:prstGeom prst="roundRect">
            <a:avLst>
              <a:gd name="adj" fmla="val 50000"/>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ja-JP" altLang="en-US" b="1" dirty="0">
                <a:latin typeface="HG丸ｺﾞｼｯｸM-PRO" panose="020F0600000000000000" pitchFamily="50" charset="-128"/>
                <a:ea typeface="HG丸ｺﾞｼｯｸM-PRO" panose="020F0600000000000000" pitchFamily="50" charset="-128"/>
              </a:rPr>
              <a:t>あいサポート運動のシンボルマーク</a:t>
            </a:r>
          </a:p>
        </p:txBody>
      </p:sp>
      <p:sp>
        <p:nvSpPr>
          <p:cNvPr id="4106" name="スライド番号プレースホルダー 9"/>
          <p:cNvSpPr>
            <a:spLocks noGrp="1"/>
          </p:cNvSpPr>
          <p:nvPr>
            <p:ph type="sldNum" sz="quarter" idx="12"/>
          </p:nvPr>
        </p:nvSpPr>
        <p:spPr>
          <a:xfrm>
            <a:off x="7010400" y="6492875"/>
            <a:ext cx="2133600" cy="365125"/>
          </a:xfrm>
          <a:noFill/>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C77E1444-1713-417D-AB36-2AFBA8DFE9D2}" type="slidenum">
              <a:rPr lang="ja-JP" altLang="en-US" sz="1600" smtClean="0"/>
              <a:pPr eaLnBrk="1" hangingPunct="1">
                <a:spcBef>
                  <a:spcPct val="0"/>
                </a:spcBef>
                <a:buFontTx/>
                <a:buNone/>
              </a:pPr>
              <a:t>2</a:t>
            </a:fld>
            <a:endParaRPr lang="ja-JP" altLang="en-US" sz="1600" smtClean="0"/>
          </a:p>
        </p:txBody>
      </p:sp>
      <p:sp>
        <p:nvSpPr>
          <p:cNvPr id="6" name="角丸四角形 5"/>
          <p:cNvSpPr/>
          <p:nvPr/>
        </p:nvSpPr>
        <p:spPr>
          <a:xfrm>
            <a:off x="148841" y="44624"/>
            <a:ext cx="3240000" cy="432000"/>
          </a:xfrm>
          <a:prstGeom prst="roundRect">
            <a:avLst>
              <a:gd name="adj" fmla="val 50000"/>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ja-JP" altLang="en-US" b="1" dirty="0">
                <a:latin typeface="HG丸ｺﾞｼｯｸM-PRO" panose="020F0600000000000000" pitchFamily="50" charset="-128"/>
                <a:ea typeface="HG丸ｺﾞｼｯｸM-PRO" panose="020F0600000000000000" pitchFamily="50" charset="-128"/>
              </a:rPr>
              <a:t>あいサポートの名前</a:t>
            </a:r>
          </a:p>
        </p:txBody>
      </p:sp>
      <p:sp>
        <p:nvSpPr>
          <p:cNvPr id="10" name="テキスト ボックス 9"/>
          <p:cNvSpPr txBox="1"/>
          <p:nvPr/>
        </p:nvSpPr>
        <p:spPr>
          <a:xfrm>
            <a:off x="39688" y="6511925"/>
            <a:ext cx="2195512" cy="3079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ja-JP" altLang="en-US" sz="1400" dirty="0">
                <a:latin typeface="ＭＳ ゴシック" panose="020B0609070205080204" pitchFamily="49" charset="-128"/>
                <a:ea typeface="ＭＳ ゴシック" panose="020B0609070205080204" pitchFamily="49" charset="-128"/>
              </a:rPr>
              <a:t>あいサポーター研修用</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正方形/長方形 4"/>
          <p:cNvSpPr>
            <a:spLocks noChangeArrowheads="1"/>
          </p:cNvSpPr>
          <p:nvPr/>
        </p:nvSpPr>
        <p:spPr bwMode="auto">
          <a:xfrm>
            <a:off x="415925" y="2349500"/>
            <a:ext cx="8280400" cy="2339975"/>
          </a:xfrm>
          <a:prstGeom prst="rect">
            <a:avLst/>
          </a:prstGeom>
          <a:noFill/>
          <a:ln w="254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normAutofit fontScale="92500" lnSpcReduction="10000"/>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defRPr/>
            </a:pPr>
            <a:r>
              <a:rPr lang="en-US" altLang="ja-JP" sz="1600" dirty="0" smtClean="0">
                <a:latin typeface="HG丸ｺﾞｼｯｸM-PRO" pitchFamily="50" charset="-128"/>
                <a:ea typeface="HG丸ｺﾞｼｯｸM-PRO" pitchFamily="50" charset="-128"/>
              </a:rPr>
              <a:t>【</a:t>
            </a:r>
            <a:r>
              <a:rPr lang="ja-JP" altLang="en-US" sz="1600" dirty="0" smtClean="0">
                <a:latin typeface="HG丸ｺﾞｼｯｸM-PRO" pitchFamily="50" charset="-128"/>
                <a:ea typeface="HG丸ｺﾞｼｯｸM-PRO" pitchFamily="50" charset="-128"/>
              </a:rPr>
              <a:t>具体例</a:t>
            </a:r>
            <a:r>
              <a:rPr lang="en-US" altLang="ja-JP" sz="1600" dirty="0" smtClean="0">
                <a:latin typeface="HG丸ｺﾞｼｯｸM-PRO" pitchFamily="50" charset="-128"/>
                <a:ea typeface="HG丸ｺﾞｼｯｸM-PRO" pitchFamily="50" charset="-128"/>
              </a:rPr>
              <a:t>】</a:t>
            </a:r>
          </a:p>
          <a:p>
            <a:pPr eaLnBrk="1" hangingPunct="1">
              <a:spcBef>
                <a:spcPct val="0"/>
              </a:spcBef>
              <a:buFontTx/>
              <a:buNone/>
              <a:defRPr/>
            </a:pPr>
            <a:r>
              <a:rPr lang="ja-JP" altLang="en-US" sz="1600" dirty="0" smtClean="0">
                <a:latin typeface="HG丸ｺﾞｼｯｸM-PRO" pitchFamily="50" charset="-128"/>
                <a:ea typeface="HG丸ｺﾞｼｯｸM-PRO" pitchFamily="50" charset="-128"/>
              </a:rPr>
              <a:t>・視覚障がいで白杖（はくじょう）を使用している人は、点字ブロックの上に自転車などを</a:t>
            </a:r>
            <a:endParaRPr lang="en-US" altLang="ja-JP" sz="1600" dirty="0" smtClean="0">
              <a:latin typeface="HG丸ｺﾞｼｯｸM-PRO" pitchFamily="50" charset="-128"/>
              <a:ea typeface="HG丸ｺﾞｼｯｸM-PRO" pitchFamily="50" charset="-128"/>
            </a:endParaRPr>
          </a:p>
          <a:p>
            <a:pPr eaLnBrk="1" hangingPunct="1">
              <a:spcBef>
                <a:spcPct val="0"/>
              </a:spcBef>
              <a:buFontTx/>
              <a:buNone/>
              <a:defRPr/>
            </a:pPr>
            <a:r>
              <a:rPr lang="ja-JP" altLang="en-US" sz="1600" dirty="0">
                <a:latin typeface="HG丸ｺﾞｼｯｸM-PRO" pitchFamily="50" charset="-128"/>
                <a:ea typeface="HG丸ｺﾞｼｯｸM-PRO" pitchFamily="50" charset="-128"/>
              </a:rPr>
              <a:t>　</a:t>
            </a:r>
            <a:r>
              <a:rPr lang="ja-JP" altLang="en-US" sz="1600" dirty="0" smtClean="0">
                <a:latin typeface="HG丸ｺﾞｼｯｸM-PRO" pitchFamily="50" charset="-128"/>
                <a:ea typeface="HG丸ｺﾞｼｯｸM-PRO" pitchFamily="50" charset="-128"/>
              </a:rPr>
              <a:t>置いたり、そこで立ち話をしていると歩けなくて困る。</a:t>
            </a:r>
            <a:endParaRPr lang="en-US" altLang="ja-JP" sz="1600" dirty="0" smtClean="0">
              <a:latin typeface="HG丸ｺﾞｼｯｸM-PRO" pitchFamily="50" charset="-128"/>
              <a:ea typeface="HG丸ｺﾞｼｯｸM-PRO" pitchFamily="50" charset="-128"/>
            </a:endParaRPr>
          </a:p>
          <a:p>
            <a:pPr eaLnBrk="1" hangingPunct="1">
              <a:spcBef>
                <a:spcPct val="0"/>
              </a:spcBef>
              <a:buFontTx/>
              <a:buNone/>
              <a:defRPr/>
            </a:pPr>
            <a:r>
              <a:rPr lang="ja-JP" altLang="en-US" sz="1600" dirty="0" smtClean="0">
                <a:latin typeface="HG丸ｺﾞｼｯｸM-PRO" pitchFamily="50" charset="-128"/>
                <a:ea typeface="HG丸ｺﾞｼｯｸM-PRO" pitchFamily="50" charset="-128"/>
              </a:rPr>
              <a:t>・「</a:t>
            </a:r>
            <a:r>
              <a:rPr lang="ja-JP" altLang="en-US" sz="1600" dirty="0" err="1" smtClean="0">
                <a:latin typeface="HG丸ｺﾞｼｯｸM-PRO" pitchFamily="50" charset="-128"/>
                <a:ea typeface="HG丸ｺﾞｼｯｸM-PRO" pitchFamily="50" charset="-128"/>
              </a:rPr>
              <a:t>聴覚障がい</a:t>
            </a:r>
            <a:r>
              <a:rPr lang="ja-JP" altLang="en-US" sz="1600" dirty="0" smtClean="0">
                <a:latin typeface="HG丸ｺﾞｼｯｸM-PRO" pitchFamily="50" charset="-128"/>
                <a:ea typeface="HG丸ｺﾞｼｯｸM-PRO" pitchFamily="50" charset="-128"/>
              </a:rPr>
              <a:t>」のある人は、駅や銀行で案内や呼び出しが聞こえなくて困る。</a:t>
            </a:r>
          </a:p>
          <a:p>
            <a:pPr eaLnBrk="1" hangingPunct="1">
              <a:spcBef>
                <a:spcPct val="0"/>
              </a:spcBef>
              <a:buFontTx/>
              <a:buNone/>
              <a:defRPr/>
            </a:pPr>
            <a:r>
              <a:rPr lang="ja-JP" altLang="en-US" sz="1600" dirty="0" smtClean="0">
                <a:latin typeface="HG丸ｺﾞｼｯｸM-PRO" pitchFamily="50" charset="-128"/>
                <a:ea typeface="HG丸ｺﾞｼｯｸM-PRO" pitchFamily="50" charset="-128"/>
              </a:rPr>
              <a:t>・車いすを使用している人が、ちょっとした段差で動けなくなることがあっても、</a:t>
            </a:r>
            <a:endParaRPr lang="en-US" altLang="ja-JP" sz="1600" dirty="0" smtClean="0">
              <a:latin typeface="HG丸ｺﾞｼｯｸM-PRO" pitchFamily="50" charset="-128"/>
              <a:ea typeface="HG丸ｺﾞｼｯｸM-PRO" pitchFamily="50" charset="-128"/>
            </a:endParaRPr>
          </a:p>
          <a:p>
            <a:pPr eaLnBrk="1" hangingPunct="1">
              <a:spcBef>
                <a:spcPct val="0"/>
              </a:spcBef>
              <a:buFontTx/>
              <a:buNone/>
              <a:defRPr/>
            </a:pPr>
            <a:r>
              <a:rPr lang="ja-JP" altLang="en-US" sz="1600" dirty="0" smtClean="0">
                <a:latin typeface="HG丸ｺﾞｼｯｸM-PRO" pitchFamily="50" charset="-128"/>
                <a:ea typeface="HG丸ｺﾞｼｯｸM-PRO" pitchFamily="50" charset="-128"/>
              </a:rPr>
              <a:t>　無関心の人が多い。</a:t>
            </a:r>
            <a:endParaRPr lang="en-US" altLang="ja-JP" sz="1600" dirty="0" smtClean="0">
              <a:latin typeface="HG丸ｺﾞｼｯｸM-PRO" pitchFamily="50" charset="-128"/>
              <a:ea typeface="HG丸ｺﾞｼｯｸM-PRO" pitchFamily="50" charset="-128"/>
            </a:endParaRPr>
          </a:p>
          <a:p>
            <a:pPr eaLnBrk="1" hangingPunct="1">
              <a:spcBef>
                <a:spcPct val="0"/>
              </a:spcBef>
              <a:buFontTx/>
              <a:buNone/>
              <a:defRPr/>
            </a:pPr>
            <a:r>
              <a:rPr lang="ja-JP" altLang="en-US" sz="1600" dirty="0" smtClean="0">
                <a:latin typeface="HG丸ｺﾞｼｯｸM-PRO" pitchFamily="50" charset="-128"/>
                <a:ea typeface="HG丸ｺﾞｼｯｸM-PRO" pitchFamily="50" charset="-128"/>
              </a:rPr>
              <a:t>・交通事故後に</a:t>
            </a:r>
            <a:r>
              <a:rPr lang="ja-JP" altLang="en-US" sz="1600" dirty="0" err="1" smtClean="0">
                <a:latin typeface="HG丸ｺﾞｼｯｸM-PRO" pitchFamily="50" charset="-128"/>
                <a:ea typeface="HG丸ｺﾞｼｯｸM-PRO" pitchFamily="50" charset="-128"/>
              </a:rPr>
              <a:t>記憶障がいに</a:t>
            </a:r>
            <a:r>
              <a:rPr lang="ja-JP" altLang="en-US" sz="1600" dirty="0" smtClean="0">
                <a:latin typeface="HG丸ｺﾞｼｯｸM-PRO" pitchFamily="50" charset="-128"/>
                <a:ea typeface="HG丸ｺﾞｼｯｸM-PRO" pitchFamily="50" charset="-128"/>
              </a:rPr>
              <a:t>より、仕事がうまくできない社員を、</a:t>
            </a:r>
            <a:endParaRPr lang="en-US" altLang="ja-JP" sz="1600" dirty="0" smtClean="0">
              <a:latin typeface="HG丸ｺﾞｼｯｸM-PRO" pitchFamily="50" charset="-128"/>
              <a:ea typeface="HG丸ｺﾞｼｯｸM-PRO" pitchFamily="50" charset="-128"/>
            </a:endParaRPr>
          </a:p>
          <a:p>
            <a:pPr eaLnBrk="1" hangingPunct="1">
              <a:spcBef>
                <a:spcPct val="0"/>
              </a:spcBef>
              <a:buFontTx/>
              <a:buNone/>
              <a:defRPr/>
            </a:pPr>
            <a:r>
              <a:rPr lang="ja-JP" altLang="en-US" sz="1600" dirty="0" smtClean="0">
                <a:latin typeface="HG丸ｺﾞｼｯｸM-PRO" pitchFamily="50" charset="-128"/>
                <a:ea typeface="HG丸ｺﾞｼｯｸM-PRO" pitchFamily="50" charset="-128"/>
              </a:rPr>
              <a:t>　雇い側が「</a:t>
            </a:r>
            <a:r>
              <a:rPr lang="ja-JP" altLang="en-US" sz="1600" dirty="0" err="1" smtClean="0">
                <a:latin typeface="HG丸ｺﾞｼｯｸM-PRO" pitchFamily="50" charset="-128"/>
                <a:ea typeface="HG丸ｺﾞｼｯｸM-PRO" pitchFamily="50" charset="-128"/>
              </a:rPr>
              <a:t>高次脳機能障がい</a:t>
            </a:r>
            <a:r>
              <a:rPr lang="ja-JP" altLang="en-US" sz="1600" dirty="0" smtClean="0">
                <a:latin typeface="HG丸ｺﾞｼｯｸM-PRO" pitchFamily="50" charset="-128"/>
                <a:ea typeface="HG丸ｺﾞｼｯｸM-PRO" pitchFamily="50" charset="-128"/>
              </a:rPr>
              <a:t>」を知らないため怒ってしまう。</a:t>
            </a:r>
            <a:endParaRPr lang="en-US" altLang="ja-JP" sz="1600" dirty="0" smtClean="0">
              <a:latin typeface="HG丸ｺﾞｼｯｸM-PRO" pitchFamily="50" charset="-128"/>
              <a:ea typeface="HG丸ｺﾞｼｯｸM-PRO" pitchFamily="50" charset="-128"/>
            </a:endParaRPr>
          </a:p>
          <a:p>
            <a:pPr eaLnBrk="1" hangingPunct="1">
              <a:spcBef>
                <a:spcPct val="0"/>
              </a:spcBef>
              <a:buFontTx/>
              <a:buNone/>
              <a:defRPr/>
            </a:pPr>
            <a:r>
              <a:rPr lang="ja-JP" altLang="en-US" sz="1600" dirty="0" smtClean="0">
                <a:latin typeface="HG丸ｺﾞｼｯｸM-PRO" pitchFamily="50" charset="-128"/>
                <a:ea typeface="HG丸ｺﾞｼｯｸM-PRO" pitchFamily="50" charset="-128"/>
              </a:rPr>
              <a:t>・知的障がいのある方で、言葉や行動の意味が相手に伝わらず、</a:t>
            </a:r>
            <a:endParaRPr lang="en-US" altLang="ja-JP" sz="1600" dirty="0" smtClean="0">
              <a:latin typeface="HG丸ｺﾞｼｯｸM-PRO" pitchFamily="50" charset="-128"/>
              <a:ea typeface="HG丸ｺﾞｼｯｸM-PRO" pitchFamily="50" charset="-128"/>
            </a:endParaRPr>
          </a:p>
          <a:p>
            <a:pPr eaLnBrk="1" hangingPunct="1">
              <a:spcBef>
                <a:spcPct val="0"/>
              </a:spcBef>
              <a:buFontTx/>
              <a:buNone/>
              <a:defRPr/>
            </a:pPr>
            <a:r>
              <a:rPr lang="ja-JP" altLang="en-US" sz="1600" dirty="0" smtClean="0">
                <a:latin typeface="HG丸ｺﾞｼｯｸM-PRO" pitchFamily="50" charset="-128"/>
                <a:ea typeface="HG丸ｺﾞｼｯｸM-PRO" pitchFamily="50" charset="-128"/>
              </a:rPr>
              <a:t>　誤解や偏見を受けることがある。</a:t>
            </a:r>
            <a:endParaRPr lang="en-US" altLang="ja-JP" sz="1600" dirty="0" smtClean="0">
              <a:latin typeface="HG丸ｺﾞｼｯｸM-PRO" pitchFamily="50" charset="-128"/>
              <a:ea typeface="HG丸ｺﾞｼｯｸM-PRO" pitchFamily="50" charset="-128"/>
            </a:endParaRPr>
          </a:p>
        </p:txBody>
      </p:sp>
      <p:sp>
        <p:nvSpPr>
          <p:cNvPr id="6" name="角丸四角形 5"/>
          <p:cNvSpPr/>
          <p:nvPr/>
        </p:nvSpPr>
        <p:spPr>
          <a:xfrm>
            <a:off x="179512" y="146786"/>
            <a:ext cx="2880000" cy="432000"/>
          </a:xfrm>
          <a:prstGeom prst="roundRect">
            <a:avLst>
              <a:gd name="adj" fmla="val 50000"/>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ja-JP" altLang="en-US" b="1" dirty="0">
                <a:latin typeface="HG丸ｺﾞｼｯｸM-PRO" panose="020F0600000000000000" pitchFamily="50" charset="-128"/>
                <a:ea typeface="HG丸ｺﾞｼｯｸM-PRO" panose="020F0600000000000000" pitchFamily="50" charset="-128"/>
              </a:rPr>
              <a:t>運動が生まれた背景</a:t>
            </a:r>
          </a:p>
        </p:txBody>
      </p:sp>
      <p:pic>
        <p:nvPicPr>
          <p:cNvPr id="5126" name="Picture 4" descr="\\LANDISK-SHOGAI\disk\H23\01障がい\15自立支援\2011 あいサポート運動\チラシ・パネル原稿\バッジ画像\あいサポーター＆障害を知り＆バッジ-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4325" y="6350"/>
            <a:ext cx="10795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正方形/長方形 1"/>
          <p:cNvSpPr>
            <a:spLocks noChangeArrowheads="1"/>
          </p:cNvSpPr>
          <p:nvPr/>
        </p:nvSpPr>
        <p:spPr bwMode="auto">
          <a:xfrm>
            <a:off x="9525" y="698500"/>
            <a:ext cx="9093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400">
                <a:latin typeface="HG丸ｺﾞｼｯｸM-PRO" pitchFamily="50" charset="-128"/>
                <a:ea typeface="HG丸ｺﾞｼｯｸM-PRO" pitchFamily="50" charset="-128"/>
              </a:rPr>
              <a:t>　誰もが地域の中でいきいきと暮らしていくためには、自分が理解されていることが必要であるが、障がいについては、まだまだその内容や配慮等が広く知られていないため、障がいのある方がいろいろな面で、つらい経験をされているという実情がある。</a:t>
            </a:r>
          </a:p>
        </p:txBody>
      </p:sp>
      <p:sp>
        <p:nvSpPr>
          <p:cNvPr id="5128" name="正方形/長方形 2"/>
          <p:cNvSpPr>
            <a:spLocks noChangeArrowheads="1"/>
          </p:cNvSpPr>
          <p:nvPr/>
        </p:nvSpPr>
        <p:spPr bwMode="auto">
          <a:xfrm>
            <a:off x="357188" y="5445125"/>
            <a:ext cx="8280400" cy="923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800" dirty="0">
                <a:latin typeface="HGP創英角ｺﾞｼｯｸUB" pitchFamily="50" charset="-128"/>
                <a:ea typeface="HGP創英角ｺﾞｼｯｸUB" pitchFamily="50" charset="-128"/>
              </a:rPr>
              <a:t>＊「知ること」の大切さ＊</a:t>
            </a:r>
          </a:p>
          <a:p>
            <a:pPr eaLnBrk="1" hangingPunct="1">
              <a:spcBef>
                <a:spcPct val="0"/>
              </a:spcBef>
              <a:buFontTx/>
              <a:buNone/>
            </a:pPr>
            <a:r>
              <a:rPr lang="ja-JP" altLang="en-US" sz="1800" dirty="0" smtClean="0">
                <a:latin typeface="HGP創英角ｺﾞｼｯｸUB" pitchFamily="50" charset="-128"/>
                <a:ea typeface="HGP創英角ｺﾞｼｯｸUB" pitchFamily="50" charset="-128"/>
              </a:rPr>
              <a:t>・  知って</a:t>
            </a:r>
            <a:r>
              <a:rPr lang="ja-JP" altLang="en-US" sz="1800" dirty="0">
                <a:latin typeface="HGP創英角ｺﾞｼｯｸUB" pitchFamily="50" charset="-128"/>
                <a:ea typeface="HGP創英角ｺﾞｼｯｸUB" pitchFamily="50" charset="-128"/>
              </a:rPr>
              <a:t>いるからこそ障がいが理解でき、困っていることも分かる。</a:t>
            </a:r>
          </a:p>
          <a:p>
            <a:pPr eaLnBrk="1" hangingPunct="1">
              <a:spcBef>
                <a:spcPct val="0"/>
              </a:spcBef>
              <a:buFontTx/>
              <a:buNone/>
            </a:pPr>
            <a:r>
              <a:rPr lang="ja-JP" altLang="en-US" sz="1800" dirty="0">
                <a:latin typeface="HGP創英角ｺﾞｼｯｸUB" pitchFamily="50" charset="-128"/>
                <a:ea typeface="HGP創英角ｺﾞｼｯｸUB" pitchFamily="50" charset="-128"/>
              </a:rPr>
              <a:t>・　「あいサポート運動」</a:t>
            </a:r>
            <a:r>
              <a:rPr lang="ja-JP" altLang="en-US" sz="1800" dirty="0" smtClean="0">
                <a:latin typeface="HGP創英角ｺﾞｼｯｸUB" pitchFamily="50" charset="-128"/>
                <a:ea typeface="HGP創英角ｺﾞｼｯｸUB" pitchFamily="50" charset="-128"/>
              </a:rPr>
              <a:t>のねらいは</a:t>
            </a:r>
            <a:r>
              <a:rPr lang="ja-JP" altLang="en-US" sz="1800" dirty="0">
                <a:latin typeface="HGP創英角ｺﾞｼｯｸUB" pitchFamily="50" charset="-128"/>
                <a:ea typeface="HGP創英角ｺﾞｼｯｸUB" pitchFamily="50" charset="-128"/>
              </a:rPr>
              <a:t>、多くの人に</a:t>
            </a:r>
            <a:r>
              <a:rPr lang="ja-JP" altLang="en-US" sz="1800" dirty="0" err="1">
                <a:latin typeface="HGP創英角ｺﾞｼｯｸUB" pitchFamily="50" charset="-128"/>
                <a:ea typeface="HGP創英角ｺﾞｼｯｸUB" pitchFamily="50" charset="-128"/>
              </a:rPr>
              <a:t>障がいを</a:t>
            </a:r>
            <a:r>
              <a:rPr lang="ja-JP" altLang="en-US" sz="1800" dirty="0">
                <a:latin typeface="HGP創英角ｺﾞｼｯｸUB" pitchFamily="50" charset="-128"/>
                <a:ea typeface="HGP創英角ｺﾞｼｯｸUB" pitchFamily="50" charset="-128"/>
              </a:rPr>
              <a:t>知ってもらうことです。</a:t>
            </a:r>
          </a:p>
        </p:txBody>
      </p:sp>
      <p:sp>
        <p:nvSpPr>
          <p:cNvPr id="4" name="下矢印 3"/>
          <p:cNvSpPr/>
          <p:nvPr/>
        </p:nvSpPr>
        <p:spPr>
          <a:xfrm>
            <a:off x="4124073" y="4797152"/>
            <a:ext cx="720080" cy="569196"/>
          </a:xfrm>
          <a:prstGeom prst="downArrow">
            <a:avLst/>
          </a:prstGeom>
          <a:gradFill>
            <a:gsLst>
              <a:gs pos="0">
                <a:srgbClr val="7030A0"/>
              </a:gs>
              <a:gs pos="80000">
                <a:schemeClr val="accent6">
                  <a:shade val="93000"/>
                  <a:satMod val="130000"/>
                </a:schemeClr>
              </a:gs>
              <a:gs pos="100000">
                <a:schemeClr val="accent6">
                  <a:shade val="94000"/>
                  <a:satMod val="135000"/>
                </a:schemeClr>
              </a:gs>
            </a:gsLst>
          </a:gradFill>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ja-JP" altLang="en-US"/>
          </a:p>
        </p:txBody>
      </p:sp>
      <p:sp>
        <p:nvSpPr>
          <p:cNvPr id="5132" name="スライド番号プレースホルダー 9"/>
          <p:cNvSpPr>
            <a:spLocks noGrp="1"/>
          </p:cNvSpPr>
          <p:nvPr>
            <p:ph type="sldNum" sz="quarter" idx="12"/>
          </p:nvPr>
        </p:nvSpPr>
        <p:spPr>
          <a:xfrm>
            <a:off x="7010400" y="6492875"/>
            <a:ext cx="2133600" cy="365125"/>
          </a:xfrm>
          <a:noFill/>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79E6A57E-AADE-45FC-AED5-F9B4F0013F10}" type="slidenum">
              <a:rPr lang="ja-JP" altLang="en-US" sz="1400" smtClean="0"/>
              <a:pPr eaLnBrk="1" hangingPunct="1">
                <a:spcBef>
                  <a:spcPct val="0"/>
                </a:spcBef>
                <a:buFontTx/>
                <a:buNone/>
              </a:pPr>
              <a:t>3</a:t>
            </a:fld>
            <a:endParaRPr lang="ja-JP" altLang="en-US" sz="1400" smtClean="0"/>
          </a:p>
        </p:txBody>
      </p:sp>
      <p:sp>
        <p:nvSpPr>
          <p:cNvPr id="9" name="テキスト ボックス 8"/>
          <p:cNvSpPr txBox="1"/>
          <p:nvPr/>
        </p:nvSpPr>
        <p:spPr>
          <a:xfrm>
            <a:off x="39688" y="6511925"/>
            <a:ext cx="2195512" cy="3079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ja-JP" altLang="en-US" sz="1400" dirty="0">
                <a:latin typeface="ＭＳ ゴシック" panose="020B0609070205080204" pitchFamily="49" charset="-128"/>
                <a:ea typeface="ＭＳ ゴシック" panose="020B0609070205080204" pitchFamily="49" charset="-128"/>
              </a:rPr>
              <a:t>あいサポーター研修用</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LANDISK-SHOGAI\disk\H23\01障がい\15自立支援\2011 あいサポート運動\チラシ・パネル原稿\バッジ画像\あいサポーター＆障害を知り＆バッジ-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4500" y="0"/>
            <a:ext cx="10795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7" name="グループ化 1"/>
          <p:cNvGrpSpPr>
            <a:grpSpLocks/>
          </p:cNvGrpSpPr>
          <p:nvPr/>
        </p:nvGrpSpPr>
        <p:grpSpPr bwMode="auto">
          <a:xfrm>
            <a:off x="138113" y="476250"/>
            <a:ext cx="5635625" cy="3743325"/>
            <a:chOff x="3938811" y="2590392"/>
            <a:chExt cx="5635643" cy="3745015"/>
          </a:xfrm>
        </p:grpSpPr>
        <p:pic>
          <p:nvPicPr>
            <p:cNvPr id="6162" name="Picture 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6552" y="4535407"/>
              <a:ext cx="2159731"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3" name="Picture 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848" y="2662431"/>
              <a:ext cx="2159731"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64" name="正方形/長方形 19"/>
            <p:cNvSpPr>
              <a:spLocks noChangeArrowheads="1"/>
            </p:cNvSpPr>
            <p:nvPr/>
          </p:nvSpPr>
          <p:spPr bwMode="auto">
            <a:xfrm>
              <a:off x="4485697" y="2590392"/>
              <a:ext cx="4376702" cy="149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lnSpc>
                  <a:spcPct val="120000"/>
                </a:lnSpc>
                <a:spcBef>
                  <a:spcPct val="0"/>
                </a:spcBef>
                <a:buFontTx/>
                <a:buNone/>
              </a:pPr>
              <a:r>
                <a:rPr lang="ja-JP" altLang="en-US" sz="1600">
                  <a:solidFill>
                    <a:srgbClr val="FF3399"/>
                  </a:solidFill>
                  <a:latin typeface="HGPｺﾞｼｯｸE" pitchFamily="50" charset="-128"/>
                  <a:ea typeface="HGPｺﾞｼｯｸE" pitchFamily="50" charset="-128"/>
                </a:rPr>
                <a:t>あいサポーター</a:t>
              </a:r>
              <a:endParaRPr lang="en-US" altLang="ja-JP" sz="1600">
                <a:solidFill>
                  <a:srgbClr val="FF3399"/>
                </a:solidFill>
                <a:latin typeface="HGPｺﾞｼｯｸE" pitchFamily="50" charset="-128"/>
                <a:ea typeface="HGPｺﾞｼｯｸE" pitchFamily="50" charset="-128"/>
              </a:endParaRPr>
            </a:p>
            <a:p>
              <a:pPr eaLnBrk="1" hangingPunct="1">
                <a:lnSpc>
                  <a:spcPct val="120000"/>
                </a:lnSpc>
                <a:spcBef>
                  <a:spcPct val="0"/>
                </a:spcBef>
                <a:buFontTx/>
                <a:buNone/>
              </a:pPr>
              <a:r>
                <a:rPr lang="ja-JP" altLang="en-US" sz="1200">
                  <a:solidFill>
                    <a:srgbClr val="000000"/>
                  </a:solidFill>
                  <a:latin typeface="HGPｺﾞｼｯｸE" pitchFamily="50" charset="-128"/>
                  <a:ea typeface="HGPｺﾞｼｯｸE" pitchFamily="50" charset="-128"/>
                </a:rPr>
                <a:t>　障がいについて、①「その内容や特性」、②「障がいのある方が日常生活で困っていること」、③「ちょっとした手助けや配慮の方法」の三つを知ってもらい、実践していただく方。多様な障がいの特性、困っていること、必要な配慮などを理解し、障がいのある方にちょっとした手助けをする意欲がある方であれば誰でも可</a:t>
              </a:r>
            </a:p>
          </p:txBody>
        </p:sp>
        <p:sp>
          <p:nvSpPr>
            <p:cNvPr id="6165" name="正方形/長方形 16"/>
            <p:cNvSpPr>
              <a:spLocks noChangeArrowheads="1"/>
            </p:cNvSpPr>
            <p:nvPr/>
          </p:nvSpPr>
          <p:spPr bwMode="auto">
            <a:xfrm>
              <a:off x="3938811" y="4607445"/>
              <a:ext cx="28654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lnSpc>
                  <a:spcPct val="120000"/>
                </a:lnSpc>
                <a:spcBef>
                  <a:spcPct val="0"/>
                </a:spcBef>
                <a:buFontTx/>
                <a:buNone/>
              </a:pPr>
              <a:r>
                <a:rPr lang="ja-JP" altLang="en-US" sz="1600">
                  <a:solidFill>
                    <a:srgbClr val="FF3399"/>
                  </a:solidFill>
                  <a:latin typeface="HGPｺﾞｼｯｸE" pitchFamily="50" charset="-128"/>
                  <a:ea typeface="HGPｺﾞｼｯｸE" pitchFamily="50" charset="-128"/>
                </a:rPr>
                <a:t>あいサポーター研修の実施</a:t>
              </a:r>
              <a:endParaRPr lang="en-US" altLang="ja-JP" sz="1600">
                <a:solidFill>
                  <a:srgbClr val="FF3399"/>
                </a:solidFill>
                <a:latin typeface="HGPｺﾞｼｯｸE" pitchFamily="50" charset="-128"/>
                <a:ea typeface="HGPｺﾞｼｯｸE" pitchFamily="50" charset="-128"/>
              </a:endParaRPr>
            </a:p>
            <a:p>
              <a:pPr eaLnBrk="1" hangingPunct="1">
                <a:lnSpc>
                  <a:spcPct val="120000"/>
                </a:lnSpc>
                <a:spcBef>
                  <a:spcPct val="0"/>
                </a:spcBef>
                <a:buFontTx/>
                <a:buNone/>
              </a:pPr>
              <a:r>
                <a:rPr lang="ja-JP" altLang="en-US" sz="1200">
                  <a:solidFill>
                    <a:srgbClr val="000000"/>
                  </a:solidFill>
                  <a:latin typeface="HGPｺﾞｼｯｸE" pitchFamily="50" charset="-128"/>
                  <a:ea typeface="HGPｺﾞｼｯｸE" pitchFamily="50" charset="-128"/>
                </a:rPr>
                <a:t>　地域や学校、職域などの研修において、出前研修「あいサポーター研修」を実施</a:t>
              </a:r>
            </a:p>
          </p:txBody>
        </p:sp>
        <p:pic>
          <p:nvPicPr>
            <p:cNvPr id="6166" name="Picture 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9272" y="4535407"/>
              <a:ext cx="2159731"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67" name="正方形/長方形 17"/>
            <p:cNvSpPr>
              <a:spLocks noChangeArrowheads="1"/>
            </p:cNvSpPr>
            <p:nvPr/>
          </p:nvSpPr>
          <p:spPr bwMode="auto">
            <a:xfrm>
              <a:off x="6859110" y="4535407"/>
              <a:ext cx="2715344"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lnSpc>
                  <a:spcPct val="120000"/>
                </a:lnSpc>
                <a:spcBef>
                  <a:spcPct val="0"/>
                </a:spcBef>
                <a:buFontTx/>
                <a:buNone/>
              </a:pPr>
              <a:r>
                <a:rPr lang="ja-JP" altLang="en-US" sz="1600">
                  <a:solidFill>
                    <a:srgbClr val="FF3399"/>
                  </a:solidFill>
                  <a:latin typeface="HGPｺﾞｼｯｸE" pitchFamily="50" charset="-128"/>
                  <a:ea typeface="HGPｺﾞｼｯｸE" pitchFamily="50" charset="-128"/>
                </a:rPr>
                <a:t>「あいサポート企業・団体」</a:t>
              </a:r>
              <a:endParaRPr lang="en-US" altLang="ja-JP" sz="1600">
                <a:solidFill>
                  <a:srgbClr val="FF3399"/>
                </a:solidFill>
                <a:latin typeface="HGPｺﾞｼｯｸE" pitchFamily="50" charset="-128"/>
                <a:ea typeface="HGPｺﾞｼｯｸE" pitchFamily="50" charset="-128"/>
              </a:endParaRPr>
            </a:p>
            <a:p>
              <a:pPr algn="ctr" eaLnBrk="1" hangingPunct="1">
                <a:lnSpc>
                  <a:spcPct val="120000"/>
                </a:lnSpc>
                <a:spcBef>
                  <a:spcPct val="0"/>
                </a:spcBef>
                <a:buFontTx/>
                <a:buNone/>
              </a:pPr>
              <a:r>
                <a:rPr lang="ja-JP" altLang="en-US" sz="1600">
                  <a:solidFill>
                    <a:srgbClr val="FF3399"/>
                  </a:solidFill>
                  <a:latin typeface="HGPｺﾞｼｯｸE" pitchFamily="50" charset="-128"/>
                  <a:ea typeface="HGPｺﾞｼｯｸE" pitchFamily="50" charset="-128"/>
                </a:rPr>
                <a:t>認定制度</a:t>
              </a:r>
              <a:endParaRPr lang="en-US" altLang="ja-JP" sz="1600">
                <a:solidFill>
                  <a:srgbClr val="FF3399"/>
                </a:solidFill>
                <a:latin typeface="HGPｺﾞｼｯｸE" pitchFamily="50" charset="-128"/>
                <a:ea typeface="HGPｺﾞｼｯｸE" pitchFamily="50" charset="-128"/>
              </a:endParaRPr>
            </a:p>
            <a:p>
              <a:pPr eaLnBrk="1" hangingPunct="1">
                <a:lnSpc>
                  <a:spcPct val="120000"/>
                </a:lnSpc>
                <a:spcBef>
                  <a:spcPct val="0"/>
                </a:spcBef>
                <a:buFontTx/>
                <a:buNone/>
              </a:pPr>
              <a:r>
                <a:rPr lang="ja-JP" altLang="en-US" sz="1200">
                  <a:solidFill>
                    <a:srgbClr val="000000"/>
                  </a:solidFill>
                  <a:latin typeface="HGPｺﾞｼｯｸE" pitchFamily="50" charset="-128"/>
                  <a:ea typeface="HGPｺﾞｼｯｸE" pitchFamily="50" charset="-128"/>
                </a:rPr>
                <a:t>　従業員等を対象とした「あいサポーター研修」等に取り組む企業・団体を「あいサポート企業・団体」として認定</a:t>
              </a:r>
              <a:endParaRPr lang="en-US" altLang="ja-JP" sz="1200">
                <a:solidFill>
                  <a:srgbClr val="000000"/>
                </a:solidFill>
                <a:latin typeface="HGPｺﾞｼｯｸE" pitchFamily="50" charset="-128"/>
                <a:ea typeface="HGPｺﾞｼｯｸE" pitchFamily="50" charset="-128"/>
              </a:endParaRPr>
            </a:p>
          </p:txBody>
        </p:sp>
        <p:cxnSp>
          <p:nvCxnSpPr>
            <p:cNvPr id="16" name="直線矢印コネクタ 15"/>
            <p:cNvCxnSpPr/>
            <p:nvPr/>
          </p:nvCxnSpPr>
          <p:spPr>
            <a:xfrm flipV="1">
              <a:off x="5248502" y="4103963"/>
              <a:ext cx="360364" cy="431995"/>
            </a:xfrm>
            <a:prstGeom prst="straightConnector1">
              <a:avLst/>
            </a:prstGeom>
            <a:ln w="63500">
              <a:tailEnd type="arrow"/>
            </a:ln>
          </p:spPr>
          <p:style>
            <a:lnRef idx="3">
              <a:schemeClr val="accent1"/>
            </a:lnRef>
            <a:fillRef idx="0">
              <a:schemeClr val="accent1"/>
            </a:fillRef>
            <a:effectRef idx="2">
              <a:schemeClr val="accent1"/>
            </a:effectRef>
            <a:fontRef idx="minor">
              <a:schemeClr val="tx1"/>
            </a:fontRef>
          </p:style>
        </p:cxnSp>
        <p:cxnSp>
          <p:nvCxnSpPr>
            <p:cNvPr id="18" name="直線矢印コネクタ 17"/>
            <p:cNvCxnSpPr/>
            <p:nvPr/>
          </p:nvCxnSpPr>
          <p:spPr>
            <a:xfrm flipH="1" flipV="1">
              <a:off x="7758348" y="4030905"/>
              <a:ext cx="360363" cy="431995"/>
            </a:xfrm>
            <a:prstGeom prst="straightConnector1">
              <a:avLst/>
            </a:prstGeom>
            <a:ln w="63500">
              <a:tailEnd type="arrow"/>
            </a:ln>
          </p:spPr>
          <p:style>
            <a:lnRef idx="3">
              <a:schemeClr val="accent1"/>
            </a:lnRef>
            <a:fillRef idx="0">
              <a:schemeClr val="accent1"/>
            </a:fillRef>
            <a:effectRef idx="2">
              <a:schemeClr val="accent1"/>
            </a:effectRef>
            <a:fontRef idx="minor">
              <a:schemeClr val="tx1"/>
            </a:fontRef>
          </p:style>
        </p:cxnSp>
        <p:sp>
          <p:nvSpPr>
            <p:cNvPr id="6170" name="正方形/長方形 16"/>
            <p:cNvSpPr>
              <a:spLocks noChangeArrowheads="1"/>
            </p:cNvSpPr>
            <p:nvPr/>
          </p:nvSpPr>
          <p:spPr bwMode="auto">
            <a:xfrm>
              <a:off x="3938811" y="5471895"/>
              <a:ext cx="28654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ja-JP" altLang="en-US" sz="1600">
                  <a:solidFill>
                    <a:srgbClr val="FF00FF"/>
                  </a:solidFill>
                  <a:latin typeface="HGPｺﾞｼｯｸE" pitchFamily="50" charset="-128"/>
                  <a:ea typeface="HGPｺﾞｼｯｸE" pitchFamily="50" charset="-128"/>
                </a:rPr>
                <a:t>あいサポートメッセンジャー</a:t>
              </a:r>
              <a:endParaRPr lang="en-US" altLang="ja-JP" sz="1600">
                <a:solidFill>
                  <a:srgbClr val="FF00FF"/>
                </a:solidFill>
                <a:latin typeface="HGPｺﾞｼｯｸE" pitchFamily="50" charset="-128"/>
                <a:ea typeface="HGPｺﾞｼｯｸE" pitchFamily="50" charset="-128"/>
              </a:endParaRPr>
            </a:p>
            <a:p>
              <a:pPr eaLnBrk="1" hangingPunct="1">
                <a:spcBef>
                  <a:spcPct val="0"/>
                </a:spcBef>
                <a:buFontTx/>
                <a:buNone/>
              </a:pPr>
              <a:r>
                <a:rPr lang="ja-JP" altLang="en-US" sz="1200">
                  <a:latin typeface="HGPｺﾞｼｯｸE" pitchFamily="50" charset="-128"/>
                  <a:ea typeface="HGPｺﾞｼｯｸE" pitchFamily="50" charset="-128"/>
                </a:rPr>
                <a:t>　自主企画で「あいサポーター研修」を行う一般ボランティア講師</a:t>
              </a:r>
            </a:p>
          </p:txBody>
        </p:sp>
      </p:grpSp>
      <p:sp>
        <p:nvSpPr>
          <p:cNvPr id="17" name="角丸四角形 16"/>
          <p:cNvSpPr/>
          <p:nvPr/>
        </p:nvSpPr>
        <p:spPr>
          <a:xfrm>
            <a:off x="5249757" y="4024313"/>
            <a:ext cx="3132137" cy="360362"/>
          </a:xfrm>
          <a:prstGeom prst="roundRect">
            <a:avLst>
              <a:gd name="adj" fmla="val 50000"/>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kumimoji="0" lang="ja-JP" altLang="en-US" sz="1400" kern="0" dirty="0">
                <a:solidFill>
                  <a:srgbClr val="000000"/>
                </a:solidFill>
                <a:latin typeface="HGPｺﾞｼｯｸE" panose="020B0900000000000000" pitchFamily="50" charset="-128"/>
                <a:ea typeface="HGPｺﾞｼｯｸE" panose="020B0900000000000000" pitchFamily="50" charset="-128"/>
              </a:rPr>
              <a:t>あいサポーター研修の内容（約７５分）</a:t>
            </a:r>
          </a:p>
        </p:txBody>
      </p:sp>
      <p:sp>
        <p:nvSpPr>
          <p:cNvPr id="6149" name="正方形/長方形 5"/>
          <p:cNvSpPr>
            <a:spLocks noChangeArrowheads="1"/>
          </p:cNvSpPr>
          <p:nvPr/>
        </p:nvSpPr>
        <p:spPr bwMode="auto">
          <a:xfrm>
            <a:off x="4630738" y="4443102"/>
            <a:ext cx="4459287"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lnSpc>
                <a:spcPts val="2000"/>
              </a:lnSpc>
              <a:spcBef>
                <a:spcPct val="0"/>
              </a:spcBef>
              <a:buFontTx/>
              <a:buNone/>
            </a:pPr>
            <a:r>
              <a:rPr lang="ja-JP" altLang="en-US" sz="1400" dirty="0">
                <a:latin typeface="HGPｺﾞｼｯｸE" pitchFamily="50" charset="-128"/>
                <a:ea typeface="HGPｺﾞｼｯｸE" pitchFamily="50" charset="-128"/>
              </a:rPr>
              <a:t>★ あいサポート運動について（１５分）</a:t>
            </a:r>
          </a:p>
          <a:p>
            <a:pPr eaLnBrk="1" hangingPunct="1">
              <a:lnSpc>
                <a:spcPts val="2000"/>
              </a:lnSpc>
              <a:spcBef>
                <a:spcPct val="0"/>
              </a:spcBef>
              <a:buFontTx/>
              <a:buNone/>
            </a:pPr>
            <a:r>
              <a:rPr lang="ja-JP" altLang="en-US" sz="1400" dirty="0">
                <a:latin typeface="HGPｺﾞｼｯｸE" pitchFamily="50" charset="-128"/>
                <a:ea typeface="HGPｺﾞｼｯｸE" pitchFamily="50" charset="-128"/>
              </a:rPr>
              <a:t>★ </a:t>
            </a:r>
            <a:r>
              <a:rPr lang="ja-JP" altLang="en-US" sz="1400" dirty="0" err="1">
                <a:latin typeface="HGPｺﾞｼｯｸE" pitchFamily="50" charset="-128"/>
                <a:ea typeface="HGPｺﾞｼｯｸE" pitchFamily="50" charset="-128"/>
              </a:rPr>
              <a:t>障がいにつ</a:t>
            </a:r>
            <a:r>
              <a:rPr lang="ja-JP" altLang="en-US" sz="1400" dirty="0">
                <a:latin typeface="HGPｺﾞｼｯｸE" pitchFamily="50" charset="-128"/>
                <a:ea typeface="HGPｺﾞｼｯｸE" pitchFamily="50" charset="-128"/>
              </a:rPr>
              <a:t>いて理解しましょう</a:t>
            </a:r>
            <a:r>
              <a:rPr lang="en-US" altLang="ja-JP" sz="1400" dirty="0">
                <a:latin typeface="HGPｺﾞｼｯｸE" pitchFamily="50" charset="-128"/>
                <a:ea typeface="HGPｺﾞｼｯｸE" pitchFamily="50" charset="-128"/>
              </a:rPr>
              <a:t>(</a:t>
            </a:r>
            <a:r>
              <a:rPr lang="ja-JP" altLang="en-US" sz="1400" dirty="0">
                <a:latin typeface="HGPｺﾞｼｯｸE" pitchFamily="50" charset="-128"/>
                <a:ea typeface="HGPｺﾞｼｯｸE" pitchFamily="50" charset="-128"/>
              </a:rPr>
              <a:t>ＤＶＤ視聴（５０分）</a:t>
            </a:r>
            <a:r>
              <a:rPr lang="en-US" altLang="ja-JP" sz="1400" dirty="0">
                <a:latin typeface="HGPｺﾞｼｯｸE" pitchFamily="50" charset="-128"/>
                <a:ea typeface="HGPｺﾞｼｯｸE" pitchFamily="50" charset="-128"/>
              </a:rPr>
              <a:t>)</a:t>
            </a:r>
          </a:p>
          <a:p>
            <a:pPr eaLnBrk="1" hangingPunct="1">
              <a:lnSpc>
                <a:spcPts val="2000"/>
              </a:lnSpc>
              <a:spcBef>
                <a:spcPct val="0"/>
              </a:spcBef>
              <a:buFontTx/>
              <a:buNone/>
            </a:pPr>
            <a:r>
              <a:rPr lang="ja-JP" altLang="en-US" sz="1400" dirty="0">
                <a:latin typeface="HGPｺﾞｼｯｸE" pitchFamily="50" charset="-128"/>
                <a:ea typeface="HGPｺﾞｼｯｸE" pitchFamily="50" charset="-128"/>
              </a:rPr>
              <a:t> 　１２の</a:t>
            </a:r>
            <a:r>
              <a:rPr lang="ja-JP" altLang="en-US" sz="1400" dirty="0" err="1">
                <a:latin typeface="HGPｺﾞｼｯｸE" pitchFamily="50" charset="-128"/>
                <a:ea typeface="HGPｺﾞｼｯｸE" pitchFamily="50" charset="-128"/>
              </a:rPr>
              <a:t>障がいにつ</a:t>
            </a:r>
            <a:r>
              <a:rPr lang="ja-JP" altLang="en-US" sz="1400" dirty="0">
                <a:latin typeface="HGPｺﾞｼｯｸE" pitchFamily="50" charset="-128"/>
                <a:ea typeface="HGPｺﾞｼｯｸE" pitchFamily="50" charset="-128"/>
              </a:rPr>
              <a:t>いて</a:t>
            </a:r>
            <a:endParaRPr lang="en-US" altLang="ja-JP" sz="1400" dirty="0">
              <a:latin typeface="HGPｺﾞｼｯｸE" pitchFamily="50" charset="-128"/>
              <a:ea typeface="HGPｺﾞｼｯｸE" pitchFamily="50" charset="-128"/>
            </a:endParaRPr>
          </a:p>
          <a:p>
            <a:pPr eaLnBrk="1" hangingPunct="1">
              <a:lnSpc>
                <a:spcPts val="2000"/>
              </a:lnSpc>
              <a:spcBef>
                <a:spcPct val="0"/>
              </a:spcBef>
              <a:buFontTx/>
              <a:buNone/>
            </a:pPr>
            <a:r>
              <a:rPr lang="ja-JP" altLang="en-US" sz="1400" dirty="0">
                <a:latin typeface="HGPｺﾞｼｯｸE" pitchFamily="50" charset="-128"/>
                <a:ea typeface="HGPｺﾞｼｯｸE" pitchFamily="50" charset="-128"/>
              </a:rPr>
              <a:t>　　① その内容、特性</a:t>
            </a:r>
            <a:endParaRPr lang="en-US" altLang="ja-JP" sz="1400" dirty="0">
              <a:latin typeface="HGPｺﾞｼｯｸE" pitchFamily="50" charset="-128"/>
              <a:ea typeface="HGPｺﾞｼｯｸE" pitchFamily="50" charset="-128"/>
            </a:endParaRPr>
          </a:p>
          <a:p>
            <a:pPr eaLnBrk="1" hangingPunct="1">
              <a:lnSpc>
                <a:spcPts val="2000"/>
              </a:lnSpc>
              <a:spcBef>
                <a:spcPct val="0"/>
              </a:spcBef>
              <a:buFontTx/>
              <a:buNone/>
            </a:pPr>
            <a:r>
              <a:rPr lang="ja-JP" altLang="en-US" sz="1400" dirty="0">
                <a:latin typeface="HGPｺﾞｼｯｸE" pitchFamily="50" charset="-128"/>
                <a:ea typeface="HGPｺﾞｼｯｸE" pitchFamily="50" charset="-128"/>
              </a:rPr>
              <a:t>　　② 障がいのある人が日常生活で困っていること</a:t>
            </a:r>
            <a:endParaRPr lang="en-US" altLang="ja-JP" sz="1400" dirty="0">
              <a:latin typeface="HGPｺﾞｼｯｸE" pitchFamily="50" charset="-128"/>
              <a:ea typeface="HGPｺﾞｼｯｸE" pitchFamily="50" charset="-128"/>
            </a:endParaRPr>
          </a:p>
          <a:p>
            <a:pPr eaLnBrk="1" hangingPunct="1">
              <a:lnSpc>
                <a:spcPts val="2000"/>
              </a:lnSpc>
              <a:spcBef>
                <a:spcPct val="0"/>
              </a:spcBef>
              <a:buFontTx/>
              <a:buNone/>
            </a:pPr>
            <a:r>
              <a:rPr lang="ja-JP" altLang="en-US" sz="1400" dirty="0">
                <a:latin typeface="HGPｺﾞｼｯｸE" pitchFamily="50" charset="-128"/>
                <a:ea typeface="HGPｺﾞｼｯｸE" pitchFamily="50" charset="-128"/>
              </a:rPr>
              <a:t>　　③ ちょっとした手助けや配慮の方法を紹介</a:t>
            </a:r>
            <a:endParaRPr lang="en-US" altLang="ja-JP" sz="1400" dirty="0">
              <a:latin typeface="HGPｺﾞｼｯｸE" pitchFamily="50" charset="-128"/>
              <a:ea typeface="HGPｺﾞｼｯｸE" pitchFamily="50" charset="-128"/>
            </a:endParaRPr>
          </a:p>
          <a:p>
            <a:pPr eaLnBrk="1" hangingPunct="1">
              <a:lnSpc>
                <a:spcPts val="2000"/>
              </a:lnSpc>
              <a:spcBef>
                <a:spcPct val="0"/>
              </a:spcBef>
              <a:buFontTx/>
              <a:buNone/>
            </a:pPr>
            <a:r>
              <a:rPr lang="ja-JP" altLang="en-US" sz="1400" dirty="0">
                <a:latin typeface="HGPｺﾞｼｯｸE" pitchFamily="50" charset="-128"/>
                <a:ea typeface="HGPｺﾞｼｯｸE" pitchFamily="50" charset="-128"/>
              </a:rPr>
              <a:t>　　　　　</a:t>
            </a:r>
            <a:r>
              <a:rPr lang="ja-JP" altLang="en-US" sz="1400" dirty="0">
                <a:solidFill>
                  <a:srgbClr val="002060"/>
                </a:solidFill>
                <a:latin typeface="HGPｺﾞｼｯｸE" pitchFamily="50" charset="-128"/>
                <a:ea typeface="HGPｺﾞｼｯｸE" pitchFamily="50" charset="-128"/>
              </a:rPr>
              <a:t>→県内１９団体に協力いただき作成</a:t>
            </a:r>
          </a:p>
          <a:p>
            <a:pPr eaLnBrk="1" hangingPunct="1">
              <a:lnSpc>
                <a:spcPts val="2000"/>
              </a:lnSpc>
              <a:spcBef>
                <a:spcPct val="0"/>
              </a:spcBef>
              <a:buFontTx/>
              <a:buNone/>
            </a:pPr>
            <a:r>
              <a:rPr lang="ja-JP" altLang="en-US" sz="1400" dirty="0">
                <a:latin typeface="HGPｺﾞｼｯｸE" pitchFamily="50" charset="-128"/>
                <a:ea typeface="HGPｺﾞｼｯｸE" pitchFamily="50" charset="-128"/>
              </a:rPr>
              <a:t>★ 簡単な手話：「日常で使う簡単な手話を学ぶ（１０分）」</a:t>
            </a:r>
          </a:p>
        </p:txBody>
      </p:sp>
      <p:pic>
        <p:nvPicPr>
          <p:cNvPr id="61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7213" y="1317625"/>
            <a:ext cx="1779587"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角丸四角形 19"/>
          <p:cNvSpPr/>
          <p:nvPr/>
        </p:nvSpPr>
        <p:spPr>
          <a:xfrm>
            <a:off x="44660" y="40944"/>
            <a:ext cx="3203756" cy="396000"/>
          </a:xfrm>
          <a:prstGeom prst="roundRect">
            <a:avLst>
              <a:gd name="adj" fmla="val 50000"/>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ja-JP" altLang="en-US" b="1" dirty="0">
                <a:latin typeface="HG丸ｺﾞｼｯｸM-PRO" panose="020F0600000000000000" pitchFamily="50" charset="-128"/>
                <a:ea typeface="HG丸ｺﾞｼｯｸM-PRO" panose="020F0600000000000000" pitchFamily="50" charset="-128"/>
              </a:rPr>
              <a:t>あいサポート運動の概要</a:t>
            </a:r>
          </a:p>
        </p:txBody>
      </p:sp>
      <p:sp>
        <p:nvSpPr>
          <p:cNvPr id="6155" name="スライド番号プレースホルダー 9"/>
          <p:cNvSpPr>
            <a:spLocks noGrp="1"/>
          </p:cNvSpPr>
          <p:nvPr>
            <p:ph type="sldNum" sz="quarter" idx="12"/>
          </p:nvPr>
        </p:nvSpPr>
        <p:spPr>
          <a:xfrm>
            <a:off x="7010400" y="6523038"/>
            <a:ext cx="2133600" cy="365125"/>
          </a:xfrm>
          <a:noFill/>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AF5D0BF1-D79A-4958-B2AD-831395A7C538}" type="slidenum">
              <a:rPr lang="ja-JP" altLang="en-US" sz="1400" smtClean="0"/>
              <a:pPr eaLnBrk="1" hangingPunct="1">
                <a:spcBef>
                  <a:spcPct val="0"/>
                </a:spcBef>
                <a:buFontTx/>
                <a:buNone/>
              </a:pPr>
              <a:t>4</a:t>
            </a:fld>
            <a:endParaRPr lang="ja-JP" altLang="en-US" sz="1400" smtClean="0"/>
          </a:p>
        </p:txBody>
      </p:sp>
      <p:sp>
        <p:nvSpPr>
          <p:cNvPr id="6156" name="テキスト ボックス 1"/>
          <p:cNvSpPr txBox="1">
            <a:spLocks noChangeArrowheads="1"/>
          </p:cNvSpPr>
          <p:nvPr/>
        </p:nvSpPr>
        <p:spPr bwMode="auto">
          <a:xfrm>
            <a:off x="7442368" y="3398281"/>
            <a:ext cx="1500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400" dirty="0" smtClean="0"/>
              <a:t>H28</a:t>
            </a:r>
            <a:r>
              <a:rPr lang="ja-JP" altLang="en-US" sz="1400" dirty="0" smtClean="0"/>
              <a:t>年</a:t>
            </a:r>
            <a:r>
              <a:rPr lang="en-US" altLang="ja-JP" sz="1400" dirty="0"/>
              <a:t>3</a:t>
            </a:r>
            <a:r>
              <a:rPr lang="ja-JP" altLang="en-US" sz="1400" dirty="0"/>
              <a:t>月作成</a:t>
            </a:r>
          </a:p>
        </p:txBody>
      </p:sp>
      <p:sp>
        <p:nvSpPr>
          <p:cNvPr id="6157" name="テキスト ボックス 21"/>
          <p:cNvSpPr txBox="1">
            <a:spLocks noChangeArrowheads="1"/>
          </p:cNvSpPr>
          <p:nvPr/>
        </p:nvSpPr>
        <p:spPr bwMode="auto">
          <a:xfrm>
            <a:off x="5776913" y="3090863"/>
            <a:ext cx="1500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400" dirty="0"/>
              <a:t>H23</a:t>
            </a:r>
            <a:r>
              <a:rPr lang="ja-JP" altLang="en-US" sz="1400" dirty="0"/>
              <a:t>年</a:t>
            </a:r>
            <a:r>
              <a:rPr lang="en-US" altLang="ja-JP" sz="1400" dirty="0"/>
              <a:t>3</a:t>
            </a:r>
            <a:r>
              <a:rPr lang="ja-JP" altLang="en-US" sz="1400" dirty="0"/>
              <a:t>月作成</a:t>
            </a:r>
          </a:p>
        </p:txBody>
      </p:sp>
      <p:sp>
        <p:nvSpPr>
          <p:cNvPr id="6158" name="テキスト ボックス 22"/>
          <p:cNvSpPr txBox="1">
            <a:spLocks noChangeArrowheads="1"/>
          </p:cNvSpPr>
          <p:nvPr/>
        </p:nvSpPr>
        <p:spPr bwMode="auto">
          <a:xfrm>
            <a:off x="3540125" y="3716338"/>
            <a:ext cx="1500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400"/>
              <a:t>H22</a:t>
            </a:r>
            <a:r>
              <a:rPr lang="ja-JP" altLang="en-US" sz="1400"/>
              <a:t>年</a:t>
            </a:r>
            <a:r>
              <a:rPr lang="en-US" altLang="ja-JP" sz="1400"/>
              <a:t>1</a:t>
            </a:r>
            <a:r>
              <a:rPr lang="ja-JP" altLang="en-US" sz="1400"/>
              <a:t>月創設</a:t>
            </a:r>
          </a:p>
        </p:txBody>
      </p:sp>
      <p:sp>
        <p:nvSpPr>
          <p:cNvPr id="24" name="角丸四角形吹き出し 23"/>
          <p:cNvSpPr/>
          <p:nvPr/>
        </p:nvSpPr>
        <p:spPr>
          <a:xfrm>
            <a:off x="4318000" y="12700"/>
            <a:ext cx="3600450" cy="684212"/>
          </a:xfrm>
          <a:prstGeom prst="wedgeRoundRectCallout">
            <a:avLst>
              <a:gd name="adj1" fmla="val -1976"/>
              <a:gd name="adj2" fmla="val 149412"/>
              <a:gd name="adj3" fmla="val 16667"/>
            </a:avLst>
          </a:prstGeom>
          <a:solidFill>
            <a:srgbClr val="009900"/>
          </a:solidFill>
          <a:ln>
            <a:noFill/>
          </a:ln>
        </p:spPr>
        <p:style>
          <a:lnRef idx="2">
            <a:schemeClr val="accent3"/>
          </a:lnRef>
          <a:fillRef idx="1">
            <a:schemeClr val="lt1"/>
          </a:fillRef>
          <a:effectRef idx="0">
            <a:schemeClr val="accent3"/>
          </a:effectRef>
          <a:fontRef idx="minor">
            <a:schemeClr val="dk1"/>
          </a:fontRef>
        </p:style>
        <p:txBody>
          <a:bodyPr anchor="ctr"/>
          <a:lstStyle/>
          <a:p>
            <a:pPr>
              <a:defRPr/>
            </a:pPr>
            <a:r>
              <a:rPr lang="ja-JP" altLang="en-US" sz="1200" dirty="0">
                <a:solidFill>
                  <a:schemeClr val="bg1"/>
                </a:solidFill>
                <a:latin typeface="HGPｺﾞｼｯｸE" panose="020B0900000000000000" pitchFamily="50" charset="-128"/>
                <a:ea typeface="HGPｺﾞｼｯｸE" panose="020B0900000000000000" pitchFamily="50" charset="-128"/>
              </a:rPr>
              <a:t>平成２６年度人権啓発資料法務大臣表彰において、</a:t>
            </a:r>
            <a:endParaRPr lang="en-US" altLang="ja-JP" sz="1200" dirty="0">
              <a:solidFill>
                <a:schemeClr val="bg1"/>
              </a:solidFill>
              <a:latin typeface="HGPｺﾞｼｯｸE" panose="020B0900000000000000" pitchFamily="50" charset="-128"/>
              <a:ea typeface="HGPｺﾞｼｯｸE" panose="020B0900000000000000" pitchFamily="50" charset="-128"/>
            </a:endParaRPr>
          </a:p>
          <a:p>
            <a:pPr>
              <a:defRPr/>
            </a:pPr>
            <a:r>
              <a:rPr lang="ja-JP" altLang="en-US" sz="1200" dirty="0">
                <a:solidFill>
                  <a:schemeClr val="bg1"/>
                </a:solidFill>
                <a:latin typeface="HGPｺﾞｼｯｸE" panose="020B0900000000000000" pitchFamily="50" charset="-128"/>
                <a:ea typeface="HGPｺﾞｼｯｸE" panose="020B0900000000000000" pitchFamily="50" charset="-128"/>
              </a:rPr>
              <a:t>公益財団法人　人権教育啓発推進センター</a:t>
            </a:r>
            <a:endParaRPr lang="en-US" altLang="ja-JP" sz="1200" dirty="0">
              <a:solidFill>
                <a:schemeClr val="bg1"/>
              </a:solidFill>
              <a:latin typeface="HGPｺﾞｼｯｸE" panose="020B0900000000000000" pitchFamily="50" charset="-128"/>
              <a:ea typeface="HGPｺﾞｼｯｸE" panose="020B0900000000000000" pitchFamily="50" charset="-128"/>
            </a:endParaRPr>
          </a:p>
          <a:p>
            <a:pPr>
              <a:defRPr/>
            </a:pPr>
            <a:r>
              <a:rPr lang="ja-JP" altLang="en-US" sz="1200" dirty="0">
                <a:solidFill>
                  <a:schemeClr val="bg1"/>
                </a:solidFill>
                <a:latin typeface="HGPｺﾞｼｯｸE" panose="020B0900000000000000" pitchFamily="50" charset="-128"/>
                <a:ea typeface="HGPｺﾞｼｯｸE" panose="020B0900000000000000" pitchFamily="50" charset="-128"/>
              </a:rPr>
              <a:t>特別賞（映像作品）を受賞　</a:t>
            </a:r>
            <a:r>
              <a:rPr lang="en-US" altLang="ja-JP" sz="1200" dirty="0">
                <a:solidFill>
                  <a:schemeClr val="bg1"/>
                </a:solidFill>
                <a:latin typeface="HGPｺﾞｼｯｸE" panose="020B0900000000000000" pitchFamily="50" charset="-128"/>
                <a:ea typeface="HGPｺﾞｼｯｸE" panose="020B0900000000000000" pitchFamily="50" charset="-128"/>
              </a:rPr>
              <a:t>※</a:t>
            </a:r>
            <a:r>
              <a:rPr lang="ja-JP" altLang="en-US" sz="1200" dirty="0">
                <a:solidFill>
                  <a:schemeClr val="bg1"/>
                </a:solidFill>
                <a:latin typeface="HGPｺﾞｼｯｸE" panose="020B0900000000000000" pitchFamily="50" charset="-128"/>
                <a:ea typeface="HGPｺﾞｼｯｸE" panose="020B0900000000000000" pitchFamily="50" charset="-128"/>
              </a:rPr>
              <a:t>鳥取県として初受賞</a:t>
            </a:r>
          </a:p>
        </p:txBody>
      </p:sp>
      <p:sp>
        <p:nvSpPr>
          <p:cNvPr id="25" name="フレーム 24"/>
          <p:cNvSpPr/>
          <p:nvPr/>
        </p:nvSpPr>
        <p:spPr>
          <a:xfrm>
            <a:off x="66675" y="4221163"/>
            <a:ext cx="4535488" cy="2195512"/>
          </a:xfrm>
          <a:prstGeom prst="frame">
            <a:avLst>
              <a:gd name="adj1" fmla="val 182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solidFill>
                  <a:schemeClr val="tx1"/>
                </a:solidFill>
                <a:latin typeface="+mj-ea"/>
                <a:ea typeface="+mj-ea"/>
              </a:rPr>
              <a:t>サ ポ </a:t>
            </a:r>
            <a:r>
              <a:rPr lang="ja-JP" altLang="en-US" sz="1400" b="1" dirty="0" err="1">
                <a:solidFill>
                  <a:schemeClr val="tx1"/>
                </a:solidFill>
                <a:latin typeface="+mj-ea"/>
                <a:ea typeface="+mj-ea"/>
              </a:rPr>
              <a:t>ー</a:t>
            </a:r>
            <a:r>
              <a:rPr lang="ja-JP" altLang="en-US" sz="1400" b="1" dirty="0">
                <a:solidFill>
                  <a:schemeClr val="tx1"/>
                </a:solidFill>
                <a:latin typeface="+mj-ea"/>
                <a:ea typeface="+mj-ea"/>
              </a:rPr>
              <a:t> タ </a:t>
            </a:r>
            <a:r>
              <a:rPr lang="ja-JP" altLang="en-US" sz="1400" b="1" dirty="0" err="1">
                <a:solidFill>
                  <a:schemeClr val="tx1"/>
                </a:solidFill>
                <a:latin typeface="+mj-ea"/>
                <a:ea typeface="+mj-ea"/>
              </a:rPr>
              <a:t>ー</a:t>
            </a:r>
            <a:r>
              <a:rPr lang="ja-JP" altLang="en-US" sz="1400" b="1" dirty="0">
                <a:solidFill>
                  <a:schemeClr val="tx1"/>
                </a:solidFill>
                <a:latin typeface="+mj-ea"/>
                <a:ea typeface="+mj-ea"/>
              </a:rPr>
              <a:t> 宣 言</a:t>
            </a:r>
            <a:endParaRPr lang="en-US" altLang="ja-JP" sz="1400" b="1" dirty="0">
              <a:solidFill>
                <a:schemeClr val="tx1"/>
              </a:solidFill>
              <a:latin typeface="+mj-ea"/>
              <a:ea typeface="+mj-ea"/>
            </a:endParaRPr>
          </a:p>
          <a:p>
            <a:pPr>
              <a:defRPr/>
            </a:pPr>
            <a:r>
              <a:rPr lang="ja-JP" altLang="en-US" sz="1400" dirty="0">
                <a:solidFill>
                  <a:schemeClr val="tx1"/>
                </a:solidFill>
                <a:latin typeface="+mj-ea"/>
                <a:ea typeface="+mj-ea"/>
              </a:rPr>
              <a:t>● わたしたちは、多様な障がいの特性を理解し、</a:t>
            </a:r>
            <a:endParaRPr lang="en-US" altLang="ja-JP" sz="1400" dirty="0">
              <a:solidFill>
                <a:schemeClr val="tx1"/>
              </a:solidFill>
              <a:latin typeface="+mj-ea"/>
              <a:ea typeface="+mj-ea"/>
            </a:endParaRPr>
          </a:p>
          <a:p>
            <a:pPr>
              <a:defRPr/>
            </a:pPr>
            <a:r>
              <a:rPr lang="ja-JP" altLang="en-US" sz="1400" dirty="0">
                <a:solidFill>
                  <a:schemeClr val="tx1"/>
                </a:solidFill>
                <a:latin typeface="+mj-ea"/>
                <a:ea typeface="+mj-ea"/>
              </a:rPr>
              <a:t>　　お互いが分かり合えるように努めます。</a:t>
            </a:r>
          </a:p>
          <a:p>
            <a:pPr>
              <a:defRPr/>
            </a:pPr>
            <a:r>
              <a:rPr lang="ja-JP" altLang="en-US" sz="1400" dirty="0">
                <a:solidFill>
                  <a:schemeClr val="tx1"/>
                </a:solidFill>
                <a:latin typeface="+mj-ea"/>
                <a:ea typeface="+mj-ea"/>
              </a:rPr>
              <a:t>● わたしたちは、日常生活で障がいのある方が困って</a:t>
            </a:r>
            <a:r>
              <a:rPr lang="ja-JP" altLang="en-US" sz="1400" dirty="0" err="1">
                <a:solidFill>
                  <a:schemeClr val="tx1"/>
                </a:solidFill>
                <a:latin typeface="+mj-ea"/>
                <a:ea typeface="+mj-ea"/>
              </a:rPr>
              <a:t>い</a:t>
            </a:r>
            <a:endParaRPr lang="en-US" altLang="ja-JP" sz="1400" dirty="0">
              <a:solidFill>
                <a:schemeClr val="tx1"/>
              </a:solidFill>
              <a:latin typeface="+mj-ea"/>
              <a:ea typeface="+mj-ea"/>
            </a:endParaRPr>
          </a:p>
          <a:p>
            <a:pPr>
              <a:defRPr/>
            </a:pPr>
            <a:r>
              <a:rPr lang="ja-JP" altLang="en-US" sz="1400" dirty="0">
                <a:solidFill>
                  <a:schemeClr val="tx1"/>
                </a:solidFill>
                <a:latin typeface="+mj-ea"/>
                <a:ea typeface="+mj-ea"/>
              </a:rPr>
              <a:t>　　</a:t>
            </a:r>
            <a:r>
              <a:rPr lang="ja-JP" altLang="en-US" sz="1400" dirty="0" err="1">
                <a:solidFill>
                  <a:schemeClr val="tx1"/>
                </a:solidFill>
                <a:latin typeface="+mj-ea"/>
                <a:ea typeface="+mj-ea"/>
              </a:rPr>
              <a:t>る</a:t>
            </a:r>
            <a:r>
              <a:rPr lang="ja-JP" altLang="en-US" sz="1400" dirty="0">
                <a:solidFill>
                  <a:schemeClr val="tx1"/>
                </a:solidFill>
                <a:latin typeface="+mj-ea"/>
                <a:ea typeface="+mj-ea"/>
              </a:rPr>
              <a:t>場面を見かけたら、声をかけ、手助けを行います。</a:t>
            </a:r>
          </a:p>
          <a:p>
            <a:pPr>
              <a:defRPr/>
            </a:pPr>
            <a:r>
              <a:rPr lang="ja-JP" altLang="en-US" sz="1400" dirty="0">
                <a:solidFill>
                  <a:schemeClr val="tx1"/>
                </a:solidFill>
                <a:latin typeface="+mj-ea"/>
                <a:ea typeface="+mj-ea"/>
              </a:rPr>
              <a:t>● わたしたちは、「あいサポート」バッジを身につけ、</a:t>
            </a:r>
            <a:endParaRPr lang="en-US" altLang="ja-JP" sz="1400" dirty="0">
              <a:solidFill>
                <a:schemeClr val="tx1"/>
              </a:solidFill>
              <a:latin typeface="+mj-ea"/>
              <a:ea typeface="+mj-ea"/>
            </a:endParaRPr>
          </a:p>
          <a:p>
            <a:pPr>
              <a:defRPr/>
            </a:pPr>
            <a:r>
              <a:rPr lang="ja-JP" altLang="en-US" sz="1400" dirty="0">
                <a:solidFill>
                  <a:schemeClr val="tx1"/>
                </a:solidFill>
                <a:latin typeface="+mj-ea"/>
                <a:ea typeface="+mj-ea"/>
              </a:rPr>
              <a:t>　　気軽に声をかけやすい環境をつくります。</a:t>
            </a:r>
          </a:p>
          <a:p>
            <a:pPr>
              <a:defRPr/>
            </a:pPr>
            <a:r>
              <a:rPr lang="ja-JP" altLang="en-US" sz="1400" dirty="0">
                <a:solidFill>
                  <a:schemeClr val="tx1"/>
                </a:solidFill>
                <a:latin typeface="+mj-ea"/>
                <a:ea typeface="+mj-ea"/>
              </a:rPr>
              <a:t>● わたしたちは、「あいサポート」の仲間の輪を広げ、</a:t>
            </a:r>
            <a:endParaRPr lang="en-US" altLang="ja-JP" sz="1400" dirty="0">
              <a:solidFill>
                <a:schemeClr val="tx1"/>
              </a:solidFill>
              <a:latin typeface="+mj-ea"/>
              <a:ea typeface="+mj-ea"/>
            </a:endParaRPr>
          </a:p>
          <a:p>
            <a:pPr>
              <a:defRPr/>
            </a:pPr>
            <a:r>
              <a:rPr lang="ja-JP" altLang="en-US" sz="1400" dirty="0">
                <a:solidFill>
                  <a:schemeClr val="tx1"/>
                </a:solidFill>
                <a:latin typeface="+mj-ea"/>
                <a:ea typeface="+mj-ea"/>
              </a:rPr>
              <a:t>　　共に生きるよろこびを伝えます。</a:t>
            </a:r>
          </a:p>
        </p:txBody>
      </p:sp>
      <p:sp>
        <p:nvSpPr>
          <p:cNvPr id="26" name="テキスト ボックス 25"/>
          <p:cNvSpPr txBox="1"/>
          <p:nvPr/>
        </p:nvSpPr>
        <p:spPr>
          <a:xfrm>
            <a:off x="39688" y="6511925"/>
            <a:ext cx="2195512" cy="3079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ja-JP" altLang="en-US" sz="1400" dirty="0">
                <a:latin typeface="ＭＳ ゴシック" panose="020B0609070205080204" pitchFamily="49" charset="-128"/>
                <a:ea typeface="ＭＳ ゴシック" panose="020B0609070205080204" pitchFamily="49" charset="-128"/>
              </a:rPr>
              <a:t>あいサポーター研修用</a:t>
            </a: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96628" y="1683727"/>
            <a:ext cx="1191665" cy="169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p:cNvGraphicFramePr/>
          <p:nvPr>
            <p:extLst>
              <p:ext uri="{D42A27DB-BD31-4B8C-83A1-F6EECF244321}">
                <p14:modId xmlns:p14="http://schemas.microsoft.com/office/powerpoint/2010/main" val="369629658"/>
              </p:ext>
            </p:extLst>
          </p:nvPr>
        </p:nvGraphicFramePr>
        <p:xfrm>
          <a:off x="480928" y="1752013"/>
          <a:ext cx="8054728" cy="4233656"/>
        </p:xfrm>
        <a:graphic>
          <a:graphicData uri="http://schemas.openxmlformats.org/drawingml/2006/chart">
            <c:chart xmlns:c="http://schemas.openxmlformats.org/drawingml/2006/chart" xmlns:r="http://schemas.openxmlformats.org/officeDocument/2006/relationships" r:id="rId2"/>
          </a:graphicData>
        </a:graphic>
      </p:graphicFrame>
      <p:sp>
        <p:nvSpPr>
          <p:cNvPr id="7175" name="テキスト ボックス 1"/>
          <p:cNvSpPr txBox="1">
            <a:spLocks noChangeArrowheads="1"/>
          </p:cNvSpPr>
          <p:nvPr/>
        </p:nvSpPr>
        <p:spPr bwMode="auto">
          <a:xfrm>
            <a:off x="180975" y="541338"/>
            <a:ext cx="8137525"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lnSpc>
                <a:spcPts val="2200"/>
              </a:lnSpc>
              <a:spcBef>
                <a:spcPct val="0"/>
              </a:spcBef>
              <a:buFontTx/>
              <a:buNone/>
            </a:pPr>
            <a:r>
              <a:rPr lang="ja-JP" altLang="en-US" sz="1800" dirty="0">
                <a:latin typeface="HG丸ｺﾞｼｯｸM-PRO" pitchFamily="50" charset="-128"/>
                <a:ea typeface="HG丸ｺﾞｼｯｸM-PRO" pitchFamily="50" charset="-128"/>
              </a:rPr>
              <a:t>○ 鳥取県の</a:t>
            </a:r>
            <a:r>
              <a:rPr lang="ja-JP" altLang="en-US" sz="1800" dirty="0" err="1">
                <a:latin typeface="HG丸ｺﾞｼｯｸM-PRO" pitchFamily="50" charset="-128"/>
                <a:ea typeface="HG丸ｺﾞｼｯｸM-PRO" pitchFamily="50" charset="-128"/>
              </a:rPr>
              <a:t>障がい</a:t>
            </a:r>
            <a:r>
              <a:rPr lang="ja-JP" altLang="en-US" sz="1800" dirty="0">
                <a:latin typeface="HG丸ｺﾞｼｯｸM-PRO" pitchFamily="50" charset="-128"/>
                <a:ea typeface="HG丸ｺﾞｼｯｸM-PRO" pitchFamily="50" charset="-128"/>
              </a:rPr>
              <a:t>者数は、約</a:t>
            </a:r>
            <a:r>
              <a:rPr lang="ja-JP" altLang="en-US" sz="1800" dirty="0" smtClean="0">
                <a:latin typeface="HG丸ｺﾞｼｯｸM-PRO" pitchFamily="50" charset="-128"/>
                <a:ea typeface="HG丸ｺﾞｼｯｸM-PRO" pitchFamily="50" charset="-128"/>
              </a:rPr>
              <a:t>５万４千人</a:t>
            </a:r>
            <a:endParaRPr lang="en-US" altLang="ja-JP" sz="1800" dirty="0">
              <a:latin typeface="HG丸ｺﾞｼｯｸM-PRO" pitchFamily="50" charset="-128"/>
              <a:ea typeface="HG丸ｺﾞｼｯｸM-PRO" pitchFamily="50" charset="-128"/>
            </a:endParaRPr>
          </a:p>
          <a:p>
            <a:pPr eaLnBrk="1" hangingPunct="1">
              <a:lnSpc>
                <a:spcPts val="2200"/>
              </a:lnSpc>
              <a:spcBef>
                <a:spcPct val="0"/>
              </a:spcBef>
              <a:buFontTx/>
              <a:buNone/>
            </a:pPr>
            <a:r>
              <a:rPr lang="ja-JP" altLang="en-US" sz="1800" dirty="0">
                <a:latin typeface="HG丸ｺﾞｼｯｸM-PRO" pitchFamily="50" charset="-128"/>
                <a:ea typeface="HG丸ｺﾞｼｯｸM-PRO" pitchFamily="50" charset="-128"/>
              </a:rPr>
              <a:t>○ 鳥取県人口が約</a:t>
            </a:r>
            <a:r>
              <a:rPr lang="en-US" altLang="ja-JP" sz="1800" dirty="0" smtClean="0">
                <a:latin typeface="HG丸ｺﾞｼｯｸM-PRO" pitchFamily="50" charset="-128"/>
                <a:ea typeface="HG丸ｺﾞｼｯｸM-PRO" pitchFamily="50" charset="-128"/>
              </a:rPr>
              <a:t>5</a:t>
            </a:r>
            <a:r>
              <a:rPr lang="ja-JP" altLang="en-US" sz="1800" dirty="0">
                <a:latin typeface="HG丸ｺﾞｼｯｸM-PRO" pitchFamily="50" charset="-128"/>
                <a:ea typeface="HG丸ｺﾞｼｯｸM-PRO" pitchFamily="50" charset="-128"/>
              </a:rPr>
              <a:t>６</a:t>
            </a:r>
            <a:r>
              <a:rPr lang="ja-JP" altLang="en-US" sz="1800" dirty="0" smtClean="0">
                <a:latin typeface="HG丸ｺﾞｼｯｸM-PRO" pitchFamily="50" charset="-128"/>
                <a:ea typeface="HG丸ｺﾞｼｯｸM-PRO" pitchFamily="50" charset="-128"/>
              </a:rPr>
              <a:t>万人</a:t>
            </a:r>
            <a:r>
              <a:rPr lang="ja-JP" altLang="en-US" sz="1800" dirty="0">
                <a:latin typeface="HG丸ｺﾞｼｯｸM-PRO" pitchFamily="50" charset="-128"/>
                <a:ea typeface="HG丸ｺﾞｼｯｸM-PRO" pitchFamily="50" charset="-128"/>
              </a:rPr>
              <a:t>ですので、</a:t>
            </a:r>
            <a:endParaRPr lang="en-US" altLang="ja-JP" sz="1800" dirty="0">
              <a:latin typeface="HG丸ｺﾞｼｯｸM-PRO" pitchFamily="50" charset="-128"/>
              <a:ea typeface="HG丸ｺﾞｼｯｸM-PRO" pitchFamily="50" charset="-128"/>
            </a:endParaRPr>
          </a:p>
          <a:p>
            <a:pPr eaLnBrk="1" hangingPunct="1">
              <a:lnSpc>
                <a:spcPts val="2200"/>
              </a:lnSpc>
              <a:spcBef>
                <a:spcPct val="0"/>
              </a:spcBef>
              <a:buFontTx/>
              <a:buNone/>
            </a:pPr>
            <a:r>
              <a:rPr lang="ja-JP" altLang="en-US" sz="1800" dirty="0">
                <a:solidFill>
                  <a:srgbClr val="FF0000"/>
                </a:solidFill>
                <a:latin typeface="HG丸ｺﾞｼｯｸM-PRO" pitchFamily="50" charset="-128"/>
                <a:ea typeface="HG丸ｺﾞｼｯｸM-PRO" pitchFamily="50" charset="-128"/>
              </a:rPr>
              <a:t>　 </a:t>
            </a:r>
            <a:r>
              <a:rPr lang="ja-JP" altLang="en-US" sz="1800" dirty="0" smtClean="0">
                <a:solidFill>
                  <a:srgbClr val="FF0000"/>
                </a:solidFill>
                <a:latin typeface="HG丸ｺﾞｼｯｸM-PRO" pitchFamily="50" charset="-128"/>
                <a:ea typeface="HG丸ｺﾞｼｯｸM-PRO" pitchFamily="50" charset="-128"/>
              </a:rPr>
              <a:t>県民約</a:t>
            </a:r>
            <a:r>
              <a:rPr lang="en-US" altLang="ja-JP" sz="1800" dirty="0" smtClean="0">
                <a:solidFill>
                  <a:srgbClr val="FF0000"/>
                </a:solidFill>
                <a:latin typeface="HG丸ｺﾞｼｯｸM-PRO" pitchFamily="50" charset="-128"/>
                <a:ea typeface="HG丸ｺﾞｼｯｸM-PRO" pitchFamily="50" charset="-128"/>
              </a:rPr>
              <a:t>1</a:t>
            </a:r>
            <a:r>
              <a:rPr lang="ja-JP" altLang="en-US" sz="1800" dirty="0" smtClean="0">
                <a:solidFill>
                  <a:srgbClr val="FF0000"/>
                </a:solidFill>
                <a:latin typeface="HG丸ｺﾞｼｯｸM-PRO" pitchFamily="50" charset="-128"/>
                <a:ea typeface="HG丸ｺﾞｼｯｸM-PRO" pitchFamily="50" charset="-128"/>
              </a:rPr>
              <a:t>０人中の</a:t>
            </a:r>
            <a:r>
              <a:rPr lang="en-US" altLang="ja-JP" sz="1800" dirty="0" smtClean="0">
                <a:solidFill>
                  <a:srgbClr val="FF0000"/>
                </a:solidFill>
                <a:latin typeface="HG丸ｺﾞｼｯｸM-PRO" pitchFamily="50" charset="-128"/>
                <a:ea typeface="HG丸ｺﾞｼｯｸM-PRO" pitchFamily="50" charset="-128"/>
              </a:rPr>
              <a:t>1</a:t>
            </a:r>
            <a:r>
              <a:rPr lang="ja-JP" altLang="en-US" sz="1800" dirty="0" smtClean="0">
                <a:solidFill>
                  <a:srgbClr val="FF0000"/>
                </a:solidFill>
                <a:latin typeface="HG丸ｺﾞｼｯｸM-PRO" pitchFamily="50" charset="-128"/>
                <a:ea typeface="HG丸ｺﾞｼｯｸM-PRO" pitchFamily="50" charset="-128"/>
              </a:rPr>
              <a:t>人に、何ら</a:t>
            </a:r>
            <a:r>
              <a:rPr lang="ja-JP" altLang="en-US" sz="1800" dirty="0">
                <a:solidFill>
                  <a:srgbClr val="FF0000"/>
                </a:solidFill>
                <a:latin typeface="HG丸ｺﾞｼｯｸM-PRO" pitchFamily="50" charset="-128"/>
                <a:ea typeface="HG丸ｺﾞｼｯｸM-PRO" pitchFamily="50" charset="-128"/>
              </a:rPr>
              <a:t>かの障</a:t>
            </a:r>
            <a:r>
              <a:rPr lang="ja-JP" altLang="en-US" sz="1800" dirty="0" smtClean="0">
                <a:solidFill>
                  <a:srgbClr val="FF0000"/>
                </a:solidFill>
                <a:latin typeface="HG丸ｺﾞｼｯｸM-PRO" pitchFamily="50" charset="-128"/>
                <a:ea typeface="HG丸ｺﾞｼｯｸM-PRO" pitchFamily="50" charset="-128"/>
              </a:rPr>
              <a:t>がいがあることになります。</a:t>
            </a:r>
            <a:endParaRPr lang="en-US" altLang="ja-JP" sz="1800" dirty="0">
              <a:solidFill>
                <a:srgbClr val="FF0000"/>
              </a:solidFill>
              <a:latin typeface="HG丸ｺﾞｼｯｸM-PRO" pitchFamily="50" charset="-128"/>
              <a:ea typeface="HG丸ｺﾞｼｯｸM-PRO" pitchFamily="50" charset="-128"/>
            </a:endParaRPr>
          </a:p>
          <a:p>
            <a:pPr eaLnBrk="1" hangingPunct="1">
              <a:lnSpc>
                <a:spcPts val="2200"/>
              </a:lnSpc>
              <a:spcBef>
                <a:spcPct val="0"/>
              </a:spcBef>
              <a:buFontTx/>
              <a:buNone/>
            </a:pPr>
            <a:r>
              <a:rPr lang="ja-JP" altLang="en-US" sz="1800" dirty="0">
                <a:latin typeface="HG丸ｺﾞｼｯｸM-PRO" pitchFamily="50" charset="-128"/>
                <a:ea typeface="HG丸ｺﾞｼｯｸM-PRO" pitchFamily="50" charset="-128"/>
              </a:rPr>
              <a:t>○ 障</a:t>
            </a:r>
            <a:r>
              <a:rPr lang="ja-JP" altLang="en-US" sz="1800" dirty="0" smtClean="0">
                <a:latin typeface="HG丸ｺﾞｼｯｸM-PRO" pitchFamily="50" charset="-128"/>
                <a:ea typeface="HG丸ｺﾞｼｯｸM-PRO" pitchFamily="50" charset="-128"/>
              </a:rPr>
              <a:t>がいは、誰</a:t>
            </a:r>
            <a:r>
              <a:rPr lang="ja-JP" altLang="en-US" sz="1800" dirty="0">
                <a:latin typeface="HG丸ｺﾞｼｯｸM-PRO" pitchFamily="50" charset="-128"/>
                <a:ea typeface="HG丸ｺﾞｼｯｸM-PRO" pitchFamily="50" charset="-128"/>
              </a:rPr>
              <a:t>にでも生じるものです。</a:t>
            </a:r>
          </a:p>
        </p:txBody>
      </p:sp>
      <p:sp>
        <p:nvSpPr>
          <p:cNvPr id="4" name="角丸四角形 3"/>
          <p:cNvSpPr/>
          <p:nvPr/>
        </p:nvSpPr>
        <p:spPr>
          <a:xfrm>
            <a:off x="111273" y="45548"/>
            <a:ext cx="2880000" cy="432000"/>
          </a:xfrm>
          <a:prstGeom prst="roundRect">
            <a:avLst>
              <a:gd name="adj" fmla="val 50000"/>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ja-JP" altLang="en-US" b="1" dirty="0">
                <a:latin typeface="HG丸ｺﾞｼｯｸM-PRO" panose="020F0600000000000000" pitchFamily="50" charset="-128"/>
                <a:ea typeface="HG丸ｺﾞｼｯｸM-PRO" panose="020F0600000000000000" pitchFamily="50" charset="-128"/>
              </a:rPr>
              <a:t>鳥取県の現状</a:t>
            </a:r>
          </a:p>
        </p:txBody>
      </p:sp>
      <p:sp>
        <p:nvSpPr>
          <p:cNvPr id="9" name="テキスト ボックス 5"/>
          <p:cNvSpPr txBox="1"/>
          <p:nvPr/>
        </p:nvSpPr>
        <p:spPr>
          <a:xfrm>
            <a:off x="3649733" y="2708920"/>
            <a:ext cx="2386013" cy="441325"/>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ja-JP" altLang="en-US" sz="1800" dirty="0">
                <a:latin typeface="HGP創英角ﾎﾟｯﾌﾟ体" pitchFamily="50" charset="-128"/>
                <a:ea typeface="HGP創英角ﾎﾟｯﾌﾟ体" pitchFamily="50" charset="-128"/>
              </a:rPr>
              <a:t>総数：</a:t>
            </a:r>
            <a:r>
              <a:rPr lang="ja-JP" altLang="en-US" sz="1800" dirty="0" smtClean="0">
                <a:latin typeface="HGP創英角ﾎﾟｯﾌﾟ体" pitchFamily="50" charset="-128"/>
                <a:ea typeface="HGP創英角ﾎﾟｯﾌﾟ体" pitchFamily="50" charset="-128"/>
              </a:rPr>
              <a:t>５４，４１５人</a:t>
            </a:r>
            <a:endParaRPr lang="ja-JP" altLang="en-US" sz="1800" dirty="0">
              <a:latin typeface="HGP創英角ﾎﾟｯﾌﾟ体" pitchFamily="50" charset="-128"/>
              <a:ea typeface="HGP創英角ﾎﾟｯﾌﾟ体" pitchFamily="50" charset="-128"/>
            </a:endParaRPr>
          </a:p>
        </p:txBody>
      </p:sp>
      <p:sp>
        <p:nvSpPr>
          <p:cNvPr id="7176" name="スライド番号プレースホルダー 9"/>
          <p:cNvSpPr>
            <a:spLocks noGrp="1"/>
          </p:cNvSpPr>
          <p:nvPr>
            <p:ph type="sldNum" sz="quarter" idx="12"/>
          </p:nvPr>
        </p:nvSpPr>
        <p:spPr>
          <a:xfrm>
            <a:off x="7010400" y="6492875"/>
            <a:ext cx="2133600" cy="365125"/>
          </a:xfrm>
          <a:noFill/>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840A976E-CEC4-4054-8437-5027055B11B8}" type="slidenum">
              <a:rPr lang="ja-JP" altLang="en-US" sz="1400" smtClean="0"/>
              <a:pPr eaLnBrk="1" hangingPunct="1">
                <a:spcBef>
                  <a:spcPct val="0"/>
                </a:spcBef>
                <a:buFontTx/>
                <a:buNone/>
              </a:pPr>
              <a:t>5</a:t>
            </a:fld>
            <a:endParaRPr lang="ja-JP" altLang="en-US" sz="1400" smtClean="0"/>
          </a:p>
        </p:txBody>
      </p:sp>
      <p:sp>
        <p:nvSpPr>
          <p:cNvPr id="2" name="正方形/長方形 1"/>
          <p:cNvSpPr/>
          <p:nvPr/>
        </p:nvSpPr>
        <p:spPr>
          <a:xfrm>
            <a:off x="601663" y="5662613"/>
            <a:ext cx="7716837" cy="646112"/>
          </a:xfrm>
          <a:prstGeom prst="rect">
            <a:avLst/>
          </a:prstGeom>
        </p:spPr>
        <p:txBody>
          <a:bodyPr wrap="square">
            <a:spAutoFit/>
          </a:bodyPr>
          <a:lstStyle/>
          <a:p>
            <a:pPr>
              <a:defRPr/>
            </a:pPr>
            <a:r>
              <a:rPr lang="ja-JP" altLang="en-US" sz="1200" dirty="0" smtClean="0">
                <a:latin typeface="+mj-ea"/>
                <a:ea typeface="+mj-ea"/>
              </a:rPr>
              <a:t>＊身体障がい、知的</a:t>
            </a:r>
            <a:r>
              <a:rPr lang="ja-JP" altLang="en-US" sz="1200" dirty="0" err="1" smtClean="0">
                <a:latin typeface="+mj-ea"/>
                <a:ea typeface="+mj-ea"/>
              </a:rPr>
              <a:t>障がい</a:t>
            </a:r>
            <a:r>
              <a:rPr lang="ja-JP" altLang="en-US" sz="1200" dirty="0" smtClean="0">
                <a:latin typeface="+mj-ea"/>
                <a:ea typeface="+mj-ea"/>
              </a:rPr>
              <a:t>：平成</a:t>
            </a:r>
            <a:r>
              <a:rPr lang="en-US" altLang="ja-JP" sz="1200" dirty="0" smtClean="0">
                <a:latin typeface="+mj-ea"/>
                <a:ea typeface="+mj-ea"/>
              </a:rPr>
              <a:t>29</a:t>
            </a:r>
            <a:r>
              <a:rPr lang="ja-JP" altLang="en-US" sz="1200" dirty="0" smtClean="0">
                <a:latin typeface="+mj-ea"/>
                <a:ea typeface="+mj-ea"/>
              </a:rPr>
              <a:t>年</a:t>
            </a:r>
            <a:r>
              <a:rPr lang="en-US" altLang="ja-JP" sz="1200" dirty="0">
                <a:latin typeface="+mj-ea"/>
                <a:ea typeface="+mj-ea"/>
              </a:rPr>
              <a:t>3</a:t>
            </a:r>
            <a:r>
              <a:rPr lang="ja-JP" altLang="en-US" sz="1200" dirty="0">
                <a:latin typeface="+mj-ea"/>
                <a:ea typeface="+mj-ea"/>
              </a:rPr>
              <a:t>月</a:t>
            </a:r>
            <a:r>
              <a:rPr lang="en-US" altLang="ja-JP" sz="1200" dirty="0">
                <a:latin typeface="+mj-ea"/>
                <a:ea typeface="+mj-ea"/>
              </a:rPr>
              <a:t>31</a:t>
            </a:r>
            <a:r>
              <a:rPr lang="ja-JP" altLang="en-US" sz="1200" dirty="0">
                <a:latin typeface="+mj-ea"/>
                <a:ea typeface="+mj-ea"/>
              </a:rPr>
              <a:t>日現在の手帳所持者数</a:t>
            </a:r>
          </a:p>
          <a:p>
            <a:pPr>
              <a:defRPr/>
            </a:pPr>
            <a:r>
              <a:rPr lang="ja-JP" altLang="en-US" sz="1200" dirty="0">
                <a:latin typeface="+mj-ea"/>
                <a:ea typeface="+mj-ea"/>
              </a:rPr>
              <a:t>＊精神障がい：平成</a:t>
            </a:r>
            <a:r>
              <a:rPr lang="en-US" altLang="ja-JP" sz="1200" dirty="0" smtClean="0">
                <a:latin typeface="+mj-ea"/>
                <a:ea typeface="+mj-ea"/>
              </a:rPr>
              <a:t>28</a:t>
            </a:r>
            <a:r>
              <a:rPr lang="ja-JP" altLang="en-US" sz="1200" dirty="0" smtClean="0">
                <a:latin typeface="+mj-ea"/>
                <a:ea typeface="+mj-ea"/>
              </a:rPr>
              <a:t>年</a:t>
            </a:r>
            <a:r>
              <a:rPr lang="en-US" altLang="ja-JP" sz="1200" dirty="0">
                <a:latin typeface="+mj-ea"/>
                <a:ea typeface="+mj-ea"/>
              </a:rPr>
              <a:t>6</a:t>
            </a:r>
            <a:r>
              <a:rPr lang="ja-JP" altLang="en-US" sz="1200" dirty="0">
                <a:latin typeface="+mj-ea"/>
                <a:ea typeface="+mj-ea"/>
              </a:rPr>
              <a:t>月</a:t>
            </a:r>
            <a:r>
              <a:rPr lang="en-US" altLang="ja-JP" sz="1200" dirty="0">
                <a:latin typeface="+mj-ea"/>
                <a:ea typeface="+mj-ea"/>
              </a:rPr>
              <a:t>30</a:t>
            </a:r>
            <a:r>
              <a:rPr lang="ja-JP" altLang="en-US" sz="1200" dirty="0">
                <a:latin typeface="+mj-ea"/>
                <a:ea typeface="+mj-ea"/>
              </a:rPr>
              <a:t>日現在の入院患者数と</a:t>
            </a:r>
            <a:r>
              <a:rPr lang="ja-JP" altLang="en-US" sz="1200" dirty="0" smtClean="0">
                <a:latin typeface="+mj-ea"/>
                <a:ea typeface="+mj-ea"/>
              </a:rPr>
              <a:t>平成</a:t>
            </a:r>
            <a:r>
              <a:rPr lang="en-US" altLang="ja-JP" sz="1200" dirty="0" smtClean="0">
                <a:latin typeface="+mj-ea"/>
                <a:ea typeface="+mj-ea"/>
              </a:rPr>
              <a:t>29</a:t>
            </a:r>
            <a:r>
              <a:rPr lang="ja-JP" altLang="en-US" sz="1200" dirty="0" smtClean="0">
                <a:latin typeface="+mj-ea"/>
                <a:ea typeface="+mj-ea"/>
              </a:rPr>
              <a:t>年</a:t>
            </a:r>
            <a:r>
              <a:rPr lang="en-US" altLang="ja-JP" sz="1200" dirty="0">
                <a:latin typeface="+mj-ea"/>
                <a:ea typeface="+mj-ea"/>
              </a:rPr>
              <a:t>3</a:t>
            </a:r>
            <a:r>
              <a:rPr lang="ja-JP" altLang="en-US" sz="1200" dirty="0">
                <a:latin typeface="+mj-ea"/>
                <a:ea typeface="+mj-ea"/>
              </a:rPr>
              <a:t>月</a:t>
            </a:r>
            <a:r>
              <a:rPr lang="en-US" altLang="ja-JP" sz="1200" dirty="0">
                <a:latin typeface="+mj-ea"/>
                <a:ea typeface="+mj-ea"/>
              </a:rPr>
              <a:t>31</a:t>
            </a:r>
            <a:r>
              <a:rPr lang="ja-JP" altLang="en-US" sz="1200" dirty="0">
                <a:latin typeface="+mj-ea"/>
                <a:ea typeface="+mj-ea"/>
              </a:rPr>
              <a:t>日現在の自立支援医療</a:t>
            </a:r>
            <a:r>
              <a:rPr lang="en-US" altLang="ja-JP" sz="1200" dirty="0">
                <a:latin typeface="+mj-ea"/>
                <a:ea typeface="+mj-ea"/>
              </a:rPr>
              <a:t>(</a:t>
            </a:r>
            <a:r>
              <a:rPr lang="ja-JP" altLang="en-US" sz="1200" dirty="0">
                <a:latin typeface="+mj-ea"/>
                <a:ea typeface="+mj-ea"/>
              </a:rPr>
              <a:t>精神</a:t>
            </a:r>
            <a:r>
              <a:rPr lang="en-US" altLang="ja-JP" sz="1200" dirty="0">
                <a:latin typeface="+mj-ea"/>
                <a:ea typeface="+mj-ea"/>
              </a:rPr>
              <a:t>)</a:t>
            </a:r>
            <a:r>
              <a:rPr lang="ja-JP" altLang="en-US" sz="1200" dirty="0">
                <a:latin typeface="+mj-ea"/>
                <a:ea typeface="+mj-ea"/>
              </a:rPr>
              <a:t>の患者数</a:t>
            </a:r>
          </a:p>
          <a:p>
            <a:pPr>
              <a:defRPr/>
            </a:pPr>
            <a:r>
              <a:rPr lang="ja-JP" altLang="en-US" sz="1200" dirty="0">
                <a:latin typeface="+mj-ea"/>
                <a:ea typeface="+mj-ea"/>
              </a:rPr>
              <a:t>＊発達障がい：平成</a:t>
            </a:r>
            <a:r>
              <a:rPr lang="en-US" altLang="ja-JP" sz="1200" dirty="0" smtClean="0">
                <a:latin typeface="+mj-ea"/>
                <a:ea typeface="+mj-ea"/>
              </a:rPr>
              <a:t>28</a:t>
            </a:r>
            <a:r>
              <a:rPr lang="ja-JP" altLang="en-US" sz="1200" dirty="0" smtClean="0">
                <a:latin typeface="+mj-ea"/>
                <a:ea typeface="+mj-ea"/>
              </a:rPr>
              <a:t>年</a:t>
            </a:r>
            <a:r>
              <a:rPr lang="en-US" altLang="ja-JP" sz="1200" dirty="0">
                <a:latin typeface="+mj-ea"/>
                <a:ea typeface="+mj-ea"/>
              </a:rPr>
              <a:t>9</a:t>
            </a:r>
            <a:r>
              <a:rPr lang="ja-JP" altLang="en-US" sz="1200" dirty="0">
                <a:latin typeface="+mj-ea"/>
                <a:ea typeface="+mj-ea"/>
              </a:rPr>
              <a:t>月</a:t>
            </a:r>
            <a:r>
              <a:rPr lang="en-US" altLang="ja-JP" sz="1200" dirty="0">
                <a:latin typeface="+mj-ea"/>
                <a:ea typeface="+mj-ea"/>
              </a:rPr>
              <a:t>1</a:t>
            </a:r>
            <a:r>
              <a:rPr lang="ja-JP" altLang="en-US" sz="1200" dirty="0">
                <a:latin typeface="+mj-ea"/>
                <a:ea typeface="+mj-ea"/>
              </a:rPr>
              <a:t>日現在（特別支援教育課資料より）</a:t>
            </a:r>
            <a:r>
              <a:rPr lang="en-US" altLang="ja-JP" sz="1200" dirty="0">
                <a:latin typeface="+mj-ea"/>
                <a:ea typeface="+mj-ea"/>
              </a:rPr>
              <a:t>※</a:t>
            </a:r>
            <a:r>
              <a:rPr lang="ja-JP" altLang="en-US" sz="1200" dirty="0">
                <a:latin typeface="+mj-ea"/>
                <a:ea typeface="+mj-ea"/>
              </a:rPr>
              <a:t>通常学校（小・中・高）在籍児童・生徒及び幼児</a:t>
            </a:r>
          </a:p>
        </p:txBody>
      </p:sp>
      <p:pic>
        <p:nvPicPr>
          <p:cNvPr id="7178" name="Picture 4" descr="\\LANDISK-SHOGAI\disk\H23\01障がい\15自立支援\2011 あいサポート運動\チラシ・パネル原稿\バッジ画像\あいサポーター＆障害を知り＆バッジ-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87313"/>
            <a:ext cx="10795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p:cNvSpPr txBox="1"/>
          <p:nvPr/>
        </p:nvSpPr>
        <p:spPr>
          <a:xfrm>
            <a:off x="39688" y="6511925"/>
            <a:ext cx="2195512" cy="3079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ja-JP" altLang="en-US" sz="1400" dirty="0">
                <a:latin typeface="ＭＳ ゴシック" panose="020B0609070205080204" pitchFamily="49" charset="-128"/>
                <a:ea typeface="ＭＳ ゴシック" panose="020B0609070205080204" pitchFamily="49" charset="-128"/>
              </a:rPr>
              <a:t>あいサポーター研修用</a:t>
            </a:r>
          </a:p>
        </p:txBody>
      </p:sp>
      <p:sp>
        <p:nvSpPr>
          <p:cNvPr id="5" name="テキスト ボックス 4"/>
          <p:cNvSpPr txBox="1"/>
          <p:nvPr/>
        </p:nvSpPr>
        <p:spPr>
          <a:xfrm>
            <a:off x="1137445" y="1842964"/>
            <a:ext cx="698251" cy="369332"/>
          </a:xfrm>
          <a:prstGeom prst="rect">
            <a:avLst/>
          </a:prstGeom>
          <a:noFill/>
        </p:spPr>
        <p:txBody>
          <a:bodyPr wrap="square" rtlCol="0">
            <a:spAutoFit/>
          </a:bodyPr>
          <a:lstStyle/>
          <a:p>
            <a:r>
              <a:rPr lang="ja-JP" altLang="en-US" dirty="0" smtClean="0"/>
              <a:t>（人）</a:t>
            </a:r>
            <a:endParaRPr kumimoji="1"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番号プレースホルダー 9"/>
          <p:cNvSpPr>
            <a:spLocks noGrp="1"/>
          </p:cNvSpPr>
          <p:nvPr>
            <p:ph type="sldNum" sz="quarter" idx="12"/>
          </p:nvPr>
        </p:nvSpPr>
        <p:spPr>
          <a:xfrm>
            <a:off x="7010400" y="6492875"/>
            <a:ext cx="2133600" cy="365125"/>
          </a:xfrm>
          <a:noFill/>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FA72ACAC-086F-4500-B394-67C80866EA04}" type="slidenum">
              <a:rPr lang="ja-JP" altLang="en-US" sz="1400" smtClean="0"/>
              <a:pPr eaLnBrk="1" hangingPunct="1">
                <a:spcBef>
                  <a:spcPct val="0"/>
                </a:spcBef>
                <a:buFontTx/>
                <a:buNone/>
              </a:pPr>
              <a:t>6</a:t>
            </a:fld>
            <a:endParaRPr lang="ja-JP" altLang="en-US" sz="1400" smtClean="0"/>
          </a:p>
        </p:txBody>
      </p:sp>
      <p:sp>
        <p:nvSpPr>
          <p:cNvPr id="11" name="角丸四角形 10"/>
          <p:cNvSpPr/>
          <p:nvPr/>
        </p:nvSpPr>
        <p:spPr>
          <a:xfrm>
            <a:off x="79048" y="44672"/>
            <a:ext cx="1980000" cy="396000"/>
          </a:xfrm>
          <a:prstGeom prst="roundRect">
            <a:avLst>
              <a:gd name="adj" fmla="val 50000"/>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b="1" dirty="0">
                <a:latin typeface="HG丸ｺﾞｼｯｸM-PRO" panose="020F0600000000000000" pitchFamily="50" charset="-128"/>
                <a:ea typeface="HG丸ｺﾞｼｯｸM-PRO" panose="020F0600000000000000" pitchFamily="50" charset="-128"/>
              </a:rPr>
              <a:t>障がいとは</a:t>
            </a:r>
          </a:p>
        </p:txBody>
      </p:sp>
      <p:pic>
        <p:nvPicPr>
          <p:cNvPr id="8198" name="Picture 4" descr="\\LANDISK-SHOGAI\disk\H23\01障がい\15自立支援\2011 あいサポート運動\チラシ・パネル原稿\バッジ画像\あいサポーター＆障害を知り＆バッジ-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6250" y="76200"/>
            <a:ext cx="9794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正方形/長方形 4"/>
          <p:cNvSpPr>
            <a:spLocks noChangeArrowheads="1"/>
          </p:cNvSpPr>
          <p:nvPr/>
        </p:nvSpPr>
        <p:spPr bwMode="auto">
          <a:xfrm>
            <a:off x="-12700" y="431800"/>
            <a:ext cx="7464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a:latin typeface="HG丸ｺﾞｼｯｸM-PRO" pitchFamily="50" charset="-128"/>
                <a:ea typeface="HG丸ｺﾞｼｯｸM-PRO" pitchFamily="50" charset="-128"/>
              </a:rPr>
              <a:t>個人的な原因や、社会的な環境により、心や身体上の機能が十分に働かず、</a:t>
            </a:r>
            <a:endParaRPr lang="en-US" altLang="ja-JP" sz="1600">
              <a:latin typeface="HG丸ｺﾞｼｯｸM-PRO" pitchFamily="50" charset="-128"/>
              <a:ea typeface="HG丸ｺﾞｼｯｸM-PRO" pitchFamily="50" charset="-128"/>
            </a:endParaRPr>
          </a:p>
          <a:p>
            <a:pPr eaLnBrk="1" hangingPunct="1">
              <a:spcBef>
                <a:spcPct val="0"/>
              </a:spcBef>
              <a:buFontTx/>
              <a:buNone/>
            </a:pPr>
            <a:r>
              <a:rPr lang="ja-JP" altLang="en-US" sz="1600">
                <a:latin typeface="HG丸ｺﾞｼｯｸM-PRO" pitchFamily="50" charset="-128"/>
                <a:ea typeface="HG丸ｺﾞｼｯｸM-PRO" pitchFamily="50" charset="-128"/>
              </a:rPr>
              <a:t>活動に制限があること（デジタル大辞泉より引用）</a:t>
            </a:r>
          </a:p>
        </p:txBody>
      </p:sp>
      <p:sp>
        <p:nvSpPr>
          <p:cNvPr id="8200" name="正方形/長方形 1"/>
          <p:cNvSpPr>
            <a:spLocks noChangeArrowheads="1"/>
          </p:cNvSpPr>
          <p:nvPr/>
        </p:nvSpPr>
        <p:spPr bwMode="auto">
          <a:xfrm>
            <a:off x="0" y="1484313"/>
            <a:ext cx="91360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1600">
                <a:latin typeface="HG丸ｺﾞｼｯｸM-PRO" pitchFamily="50" charset="-128"/>
                <a:ea typeface="HG丸ｺﾞｼｯｸM-PRO" pitchFamily="50" charset="-128"/>
              </a:rPr>
              <a:t>身体障害、知的障害、精神障害（発達障害を含む。）その他の心身の機能の障害がある者であって、障害及び社会的障壁により継続的に日常生活又は社会生活に相当な制限を受ける状態にあるものをいう。（障害者基本法第２条）</a:t>
            </a:r>
          </a:p>
        </p:txBody>
      </p:sp>
      <p:sp>
        <p:nvSpPr>
          <p:cNvPr id="9" name="角丸四角形 8"/>
          <p:cNvSpPr/>
          <p:nvPr/>
        </p:nvSpPr>
        <p:spPr>
          <a:xfrm>
            <a:off x="71720" y="1052736"/>
            <a:ext cx="1980000" cy="396000"/>
          </a:xfrm>
          <a:prstGeom prst="roundRect">
            <a:avLst>
              <a:gd name="adj" fmla="val 50000"/>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b="1" dirty="0" err="1">
                <a:latin typeface="HG丸ｺﾞｼｯｸM-PRO" panose="020F0600000000000000" pitchFamily="50" charset="-128"/>
                <a:ea typeface="HG丸ｺﾞｼｯｸM-PRO" panose="020F0600000000000000" pitchFamily="50" charset="-128"/>
              </a:rPr>
              <a:t>障がい</a:t>
            </a:r>
            <a:r>
              <a:rPr lang="ja-JP" altLang="en-US" b="1" dirty="0">
                <a:latin typeface="HG丸ｺﾞｼｯｸM-PRO" panose="020F0600000000000000" pitchFamily="50" charset="-128"/>
                <a:ea typeface="HG丸ｺﾞｼｯｸM-PRO" panose="020F0600000000000000" pitchFamily="50" charset="-128"/>
              </a:rPr>
              <a:t>者とは</a:t>
            </a:r>
          </a:p>
        </p:txBody>
      </p:sp>
      <p:sp>
        <p:nvSpPr>
          <p:cNvPr id="4" name="正方形/長方形 3"/>
          <p:cNvSpPr/>
          <p:nvPr/>
        </p:nvSpPr>
        <p:spPr>
          <a:xfrm>
            <a:off x="115888" y="2349500"/>
            <a:ext cx="8937625" cy="39401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nSpc>
                <a:spcPts val="2500"/>
              </a:lnSpc>
              <a:defRPr/>
            </a:pPr>
            <a:r>
              <a:rPr lang="ja-JP" altLang="en-US" sz="1600" dirty="0">
                <a:latin typeface="HG丸ｺﾞｼｯｸM-PRO" panose="020F0600000000000000" pitchFamily="50" charset="-128"/>
                <a:ea typeface="HG丸ｺﾞｼｯｸM-PRO" panose="020F0600000000000000" pitchFamily="50" charset="-128"/>
              </a:rPr>
              <a:t>◆これまで「</a:t>
            </a:r>
            <a:r>
              <a:rPr lang="ja-JP" altLang="en-US" sz="1600" dirty="0" err="1">
                <a:latin typeface="HG丸ｺﾞｼｯｸM-PRO" panose="020F0600000000000000" pitchFamily="50" charset="-128"/>
                <a:ea typeface="HG丸ｺﾞｼｯｸM-PRO" panose="020F0600000000000000" pitchFamily="50" charset="-128"/>
              </a:rPr>
              <a:t>障がい</a:t>
            </a:r>
            <a:r>
              <a:rPr lang="ja-JP" altLang="en-US" sz="1600" dirty="0">
                <a:latin typeface="HG丸ｺﾞｼｯｸM-PRO" panose="020F0600000000000000" pitchFamily="50" charset="-128"/>
                <a:ea typeface="HG丸ｺﾞｼｯｸM-PRO" panose="020F0600000000000000" pitchFamily="50" charset="-128"/>
              </a:rPr>
              <a:t>」とは、目が見えない、歩けないなど、</a:t>
            </a:r>
            <a:r>
              <a:rPr lang="ja-JP" altLang="en-US" sz="1600" u="sng" dirty="0">
                <a:latin typeface="HG丸ｺﾞｼｯｸM-PRO" panose="020F0600000000000000" pitchFamily="50" charset="-128"/>
                <a:ea typeface="HG丸ｺﾞｼｯｸM-PRO" panose="020F0600000000000000" pitchFamily="50" charset="-128"/>
              </a:rPr>
              <a:t>その人が持っている性質や機能だけ</a:t>
            </a:r>
            <a:endParaRPr lang="en-US" altLang="ja-JP" sz="1600" u="sng" dirty="0">
              <a:latin typeface="HG丸ｺﾞｼｯｸM-PRO" panose="020F0600000000000000" pitchFamily="50" charset="-128"/>
              <a:ea typeface="HG丸ｺﾞｼｯｸM-PRO" panose="020F0600000000000000" pitchFamily="50" charset="-128"/>
            </a:endParaRPr>
          </a:p>
          <a:p>
            <a:pPr>
              <a:lnSpc>
                <a:spcPts val="2500"/>
              </a:lnSpc>
              <a:defRPr/>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u="sng" dirty="0">
                <a:latin typeface="HG丸ｺﾞｼｯｸM-PRO" panose="020F0600000000000000" pitchFamily="50" charset="-128"/>
                <a:ea typeface="HG丸ｺﾞｼｯｸM-PRO" panose="020F0600000000000000" pitchFamily="50" charset="-128"/>
              </a:rPr>
              <a:t>から生じるものと多くの場合考えられてきた。</a:t>
            </a:r>
            <a:endParaRPr lang="en-US" altLang="ja-JP" sz="1600" u="sng" dirty="0">
              <a:latin typeface="HG丸ｺﾞｼｯｸM-PRO" panose="020F0600000000000000" pitchFamily="50" charset="-128"/>
              <a:ea typeface="HG丸ｺﾞｼｯｸM-PRO" panose="020F0600000000000000" pitchFamily="50" charset="-128"/>
            </a:endParaRPr>
          </a:p>
          <a:p>
            <a:pPr>
              <a:lnSpc>
                <a:spcPts val="2500"/>
              </a:lnSpc>
              <a:defRPr/>
            </a:pPr>
            <a:r>
              <a:rPr lang="ja-JP" altLang="en-US" sz="1600" dirty="0">
                <a:latin typeface="HG丸ｺﾞｼｯｸM-PRO" panose="020F0600000000000000" pitchFamily="50" charset="-128"/>
                <a:ea typeface="HG丸ｺﾞｼｯｸM-PRO" panose="020F0600000000000000" pitchFamily="50" charset="-128"/>
              </a:rPr>
              <a:t>◆しかし、それだけではなく、そうした個人の性質のために、働けなかったり、さまざまな活動</a:t>
            </a:r>
            <a:endParaRPr lang="en-US" altLang="ja-JP" sz="1600" dirty="0">
              <a:latin typeface="HG丸ｺﾞｼｯｸM-PRO" panose="020F0600000000000000" pitchFamily="50" charset="-128"/>
              <a:ea typeface="HG丸ｺﾞｼｯｸM-PRO" panose="020F0600000000000000" pitchFamily="50" charset="-128"/>
            </a:endParaRPr>
          </a:p>
          <a:p>
            <a:pPr>
              <a:lnSpc>
                <a:spcPts val="2500"/>
              </a:lnSpc>
              <a:defRPr/>
            </a:pPr>
            <a:r>
              <a:rPr lang="ja-JP" altLang="en-US" sz="1600" dirty="0">
                <a:latin typeface="HG丸ｺﾞｼｯｸM-PRO" panose="020F0600000000000000" pitchFamily="50" charset="-128"/>
                <a:ea typeface="HG丸ｺﾞｼｯｸM-PRO" panose="020F0600000000000000" pitchFamily="50" charset="-128"/>
              </a:rPr>
              <a:t>　に参加できなかったりするような</a:t>
            </a:r>
            <a:r>
              <a:rPr lang="ja-JP" altLang="en-US" sz="1600" u="sng" dirty="0">
                <a:solidFill>
                  <a:srgbClr val="FF0000"/>
                </a:solidFill>
                <a:latin typeface="HG丸ｺﾞｼｯｸM-PRO" panose="020F0600000000000000" pitchFamily="50" charset="-128"/>
                <a:ea typeface="HG丸ｺﾞｼｯｸM-PRO" panose="020F0600000000000000" pitchFamily="50" charset="-128"/>
              </a:rPr>
              <a:t>社会のしくみ（人々の偏見、建物や制度など）にも</a:t>
            </a:r>
            <a:r>
              <a:rPr lang="ja-JP" altLang="en-US" sz="1600" u="sng" dirty="0" err="1">
                <a:solidFill>
                  <a:srgbClr val="FF0000"/>
                </a:solidFill>
                <a:latin typeface="HG丸ｺﾞｼｯｸM-PRO" panose="020F0600000000000000" pitchFamily="50" charset="-128"/>
                <a:ea typeface="HG丸ｺﾞｼｯｸM-PRO" panose="020F0600000000000000" pitchFamily="50" charset="-128"/>
              </a:rPr>
              <a:t>問題があ</a:t>
            </a:r>
            <a:endParaRPr lang="en-US" altLang="ja-JP" sz="1600" u="sng" dirty="0">
              <a:solidFill>
                <a:srgbClr val="FF0000"/>
              </a:solidFill>
              <a:latin typeface="HG丸ｺﾞｼｯｸM-PRO" panose="020F0600000000000000" pitchFamily="50" charset="-128"/>
              <a:ea typeface="HG丸ｺﾞｼｯｸM-PRO" panose="020F0600000000000000" pitchFamily="50" charset="-128"/>
            </a:endParaRPr>
          </a:p>
          <a:p>
            <a:pPr>
              <a:lnSpc>
                <a:spcPts val="2500"/>
              </a:lnSpc>
              <a:defRPr/>
            </a:pPr>
            <a:r>
              <a:rPr lang="ja-JP" altLang="en-US" sz="1600"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u="sng" dirty="0">
                <a:solidFill>
                  <a:srgbClr val="FF0000"/>
                </a:solidFill>
                <a:latin typeface="HG丸ｺﾞｼｯｸM-PRO" panose="020F0600000000000000" pitchFamily="50" charset="-128"/>
                <a:ea typeface="HG丸ｺﾞｼｯｸM-PRO" panose="020F0600000000000000" pitchFamily="50" charset="-128"/>
              </a:rPr>
              <a:t>り、そのような社会と人との関わりから「</a:t>
            </a:r>
            <a:r>
              <a:rPr lang="ja-JP" altLang="en-US" sz="1600" u="sng" dirty="0" err="1">
                <a:solidFill>
                  <a:srgbClr val="FF0000"/>
                </a:solidFill>
                <a:latin typeface="HG丸ｺﾞｼｯｸM-PRO" panose="020F0600000000000000" pitchFamily="50" charset="-128"/>
                <a:ea typeface="HG丸ｺﾞｼｯｸM-PRO" panose="020F0600000000000000" pitchFamily="50" charset="-128"/>
              </a:rPr>
              <a:t>障がい</a:t>
            </a:r>
            <a:r>
              <a:rPr lang="ja-JP" altLang="en-US" sz="1600" u="sng" dirty="0">
                <a:solidFill>
                  <a:srgbClr val="FF0000"/>
                </a:solidFill>
                <a:latin typeface="HG丸ｺﾞｼｯｸM-PRO" panose="020F0600000000000000" pitchFamily="50" charset="-128"/>
                <a:ea typeface="HG丸ｺﾞｼｯｸM-PRO" panose="020F0600000000000000" pitchFamily="50" charset="-128"/>
              </a:rPr>
              <a:t>」が生じる</a:t>
            </a:r>
            <a:r>
              <a:rPr lang="ja-JP" altLang="en-US" sz="1600" dirty="0">
                <a:latin typeface="HG丸ｺﾞｼｯｸM-PRO" panose="020F0600000000000000" pitchFamily="50" charset="-128"/>
                <a:ea typeface="HG丸ｺﾞｼｯｸM-PRO" panose="020F0600000000000000" pitchFamily="50" charset="-128"/>
              </a:rPr>
              <a:t>と考えられています。</a:t>
            </a:r>
            <a:endParaRPr lang="en-US" altLang="ja-JP" sz="1600" dirty="0">
              <a:latin typeface="HG丸ｺﾞｼｯｸM-PRO" panose="020F0600000000000000" pitchFamily="50" charset="-128"/>
              <a:ea typeface="HG丸ｺﾞｼｯｸM-PRO" panose="020F0600000000000000" pitchFamily="50" charset="-128"/>
            </a:endParaRPr>
          </a:p>
          <a:p>
            <a:pPr>
              <a:lnSpc>
                <a:spcPts val="2500"/>
              </a:lnSpc>
              <a:defRPr/>
            </a:pPr>
            <a:r>
              <a:rPr lang="ja-JP" altLang="en-US" sz="1600" dirty="0">
                <a:latin typeface="HG丸ｺﾞｼｯｸM-PRO" panose="020F0600000000000000" pitchFamily="50" charset="-128"/>
                <a:ea typeface="HG丸ｺﾞｼｯｸM-PRO" panose="020F0600000000000000" pitchFamily="50" charset="-128"/>
              </a:rPr>
              <a:t>◆また、社会でさまざまな活動をするときに、障がいのある人が、障がいのない人より不利</a:t>
            </a:r>
            <a:r>
              <a:rPr lang="ja-JP" altLang="en-US" sz="1600" dirty="0" smtClean="0">
                <a:latin typeface="HG丸ｺﾞｼｯｸM-PRO" panose="020F0600000000000000" pitchFamily="50" charset="-128"/>
                <a:ea typeface="HG丸ｺﾞｼｯｸM-PRO" panose="020F0600000000000000" pitchFamily="50" charset="-128"/>
              </a:rPr>
              <a:t>に</a:t>
            </a:r>
            <a:endParaRPr lang="en-US" altLang="ja-JP" sz="1600" dirty="0" smtClean="0">
              <a:latin typeface="HG丸ｺﾞｼｯｸM-PRO" panose="020F0600000000000000" pitchFamily="50" charset="-128"/>
              <a:ea typeface="HG丸ｺﾞｼｯｸM-PRO" panose="020F0600000000000000" pitchFamily="50" charset="-128"/>
            </a:endParaRPr>
          </a:p>
          <a:p>
            <a:pPr>
              <a:lnSpc>
                <a:spcPts val="2500"/>
              </a:lnSpc>
              <a:defRPr/>
            </a:pPr>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smtClean="0">
                <a:latin typeface="HG丸ｺﾞｼｯｸM-PRO" panose="020F0600000000000000" pitchFamily="50" charset="-128"/>
                <a:ea typeface="HG丸ｺﾞｼｯｸM-PRO" panose="020F0600000000000000" pitchFamily="50" charset="-128"/>
              </a:rPr>
              <a:t>なる</a:t>
            </a:r>
            <a:r>
              <a:rPr lang="ja-JP" altLang="en-US" sz="1600" dirty="0">
                <a:latin typeface="HG丸ｺﾞｼｯｸM-PRO" panose="020F0600000000000000" pitchFamily="50" charset="-128"/>
                <a:ea typeface="HG丸ｺﾞｼｯｸM-PRO" panose="020F0600000000000000" pitchFamily="50" charset="-128"/>
              </a:rPr>
              <a:t>ことが多くみうけられます。</a:t>
            </a:r>
            <a:endParaRPr lang="en-US" altLang="ja-JP" sz="1600" dirty="0">
              <a:latin typeface="HG丸ｺﾞｼｯｸM-PRO" panose="020F0600000000000000" pitchFamily="50" charset="-128"/>
              <a:ea typeface="HG丸ｺﾞｼｯｸM-PRO" panose="020F0600000000000000" pitchFamily="50" charset="-128"/>
            </a:endParaRPr>
          </a:p>
          <a:p>
            <a:pPr>
              <a:lnSpc>
                <a:spcPts val="2500"/>
              </a:lnSpc>
              <a:defRPr/>
            </a:pPr>
            <a:r>
              <a:rPr lang="ja-JP" altLang="en-US" sz="1600" dirty="0">
                <a:latin typeface="HG丸ｺﾞｼｯｸM-PRO" panose="020F0600000000000000" pitchFamily="50" charset="-128"/>
                <a:ea typeface="HG丸ｺﾞｼｯｸM-PRO" panose="020F0600000000000000" pitchFamily="50" charset="-128"/>
              </a:rPr>
              <a:t>◆今までは、そうした不利の原因を「</a:t>
            </a:r>
            <a:r>
              <a:rPr lang="ja-JP" altLang="en-US" sz="1600" u="sng" dirty="0">
                <a:latin typeface="HG丸ｺﾞｼｯｸM-PRO" panose="020F0600000000000000" pitchFamily="50" charset="-128"/>
                <a:ea typeface="HG丸ｺﾞｼｯｸM-PRO" panose="020F0600000000000000" pitchFamily="50" charset="-128"/>
              </a:rPr>
              <a:t>その人の持つ</a:t>
            </a:r>
            <a:r>
              <a:rPr lang="ja-JP" altLang="en-US" sz="1600" u="sng" dirty="0" err="1">
                <a:latin typeface="HG丸ｺﾞｼｯｸM-PRO" panose="020F0600000000000000" pitchFamily="50" charset="-128"/>
                <a:ea typeface="HG丸ｺﾞｼｯｸM-PRO" panose="020F0600000000000000" pitchFamily="50" charset="-128"/>
              </a:rPr>
              <a:t>機能障がいのせい</a:t>
            </a:r>
            <a:r>
              <a:rPr lang="ja-JP" altLang="en-US" sz="1600" dirty="0">
                <a:latin typeface="HG丸ｺﾞｼｯｸM-PRO" panose="020F0600000000000000" pitchFamily="50" charset="-128"/>
                <a:ea typeface="HG丸ｺﾞｼｯｸM-PRO" panose="020F0600000000000000" pitchFamily="50" charset="-128"/>
              </a:rPr>
              <a:t>」と考えてきました。</a:t>
            </a:r>
            <a:endParaRPr lang="en-US" altLang="ja-JP" sz="1600" dirty="0">
              <a:latin typeface="HG丸ｺﾞｼｯｸM-PRO" panose="020F0600000000000000" pitchFamily="50" charset="-128"/>
              <a:ea typeface="HG丸ｺﾞｼｯｸM-PRO" panose="020F0600000000000000" pitchFamily="50" charset="-128"/>
            </a:endParaRPr>
          </a:p>
          <a:p>
            <a:pPr>
              <a:lnSpc>
                <a:spcPts val="2500"/>
              </a:lnSpc>
              <a:defRPr/>
            </a:pPr>
            <a:r>
              <a:rPr lang="ja-JP" altLang="en-US" sz="1600" dirty="0">
                <a:latin typeface="HG丸ｺﾞｼｯｸM-PRO" panose="020F0600000000000000" pitchFamily="50" charset="-128"/>
                <a:ea typeface="HG丸ｺﾞｼｯｸM-PRO" panose="020F0600000000000000" pitchFamily="50" charset="-128"/>
              </a:rPr>
              <a:t>　（「障がいの医学モデル」の考え方）</a:t>
            </a:r>
            <a:endParaRPr lang="en-US" altLang="ja-JP" sz="1600" dirty="0">
              <a:latin typeface="HG丸ｺﾞｼｯｸM-PRO" panose="020F0600000000000000" pitchFamily="50" charset="-128"/>
              <a:ea typeface="HG丸ｺﾞｼｯｸM-PRO" panose="020F0600000000000000" pitchFamily="50" charset="-128"/>
            </a:endParaRPr>
          </a:p>
          <a:p>
            <a:pPr>
              <a:lnSpc>
                <a:spcPts val="2500"/>
              </a:lnSpc>
              <a:defRPr/>
            </a:pPr>
            <a:r>
              <a:rPr lang="ja-JP" altLang="en-US" sz="1600" dirty="0">
                <a:latin typeface="HG丸ｺﾞｼｯｸM-PRO" panose="020F0600000000000000" pitchFamily="50" charset="-128"/>
                <a:ea typeface="HG丸ｺﾞｼｯｸM-PRO" panose="020F0600000000000000" pitchFamily="50" charset="-128"/>
              </a:rPr>
              <a:t>◆しかし、障害者権利条約</a:t>
            </a:r>
            <a:r>
              <a:rPr lang="ja-JP" altLang="en-US" sz="1000" dirty="0">
                <a:latin typeface="HG丸ｺﾞｼｯｸM-PRO" panose="020F0600000000000000" pitchFamily="50" charset="-128"/>
                <a:ea typeface="HG丸ｺﾞｼｯｸM-PRO" panose="020F0600000000000000" pitchFamily="50" charset="-128"/>
              </a:rPr>
              <a:t>（</a:t>
            </a:r>
            <a:r>
              <a:rPr lang="en-US" altLang="ja-JP" sz="1000" dirty="0">
                <a:latin typeface="HG丸ｺﾞｼｯｸM-PRO" panose="020F0600000000000000" pitchFamily="50" charset="-128"/>
                <a:ea typeface="HG丸ｺﾞｼｯｸM-PRO" panose="020F0600000000000000" pitchFamily="50" charset="-128"/>
              </a:rPr>
              <a:t>※</a:t>
            </a:r>
            <a:r>
              <a:rPr lang="ja-JP" altLang="en-US" sz="10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は、機能障がいのことを考えないでつくられた</a:t>
            </a:r>
            <a:r>
              <a:rPr lang="ja-JP" altLang="en-US" sz="1600" u="sng" dirty="0">
                <a:solidFill>
                  <a:srgbClr val="FF0000"/>
                </a:solidFill>
                <a:latin typeface="HG丸ｺﾞｼｯｸM-PRO" panose="020F0600000000000000" pitchFamily="50" charset="-128"/>
                <a:ea typeface="HG丸ｺﾞｼｯｸM-PRO" panose="020F0600000000000000" pitchFamily="50" charset="-128"/>
              </a:rPr>
              <a:t>「社会のしくみ</a:t>
            </a:r>
            <a:endParaRPr lang="en-US" altLang="ja-JP" sz="1600" u="sng" dirty="0">
              <a:solidFill>
                <a:srgbClr val="FF0000"/>
              </a:solidFill>
              <a:latin typeface="HG丸ｺﾞｼｯｸM-PRO" panose="020F0600000000000000" pitchFamily="50" charset="-128"/>
              <a:ea typeface="HG丸ｺﾞｼｯｸM-PRO" panose="020F0600000000000000" pitchFamily="50" charset="-128"/>
            </a:endParaRPr>
          </a:p>
          <a:p>
            <a:pPr>
              <a:lnSpc>
                <a:spcPts val="2500"/>
              </a:lnSpc>
              <a:defRPr/>
            </a:pPr>
            <a:r>
              <a:rPr lang="ja-JP" altLang="en-US" sz="1600" dirty="0">
                <a:solidFill>
                  <a:srgbClr val="FF0000"/>
                </a:solidFill>
                <a:latin typeface="HG丸ｺﾞｼｯｸM-PRO" panose="020F0600000000000000" pitchFamily="50" charset="-128"/>
                <a:ea typeface="HG丸ｺﾞｼｯｸM-PRO" panose="020F0600000000000000" pitchFamily="50" charset="-128"/>
              </a:rPr>
              <a:t>　</a:t>
            </a:r>
            <a:r>
              <a:rPr lang="ja-JP" altLang="en-US" sz="1600" u="sng" dirty="0">
                <a:solidFill>
                  <a:srgbClr val="FF0000"/>
                </a:solidFill>
                <a:latin typeface="HG丸ｺﾞｼｯｸM-PRO" panose="020F0600000000000000" pitchFamily="50" charset="-128"/>
                <a:ea typeface="HG丸ｺﾞｼｯｸM-PRO" panose="020F0600000000000000" pitchFamily="50" charset="-128"/>
              </a:rPr>
              <a:t>（社会的障壁）に原因がある」</a:t>
            </a:r>
            <a:r>
              <a:rPr lang="ja-JP" altLang="en-US" sz="1600" dirty="0">
                <a:latin typeface="HG丸ｺﾞｼｯｸM-PRO" panose="020F0600000000000000" pitchFamily="50" charset="-128"/>
                <a:ea typeface="HG丸ｺﾞｼｯｸM-PRO" panose="020F0600000000000000" pitchFamily="50" charset="-128"/>
              </a:rPr>
              <a:t>としました。この考え方が「障がいの社会モデル」です。</a:t>
            </a:r>
            <a:endParaRPr lang="en-US" altLang="ja-JP" sz="1600" dirty="0">
              <a:latin typeface="HG丸ｺﾞｼｯｸM-PRO" panose="020F0600000000000000" pitchFamily="50" charset="-128"/>
              <a:ea typeface="HG丸ｺﾞｼｯｸM-PRO" panose="020F0600000000000000" pitchFamily="50" charset="-128"/>
            </a:endParaRPr>
          </a:p>
          <a:p>
            <a:pPr>
              <a:lnSpc>
                <a:spcPts val="2500"/>
              </a:lnSpc>
              <a:defRPr/>
            </a:pPr>
            <a:r>
              <a:rPr lang="ja-JP" altLang="en-US" sz="1600" dirty="0">
                <a:latin typeface="HG丸ｺﾞｼｯｸM-PRO" panose="020F0600000000000000" pitchFamily="50" charset="-128"/>
                <a:ea typeface="HG丸ｺﾞｼｯｸM-PRO" panose="020F0600000000000000" pitchFamily="50" charset="-128"/>
              </a:rPr>
              <a:t>◆１９７５年この考え方が生まれ、そして</a:t>
            </a:r>
            <a:r>
              <a:rPr lang="ja-JP" altLang="en-US" sz="1600" dirty="0">
                <a:solidFill>
                  <a:srgbClr val="FF0000"/>
                </a:solidFill>
                <a:latin typeface="HG丸ｺﾞｼｯｸM-PRO" panose="020F0600000000000000" pitchFamily="50" charset="-128"/>
                <a:ea typeface="HG丸ｺﾞｼｯｸM-PRO" panose="020F0600000000000000" pitchFamily="50" charset="-128"/>
              </a:rPr>
              <a:t>国際的ルール</a:t>
            </a:r>
            <a:r>
              <a:rPr lang="ja-JP" altLang="en-US" sz="1600" dirty="0">
                <a:latin typeface="HG丸ｺﾞｼｯｸM-PRO" panose="020F0600000000000000" pitchFamily="50" charset="-128"/>
                <a:ea typeface="HG丸ｺﾞｼｯｸM-PRO" panose="020F0600000000000000" pitchFamily="50" charset="-128"/>
              </a:rPr>
              <a:t>となりました。</a:t>
            </a:r>
          </a:p>
        </p:txBody>
      </p:sp>
      <p:sp>
        <p:nvSpPr>
          <p:cNvPr id="8205" name="テキスト ボックス 4"/>
          <p:cNvSpPr txBox="1">
            <a:spLocks noChangeArrowheads="1"/>
          </p:cNvSpPr>
          <p:nvPr/>
        </p:nvSpPr>
        <p:spPr bwMode="auto">
          <a:xfrm>
            <a:off x="2987675" y="6297613"/>
            <a:ext cx="57832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100"/>
              <a:t>※</a:t>
            </a:r>
            <a:r>
              <a:rPr lang="ja-JP" altLang="en-US" sz="1100"/>
              <a:t>日本障害フォーラム（</a:t>
            </a:r>
            <a:r>
              <a:rPr lang="en-US" altLang="ja-JP" sz="1100"/>
              <a:t>JDF</a:t>
            </a:r>
            <a:r>
              <a:rPr lang="ja-JP" altLang="en-US" sz="1100"/>
              <a:t>）作成の冊子「障害者差別解消法って何？」から抜粋して引用</a:t>
            </a:r>
            <a:endParaRPr lang="en-US" altLang="ja-JP" sz="1100"/>
          </a:p>
          <a:p>
            <a:pPr eaLnBrk="1" hangingPunct="1">
              <a:spcBef>
                <a:spcPct val="0"/>
              </a:spcBef>
              <a:buFontTx/>
              <a:buNone/>
            </a:pPr>
            <a:r>
              <a:rPr lang="en-US" altLang="ja-JP" sz="1100"/>
              <a:t>※</a:t>
            </a:r>
            <a:r>
              <a:rPr lang="ja-JP" altLang="en-US" sz="1100"/>
              <a:t>障害者権利条約（</a:t>
            </a:r>
            <a:r>
              <a:rPr lang="en-US" altLang="ja-JP" sz="1100"/>
              <a:t>2008</a:t>
            </a:r>
            <a:r>
              <a:rPr lang="ja-JP" altLang="en-US" sz="1100"/>
              <a:t>年</a:t>
            </a:r>
            <a:r>
              <a:rPr lang="en-US" altLang="ja-JP" sz="1100"/>
              <a:t>5</a:t>
            </a:r>
            <a:r>
              <a:rPr lang="ja-JP" altLang="en-US" sz="1100"/>
              <a:t>月</a:t>
            </a:r>
            <a:r>
              <a:rPr lang="en-US" altLang="ja-JP" sz="1100"/>
              <a:t>3</a:t>
            </a:r>
            <a:r>
              <a:rPr lang="ja-JP" altLang="en-US" sz="1100"/>
              <a:t>日発効／</a:t>
            </a:r>
            <a:r>
              <a:rPr lang="en-US" altLang="ja-JP" sz="1100"/>
              <a:t>2014</a:t>
            </a:r>
            <a:r>
              <a:rPr lang="ja-JP" altLang="en-US" sz="1100"/>
              <a:t>年</a:t>
            </a:r>
            <a:r>
              <a:rPr lang="en-US" altLang="ja-JP" sz="1100"/>
              <a:t>1</a:t>
            </a:r>
            <a:r>
              <a:rPr lang="ja-JP" altLang="en-US" sz="1100"/>
              <a:t>月</a:t>
            </a:r>
            <a:r>
              <a:rPr lang="en-US" altLang="ja-JP" sz="1100"/>
              <a:t>20</a:t>
            </a:r>
            <a:r>
              <a:rPr lang="ja-JP" altLang="en-US" sz="1100"/>
              <a:t>日：日本批准／１４０番目の批准国）</a:t>
            </a:r>
          </a:p>
        </p:txBody>
      </p:sp>
      <p:sp>
        <p:nvSpPr>
          <p:cNvPr id="10" name="テキスト ボックス 9"/>
          <p:cNvSpPr txBox="1"/>
          <p:nvPr/>
        </p:nvSpPr>
        <p:spPr>
          <a:xfrm>
            <a:off x="39688" y="6511925"/>
            <a:ext cx="2195512" cy="3079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ja-JP" altLang="en-US" sz="1400" dirty="0">
                <a:latin typeface="ＭＳ ゴシック" panose="020B0609070205080204" pitchFamily="49" charset="-128"/>
                <a:ea typeface="ＭＳ ゴシック" panose="020B0609070205080204" pitchFamily="49" charset="-128"/>
              </a:rPr>
              <a:t>あいサポーター研修用</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36513" y="279400"/>
            <a:ext cx="8999537" cy="4716463"/>
          </a:xfrm>
          <a:prstGeom prst="roundRect">
            <a:avLst>
              <a:gd name="adj" fmla="val 5580"/>
            </a:avLst>
          </a:prstGeom>
          <a:ln>
            <a:solidFill>
              <a:srgbClr val="0070C0"/>
            </a:solidFill>
          </a:ln>
        </p:spPr>
        <p:style>
          <a:lnRef idx="2">
            <a:schemeClr val="accent6"/>
          </a:lnRef>
          <a:fillRef idx="1">
            <a:schemeClr val="lt1"/>
          </a:fillRef>
          <a:effectRef idx="0">
            <a:schemeClr val="accent6"/>
          </a:effectRef>
          <a:fontRef idx="minor">
            <a:schemeClr val="dk1"/>
          </a:fontRef>
        </p:style>
        <p:txBody>
          <a:bodyPr anchor="b"/>
          <a:lstStyle/>
          <a:p>
            <a:pPr>
              <a:lnSpc>
                <a:spcPct val="150000"/>
              </a:lnSpc>
              <a:defRPr/>
            </a:pPr>
            <a:r>
              <a:rPr lang="ja-JP" altLang="en-US" sz="1600" dirty="0">
                <a:solidFill>
                  <a:srgbClr val="C00000"/>
                </a:solidFill>
                <a:latin typeface="HGPｺﾞｼｯｸE" panose="020B0900000000000000" pitchFamily="50" charset="-128"/>
                <a:ea typeface="HGPｺﾞｼｯｸE" panose="020B0900000000000000" pitchFamily="50" charset="-128"/>
              </a:rPr>
              <a:t>① 社会における事物（通行、利用しにくい施設、設備など）→物理的なバリア</a:t>
            </a:r>
          </a:p>
          <a:p>
            <a:pPr>
              <a:lnSpc>
                <a:spcPct val="150000"/>
              </a:lnSpc>
              <a:defRPr/>
            </a:pPr>
            <a:r>
              <a:rPr lang="ja-JP" altLang="en-US" sz="1600" dirty="0">
                <a:latin typeface="HGPｺﾞｼｯｸE" panose="020B0900000000000000" pitchFamily="50" charset="-128"/>
                <a:ea typeface="HGPｺﾞｼｯｸE" panose="020B0900000000000000" pitchFamily="50" charset="-128"/>
              </a:rPr>
              <a:t>○ 段差や階段、狭い道路、和式や狭いトイレ、車椅子の人が買いづらい自動販売機、</a:t>
            </a:r>
            <a:endParaRPr lang="en-US" altLang="ja-JP" sz="1600" dirty="0">
              <a:latin typeface="HGPｺﾞｼｯｸE" panose="020B0900000000000000" pitchFamily="50" charset="-128"/>
              <a:ea typeface="HGPｺﾞｼｯｸE" panose="020B0900000000000000" pitchFamily="50" charset="-128"/>
            </a:endParaRPr>
          </a:p>
          <a:p>
            <a:pPr>
              <a:lnSpc>
                <a:spcPct val="150000"/>
              </a:lnSpc>
              <a:defRPr/>
            </a:pPr>
            <a:r>
              <a:rPr lang="ja-JP" altLang="en-US" sz="1600" dirty="0">
                <a:latin typeface="HGPｺﾞｼｯｸE" panose="020B0900000000000000" pitchFamily="50" charset="-128"/>
                <a:ea typeface="HGPｺﾞｼｯｸE" panose="020B0900000000000000" pitchFamily="50" charset="-128"/>
              </a:rPr>
              <a:t>　　迷惑駐車・駐輪、点字ブロックのない歩道など。</a:t>
            </a:r>
          </a:p>
          <a:p>
            <a:pPr>
              <a:lnSpc>
                <a:spcPct val="150000"/>
              </a:lnSpc>
              <a:defRPr/>
            </a:pPr>
            <a:r>
              <a:rPr lang="ja-JP" altLang="en-US" sz="1600" dirty="0">
                <a:solidFill>
                  <a:srgbClr val="C00000"/>
                </a:solidFill>
                <a:latin typeface="HGPｺﾞｼｯｸE" panose="020B0900000000000000" pitchFamily="50" charset="-128"/>
                <a:ea typeface="HGPｺﾞｼｯｸE" panose="020B0900000000000000" pitchFamily="50" charset="-128"/>
              </a:rPr>
              <a:t>② 制度（利用しにくい制度など）→制度的なバリア</a:t>
            </a:r>
          </a:p>
          <a:p>
            <a:pPr>
              <a:lnSpc>
                <a:spcPct val="150000"/>
              </a:lnSpc>
              <a:defRPr/>
            </a:pPr>
            <a:r>
              <a:rPr lang="ja-JP" altLang="en-US" sz="1600" dirty="0">
                <a:latin typeface="HGPｺﾞｼｯｸE" panose="020B0900000000000000" pitchFamily="50" charset="-128"/>
                <a:ea typeface="HGPｺﾞｼｯｸE" panose="020B0900000000000000" pitchFamily="50" charset="-128"/>
              </a:rPr>
              <a:t>○ 「耳が聴こえない」</a:t>
            </a:r>
            <a:r>
              <a:rPr lang="en-US" altLang="ja-JP" sz="1600" dirty="0">
                <a:latin typeface="HGPｺﾞｼｯｸE" panose="020B0900000000000000" pitchFamily="50" charset="-128"/>
                <a:ea typeface="HGPｺﾞｼｯｸE" panose="020B0900000000000000" pitchFamily="50" charset="-128"/>
              </a:rPr>
              <a:t>､</a:t>
            </a:r>
            <a:r>
              <a:rPr lang="ja-JP" altLang="en-US" sz="1600" dirty="0">
                <a:latin typeface="HGPｺﾞｼｯｸE" panose="020B0900000000000000" pitchFamily="50" charset="-128"/>
                <a:ea typeface="HGPｺﾞｼｯｸE" panose="020B0900000000000000" pitchFamily="50" charset="-128"/>
              </a:rPr>
              <a:t>「知的障がいがある」</a:t>
            </a:r>
            <a:r>
              <a:rPr lang="en-US" altLang="ja-JP" sz="1600" dirty="0">
                <a:latin typeface="HGPｺﾞｼｯｸE" panose="020B0900000000000000" pitchFamily="50" charset="-128"/>
                <a:ea typeface="HGPｺﾞｼｯｸE" panose="020B0900000000000000" pitchFamily="50" charset="-128"/>
              </a:rPr>
              <a:t>､</a:t>
            </a:r>
            <a:r>
              <a:rPr lang="ja-JP" altLang="en-US" sz="1600" dirty="0">
                <a:latin typeface="HGPｺﾞｼｯｸE" panose="020B0900000000000000" pitchFamily="50" charset="-128"/>
                <a:ea typeface="HGPｺﾞｼｯｸE" panose="020B0900000000000000" pitchFamily="50" charset="-128"/>
              </a:rPr>
              <a:t>「身体が不自由である」</a:t>
            </a:r>
            <a:r>
              <a:rPr lang="en-US" altLang="ja-JP" sz="1600" dirty="0">
                <a:latin typeface="HGPｺﾞｼｯｸE" panose="020B0900000000000000" pitchFamily="50" charset="-128"/>
                <a:ea typeface="HGPｺﾞｼｯｸE" panose="020B0900000000000000" pitchFamily="50" charset="-128"/>
              </a:rPr>
              <a:t>､</a:t>
            </a:r>
            <a:r>
              <a:rPr lang="ja-JP" altLang="en-US" sz="1600" dirty="0">
                <a:latin typeface="HGPｺﾞｼｯｸE" panose="020B0900000000000000" pitchFamily="50" charset="-128"/>
                <a:ea typeface="HGPｺﾞｼｯｸE" panose="020B0900000000000000" pitchFamily="50" charset="-128"/>
              </a:rPr>
              <a:t>「精神病にかかっている」など、</a:t>
            </a:r>
            <a:endParaRPr lang="en-US" altLang="ja-JP" sz="1600" dirty="0">
              <a:latin typeface="HGPｺﾞｼｯｸE" panose="020B0900000000000000" pitchFamily="50" charset="-128"/>
              <a:ea typeface="HGPｺﾞｼｯｸE" panose="020B0900000000000000" pitchFamily="50" charset="-128"/>
            </a:endParaRPr>
          </a:p>
          <a:p>
            <a:pPr>
              <a:lnSpc>
                <a:spcPct val="150000"/>
              </a:lnSpc>
              <a:defRPr/>
            </a:pPr>
            <a:r>
              <a:rPr lang="ja-JP" altLang="en-US" sz="1600" dirty="0">
                <a:latin typeface="HGPｺﾞｼｯｸE" panose="020B0900000000000000" pitchFamily="50" charset="-128"/>
                <a:ea typeface="HGPｺﾞｼｯｸE" panose="020B0900000000000000" pitchFamily="50" charset="-128"/>
              </a:rPr>
              <a:t>　　障がいや病気を理由に免許を交付しなかったり、取り消したりすること。</a:t>
            </a:r>
          </a:p>
          <a:p>
            <a:pPr>
              <a:lnSpc>
                <a:spcPct val="150000"/>
              </a:lnSpc>
              <a:defRPr/>
            </a:pPr>
            <a:r>
              <a:rPr lang="ja-JP" altLang="en-US" sz="1600" dirty="0">
                <a:solidFill>
                  <a:srgbClr val="C00000"/>
                </a:solidFill>
                <a:latin typeface="HGPｺﾞｼｯｸE" panose="020B0900000000000000" pitchFamily="50" charset="-128"/>
                <a:ea typeface="HGPｺﾞｼｯｸE" panose="020B0900000000000000" pitchFamily="50" charset="-128"/>
              </a:rPr>
              <a:t>③ 慣行（障害のある方の存在を意識していない慣習、文化など）→文化・情報のバリア</a:t>
            </a:r>
          </a:p>
          <a:p>
            <a:pPr>
              <a:lnSpc>
                <a:spcPct val="150000"/>
              </a:lnSpc>
              <a:defRPr/>
            </a:pPr>
            <a:r>
              <a:rPr lang="ja-JP" altLang="en-US" sz="1600" dirty="0">
                <a:latin typeface="HGPｺﾞｼｯｸE" panose="020B0900000000000000" pitchFamily="50" charset="-128"/>
                <a:ea typeface="HGPｺﾞｼｯｸE" panose="020B0900000000000000" pitchFamily="50" charset="-128"/>
              </a:rPr>
              <a:t>○ 点字や手話通訳などの情報伝達の欠如があり、文化に親しむ機会が制約されること。</a:t>
            </a:r>
          </a:p>
          <a:p>
            <a:pPr>
              <a:lnSpc>
                <a:spcPct val="150000"/>
              </a:lnSpc>
              <a:defRPr/>
            </a:pPr>
            <a:r>
              <a:rPr lang="ja-JP" altLang="en-US" sz="1600" dirty="0">
                <a:solidFill>
                  <a:srgbClr val="C00000"/>
                </a:solidFill>
                <a:latin typeface="HGPｺﾞｼｯｸE" panose="020B0900000000000000" pitchFamily="50" charset="-128"/>
                <a:ea typeface="HGPｺﾞｼｯｸE" panose="020B0900000000000000" pitchFamily="50" charset="-128"/>
              </a:rPr>
              <a:t>④ 観念（障がいのある方への偏見など）→意識（心）のバリア</a:t>
            </a:r>
          </a:p>
          <a:p>
            <a:pPr>
              <a:lnSpc>
                <a:spcPct val="150000"/>
              </a:lnSpc>
              <a:defRPr/>
            </a:pPr>
            <a:r>
              <a:rPr lang="ja-JP" altLang="en-US" sz="1600" dirty="0">
                <a:latin typeface="HGPｺﾞｼｯｸE" panose="020B0900000000000000" pitchFamily="50" charset="-128"/>
                <a:ea typeface="HGPｺﾞｼｯｸE" panose="020B0900000000000000" pitchFamily="50" charset="-128"/>
              </a:rPr>
              <a:t>○ 間違った知識や知らないことから生まれる差別や偏見。</a:t>
            </a:r>
            <a:endParaRPr lang="en-US" altLang="ja-JP" sz="1600" dirty="0">
              <a:latin typeface="HGPｺﾞｼｯｸE" panose="020B0900000000000000" pitchFamily="50" charset="-128"/>
              <a:ea typeface="HGPｺﾞｼｯｸE" panose="020B0900000000000000" pitchFamily="50" charset="-128"/>
            </a:endParaRPr>
          </a:p>
          <a:p>
            <a:pPr>
              <a:lnSpc>
                <a:spcPct val="150000"/>
              </a:lnSpc>
              <a:defRPr/>
            </a:pPr>
            <a:r>
              <a:rPr lang="ja-JP" altLang="en-US" sz="1600" dirty="0">
                <a:latin typeface="HGPｺﾞｼｯｸE" panose="020B0900000000000000" pitchFamily="50" charset="-128"/>
                <a:ea typeface="HGPｺﾞｼｯｸE" panose="020B0900000000000000" pitchFamily="50" charset="-128"/>
              </a:rPr>
              <a:t>　　</a:t>
            </a:r>
            <a:r>
              <a:rPr lang="ja-JP" altLang="en-US" sz="1600" dirty="0" err="1">
                <a:latin typeface="HGPｺﾞｼｯｸE" panose="020B0900000000000000" pitchFamily="50" charset="-128"/>
                <a:ea typeface="HGPｺﾞｼｯｸE" panose="020B0900000000000000" pitchFamily="50" charset="-128"/>
              </a:rPr>
              <a:t>障がい</a:t>
            </a:r>
            <a:r>
              <a:rPr lang="ja-JP" altLang="en-US" sz="1600" dirty="0">
                <a:latin typeface="HGPｺﾞｼｯｸE" panose="020B0900000000000000" pitchFamily="50" charset="-128"/>
                <a:ea typeface="HGPｺﾞｼｯｸE" panose="020B0900000000000000" pitchFamily="50" charset="-128"/>
              </a:rPr>
              <a:t>者に対する先入観（かわいそう、いつも大変だなど）や無理解から発する言動。</a:t>
            </a:r>
            <a:endParaRPr lang="en-US" altLang="ja-JP" sz="1600" dirty="0">
              <a:latin typeface="HGPｺﾞｼｯｸE" panose="020B0900000000000000" pitchFamily="50" charset="-128"/>
              <a:ea typeface="HGPｺﾞｼｯｸE" panose="020B0900000000000000" pitchFamily="50" charset="-128"/>
            </a:endParaRPr>
          </a:p>
          <a:p>
            <a:pPr>
              <a:lnSpc>
                <a:spcPct val="150000"/>
              </a:lnSpc>
              <a:defRPr/>
            </a:pPr>
            <a:r>
              <a:rPr lang="ja-JP" altLang="en-US" sz="1600" dirty="0">
                <a:latin typeface="HGPｺﾞｼｯｸE" panose="020B0900000000000000" pitchFamily="50" charset="-128"/>
                <a:ea typeface="HGPｺﾞｼｯｸE" panose="020B0900000000000000" pitchFamily="50" charset="-128"/>
              </a:rPr>
              <a:t>　　他者に対しての無関心。</a:t>
            </a:r>
          </a:p>
        </p:txBody>
      </p:sp>
      <p:sp>
        <p:nvSpPr>
          <p:cNvPr id="9218" name="スライド番号プレースホルダー 9"/>
          <p:cNvSpPr>
            <a:spLocks noGrp="1"/>
          </p:cNvSpPr>
          <p:nvPr>
            <p:ph type="sldNum" sz="quarter" idx="12"/>
          </p:nvPr>
        </p:nvSpPr>
        <p:spPr>
          <a:xfrm>
            <a:off x="7010400" y="6492875"/>
            <a:ext cx="2133600" cy="365125"/>
          </a:xfrm>
          <a:noFill/>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808DD738-00E1-48C4-BBD5-B10AF13435BA}" type="slidenum">
              <a:rPr lang="ja-JP" altLang="en-US" sz="1400" smtClean="0"/>
              <a:pPr eaLnBrk="1" hangingPunct="1">
                <a:spcBef>
                  <a:spcPct val="0"/>
                </a:spcBef>
                <a:buFontTx/>
                <a:buNone/>
              </a:pPr>
              <a:t>7</a:t>
            </a:fld>
            <a:endParaRPr lang="ja-JP" altLang="en-US" sz="1400" smtClean="0"/>
          </a:p>
        </p:txBody>
      </p:sp>
      <p:sp>
        <p:nvSpPr>
          <p:cNvPr id="11" name="角丸四角形 10"/>
          <p:cNvSpPr/>
          <p:nvPr/>
        </p:nvSpPr>
        <p:spPr>
          <a:xfrm>
            <a:off x="179512" y="44624"/>
            <a:ext cx="3960000" cy="432000"/>
          </a:xfrm>
          <a:prstGeom prst="roundRect">
            <a:avLst>
              <a:gd name="adj" fmla="val 50000"/>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b="1" dirty="0" err="1">
                <a:latin typeface="HG丸ｺﾞｼｯｸM-PRO" panose="020F0600000000000000" pitchFamily="50" charset="-128"/>
                <a:ea typeface="HG丸ｺﾞｼｯｸM-PRO" panose="020F0600000000000000" pitchFamily="50" charset="-128"/>
              </a:rPr>
              <a:t>障がい</a:t>
            </a:r>
            <a:r>
              <a:rPr lang="ja-JP" altLang="en-US" b="1" dirty="0">
                <a:latin typeface="HG丸ｺﾞｼｯｸM-PRO" panose="020F0600000000000000" pitchFamily="50" charset="-128"/>
                <a:ea typeface="HG丸ｺﾞｼｯｸM-PRO" panose="020F0600000000000000" pitchFamily="50" charset="-128"/>
              </a:rPr>
              <a:t>者を取り巻く社会的障壁</a:t>
            </a:r>
          </a:p>
        </p:txBody>
      </p:sp>
      <p:sp>
        <p:nvSpPr>
          <p:cNvPr id="2" name="下矢印 1"/>
          <p:cNvSpPr/>
          <p:nvPr/>
        </p:nvSpPr>
        <p:spPr>
          <a:xfrm>
            <a:off x="2336800" y="5057775"/>
            <a:ext cx="4356100" cy="720725"/>
          </a:xfrm>
          <a:prstGeom prst="downArrow">
            <a:avLst>
              <a:gd name="adj1" fmla="val 72013"/>
              <a:gd name="adj2"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latin typeface="HGPｺﾞｼｯｸE" panose="020B0900000000000000" pitchFamily="50" charset="-128"/>
                <a:ea typeface="HGPｺﾞｼｯｸE" panose="020B0900000000000000" pitchFamily="50" charset="-128"/>
              </a:rPr>
              <a:t>社会的障壁を取り除く</a:t>
            </a:r>
          </a:p>
        </p:txBody>
      </p:sp>
      <p:sp>
        <p:nvSpPr>
          <p:cNvPr id="3" name="円/楕円 2"/>
          <p:cNvSpPr/>
          <p:nvPr/>
        </p:nvSpPr>
        <p:spPr>
          <a:xfrm>
            <a:off x="252413" y="5805488"/>
            <a:ext cx="8496300" cy="684212"/>
          </a:xfrm>
          <a:prstGeom prst="ellipse">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rgbClr val="FF0000"/>
                </a:solidFill>
                <a:latin typeface="HGPｺﾞｼｯｸE" panose="020B0900000000000000" pitchFamily="50" charset="-128"/>
                <a:ea typeface="HGPｺﾞｼｯｸE" panose="020B0900000000000000" pitchFamily="50" charset="-128"/>
              </a:rPr>
              <a:t>共生社会の実現</a:t>
            </a:r>
          </a:p>
        </p:txBody>
      </p:sp>
      <p:sp>
        <p:nvSpPr>
          <p:cNvPr id="8" name="テキスト ボックス 7"/>
          <p:cNvSpPr txBox="1"/>
          <p:nvPr/>
        </p:nvSpPr>
        <p:spPr>
          <a:xfrm>
            <a:off x="39688" y="6511925"/>
            <a:ext cx="2195512" cy="3079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defRPr/>
            </a:pPr>
            <a:r>
              <a:rPr lang="ja-JP" altLang="en-US" sz="1400" dirty="0">
                <a:latin typeface="ＭＳ ゴシック" panose="020B0609070205080204" pitchFamily="49" charset="-128"/>
                <a:ea typeface="ＭＳ ゴシック" panose="020B0609070205080204" pitchFamily="49" charset="-128"/>
              </a:rPr>
              <a:t>あいサポーター研修用</a:t>
            </a:r>
          </a:p>
        </p:txBody>
      </p:sp>
      <p:sp>
        <p:nvSpPr>
          <p:cNvPr id="5" name="正方形/長方形 4"/>
          <p:cNvSpPr/>
          <p:nvPr/>
        </p:nvSpPr>
        <p:spPr>
          <a:xfrm>
            <a:off x="8137198" y="0"/>
            <a:ext cx="998084" cy="64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223" name="Picture 4" descr="\\LANDISK-SHOGAI\disk\H23\01障がい\15自立支援\2011 あいサポート運動\チラシ・パネル原稿\バッジ画像\あいサポーター＆障害を知り＆バッジ-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7317" y="47199"/>
            <a:ext cx="9794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5"/>
          <p:cNvSpPr>
            <a:spLocks noChangeArrowheads="1"/>
          </p:cNvSpPr>
          <p:nvPr/>
        </p:nvSpPr>
        <p:spPr bwMode="auto">
          <a:xfrm>
            <a:off x="149288" y="6364110"/>
            <a:ext cx="622300" cy="287338"/>
          </a:xfrm>
          <a:prstGeom prst="rect">
            <a:avLst/>
          </a:prstGeom>
          <a:solidFill>
            <a:srgbClr val="FF6600"/>
          </a:solidFill>
          <a:ln w="9525">
            <a:solidFill>
              <a:srgbClr val="000000"/>
            </a:solidFill>
            <a:miter lim="800000"/>
            <a:headEnd/>
            <a:tailEnd/>
          </a:ln>
        </p:spPr>
        <p:txBody>
          <a:bodyPr lIns="76533" tIns="9157" rIns="76533" bIns="9157"/>
          <a:lstStyle>
            <a:lvl1pPr eaLnBrk="0" hangingPunct="0">
              <a:spcBef>
                <a:spcPts val="638"/>
              </a:spcBef>
              <a:buClr>
                <a:schemeClr val="accent1"/>
              </a:buClr>
              <a:buSzPct val="80000"/>
              <a:buFont typeface="Wingdings 2" pitchFamily="18" charset="2"/>
              <a:buChar char=""/>
              <a:defRPr kumimoji="1" sz="3400">
                <a:solidFill>
                  <a:schemeClr val="tx1"/>
                </a:solidFill>
                <a:latin typeface="Gill Sans MT" pitchFamily="34" charset="0"/>
                <a:ea typeface="HGｺﾞｼｯｸE" pitchFamily="49" charset="-128"/>
              </a:defRPr>
            </a:lvl1pPr>
            <a:lvl2pPr marL="742950" indent="-285750" eaLnBrk="0" hangingPunct="0">
              <a:spcBef>
                <a:spcPts val="575"/>
              </a:spcBef>
              <a:buClr>
                <a:schemeClr val="accent1"/>
              </a:buClr>
              <a:buFont typeface="Verdana" pitchFamily="34" charset="0"/>
              <a:buChar char="◦"/>
              <a:defRPr kumimoji="1" sz="3000">
                <a:solidFill>
                  <a:schemeClr val="tx1"/>
                </a:solidFill>
                <a:latin typeface="Gill Sans MT" pitchFamily="34" charset="0"/>
                <a:ea typeface="HGｺﾞｼｯｸE" pitchFamily="49" charset="-128"/>
              </a:defRPr>
            </a:lvl2pPr>
            <a:lvl3pPr marL="1143000" indent="-228600" eaLnBrk="0" hangingPunct="0">
              <a:spcBef>
                <a:spcPct val="20000"/>
              </a:spcBef>
              <a:buClr>
                <a:schemeClr val="accent2"/>
              </a:buClr>
              <a:buFont typeface="Wingdings 2" pitchFamily="18" charset="2"/>
              <a:buChar char=""/>
              <a:defRPr kumimoji="1" sz="2500">
                <a:solidFill>
                  <a:schemeClr val="tx1"/>
                </a:solidFill>
                <a:latin typeface="Gill Sans MT" pitchFamily="34" charset="0"/>
                <a:ea typeface="HGｺﾞｼｯｸE" pitchFamily="49" charset="-128"/>
              </a:defRPr>
            </a:lvl3pPr>
            <a:lvl4pPr marL="1600200" indent="-228600" eaLnBrk="0" hangingPunct="0">
              <a:spcBef>
                <a:spcPct val="20000"/>
              </a:spcBef>
              <a:buClr>
                <a:srgbClr val="C32D2E"/>
              </a:buClr>
              <a:buFont typeface="Wingdings 2" pitchFamily="18" charset="2"/>
              <a:buChar char=""/>
              <a:defRPr kumimoji="1" sz="2100">
                <a:solidFill>
                  <a:schemeClr val="tx1"/>
                </a:solidFill>
                <a:latin typeface="Gill Sans MT" pitchFamily="34" charset="0"/>
                <a:ea typeface="HGｺﾞｼｯｸE" pitchFamily="49" charset="-128"/>
              </a:defRPr>
            </a:lvl4pPr>
            <a:lvl5pPr marL="2057400" indent="-228600" eaLnBrk="0" hangingPunct="0">
              <a:spcBef>
                <a:spcPct val="20000"/>
              </a:spcBef>
              <a:buClr>
                <a:srgbClr val="84AA33"/>
              </a:buClr>
              <a:buFont typeface="Wingdings 2" pitchFamily="18" charset="2"/>
              <a:buChar char=""/>
              <a:defRPr kumimoji="1" sz="2100">
                <a:solidFill>
                  <a:schemeClr val="tx1"/>
                </a:solidFill>
                <a:latin typeface="Gill Sans MT" pitchFamily="34" charset="0"/>
                <a:ea typeface="HGｺﾞｼｯｸE" pitchFamily="49" charset="-128"/>
              </a:defRPr>
            </a:lvl5pPr>
            <a:lvl6pPr marL="2514600" indent="-228600" eaLnBrk="0" fontAlgn="base" hangingPunct="0">
              <a:spcBef>
                <a:spcPct val="20000"/>
              </a:spcBef>
              <a:spcAft>
                <a:spcPct val="0"/>
              </a:spcAft>
              <a:buClr>
                <a:srgbClr val="84AA33"/>
              </a:buClr>
              <a:buFont typeface="Wingdings 2" pitchFamily="18" charset="2"/>
              <a:buChar char=""/>
              <a:defRPr kumimoji="1" sz="2100">
                <a:solidFill>
                  <a:schemeClr val="tx1"/>
                </a:solidFill>
                <a:latin typeface="Gill Sans MT" pitchFamily="34" charset="0"/>
                <a:ea typeface="HGｺﾞｼｯｸE" pitchFamily="49" charset="-128"/>
              </a:defRPr>
            </a:lvl6pPr>
            <a:lvl7pPr marL="2971800" indent="-228600" eaLnBrk="0" fontAlgn="base" hangingPunct="0">
              <a:spcBef>
                <a:spcPct val="20000"/>
              </a:spcBef>
              <a:spcAft>
                <a:spcPct val="0"/>
              </a:spcAft>
              <a:buClr>
                <a:srgbClr val="84AA33"/>
              </a:buClr>
              <a:buFont typeface="Wingdings 2" pitchFamily="18" charset="2"/>
              <a:buChar char=""/>
              <a:defRPr kumimoji="1" sz="2100">
                <a:solidFill>
                  <a:schemeClr val="tx1"/>
                </a:solidFill>
                <a:latin typeface="Gill Sans MT" pitchFamily="34" charset="0"/>
                <a:ea typeface="HGｺﾞｼｯｸE" pitchFamily="49" charset="-128"/>
              </a:defRPr>
            </a:lvl7pPr>
            <a:lvl8pPr marL="3429000" indent="-228600" eaLnBrk="0" fontAlgn="base" hangingPunct="0">
              <a:spcBef>
                <a:spcPct val="20000"/>
              </a:spcBef>
              <a:spcAft>
                <a:spcPct val="0"/>
              </a:spcAft>
              <a:buClr>
                <a:srgbClr val="84AA33"/>
              </a:buClr>
              <a:buFont typeface="Wingdings 2" pitchFamily="18" charset="2"/>
              <a:buChar char=""/>
              <a:defRPr kumimoji="1" sz="2100">
                <a:solidFill>
                  <a:schemeClr val="tx1"/>
                </a:solidFill>
                <a:latin typeface="Gill Sans MT" pitchFamily="34" charset="0"/>
                <a:ea typeface="HGｺﾞｼｯｸE" pitchFamily="49" charset="-128"/>
              </a:defRPr>
            </a:lvl8pPr>
            <a:lvl9pPr marL="3886200" indent="-228600" eaLnBrk="0" fontAlgn="base" hangingPunct="0">
              <a:spcBef>
                <a:spcPct val="20000"/>
              </a:spcBef>
              <a:spcAft>
                <a:spcPct val="0"/>
              </a:spcAft>
              <a:buClr>
                <a:srgbClr val="84AA33"/>
              </a:buClr>
              <a:buFont typeface="Wingdings 2" pitchFamily="18" charset="2"/>
              <a:buChar char=""/>
              <a:defRPr kumimoji="1" sz="2100">
                <a:solidFill>
                  <a:schemeClr val="tx1"/>
                </a:solidFill>
                <a:latin typeface="Gill Sans MT" pitchFamily="34" charset="0"/>
                <a:ea typeface="HGｺﾞｼｯｸE" pitchFamily="49" charset="-128"/>
              </a:defRPr>
            </a:lvl9pPr>
          </a:lstStyle>
          <a:p>
            <a:pPr eaLnBrk="1" hangingPunct="1">
              <a:spcBef>
                <a:spcPct val="0"/>
              </a:spcBef>
              <a:buClrTx/>
              <a:buSzTx/>
              <a:buFontTx/>
              <a:buNone/>
            </a:pPr>
            <a:endParaRPr lang="ja-JP" altLang="en-US" sz="1800">
              <a:solidFill>
                <a:srgbClr val="000000"/>
              </a:solidFill>
              <a:latin typeface="Calibri" pitchFamily="34" charset="0"/>
              <a:ea typeface="ＭＳ Ｐゴシック" charset="-128"/>
            </a:endParaRPr>
          </a:p>
        </p:txBody>
      </p:sp>
      <p:pic>
        <p:nvPicPr>
          <p:cNvPr id="37"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757" y="41275"/>
            <a:ext cx="7516243" cy="6021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1397" y="7605464"/>
            <a:ext cx="5390385" cy="3804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51" y="1700688"/>
            <a:ext cx="2544763"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ChangeArrowheads="1"/>
          </p:cNvSpPr>
          <p:nvPr/>
        </p:nvSpPr>
        <p:spPr bwMode="auto">
          <a:xfrm>
            <a:off x="0" y="0"/>
            <a:ext cx="7920038" cy="828675"/>
          </a:xfrm>
          <a:prstGeom prst="rect">
            <a:avLst/>
          </a:prstGeom>
          <a:solidFill>
            <a:srgbClr val="1D089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dirty="0">
                <a:solidFill>
                  <a:srgbClr val="FFFFFF"/>
                </a:solidFill>
                <a:latin typeface="ＤＨＰ平成ゴシックW5" pitchFamily="50" charset="-128"/>
                <a:ea typeface="ＤＨＰ平成ゴシックW5" pitchFamily="50" charset="-128"/>
              </a:rPr>
              <a:t>あいサポート運動の取組と広がり</a:t>
            </a:r>
            <a:endParaRPr lang="en-US" altLang="ja-JP" dirty="0">
              <a:solidFill>
                <a:srgbClr val="FFFFFF"/>
              </a:solidFill>
              <a:latin typeface="ＤＨＰ平成ゴシックW5" pitchFamily="50" charset="-128"/>
              <a:ea typeface="ＤＨＰ平成ゴシックW5" pitchFamily="50" charset="-128"/>
            </a:endParaRPr>
          </a:p>
          <a:p>
            <a:pPr algn="ctr" eaLnBrk="1" hangingPunct="1">
              <a:spcBef>
                <a:spcPct val="0"/>
              </a:spcBef>
              <a:buFontTx/>
              <a:buNone/>
            </a:pPr>
            <a:r>
              <a:rPr lang="en-US" altLang="ja-JP" sz="1600" dirty="0">
                <a:solidFill>
                  <a:srgbClr val="FFFFFF"/>
                </a:solidFill>
                <a:latin typeface="ＤＨＰ平成ゴシックW5" pitchFamily="50" charset="-128"/>
                <a:ea typeface="ＤＨＰ平成ゴシックW5" pitchFamily="50" charset="-128"/>
              </a:rPr>
              <a:t>『</a:t>
            </a:r>
            <a:r>
              <a:rPr lang="ja-JP" altLang="en-US" sz="1600" dirty="0" err="1">
                <a:solidFill>
                  <a:srgbClr val="FFFFFF"/>
                </a:solidFill>
                <a:latin typeface="ＤＨＰ平成ゴシックW5" pitchFamily="50" charset="-128"/>
                <a:ea typeface="ＤＨＰ平成ゴシックW5" pitchFamily="50" charset="-128"/>
              </a:rPr>
              <a:t>障がいを</a:t>
            </a:r>
            <a:r>
              <a:rPr lang="ja-JP" altLang="en-US" sz="1600" dirty="0">
                <a:solidFill>
                  <a:srgbClr val="FFFFFF"/>
                </a:solidFill>
                <a:latin typeface="ＤＨＰ平成ゴシックW5" pitchFamily="50" charset="-128"/>
                <a:ea typeface="ＤＨＰ平成ゴシックW5" pitchFamily="50" charset="-128"/>
              </a:rPr>
              <a:t>知り、共に生きる</a:t>
            </a:r>
            <a:r>
              <a:rPr lang="en-US" altLang="ja-JP" sz="1600" dirty="0">
                <a:solidFill>
                  <a:srgbClr val="FFFFFF"/>
                </a:solidFill>
                <a:latin typeface="ＤＨＰ平成ゴシックW5" pitchFamily="50" charset="-128"/>
                <a:ea typeface="ＤＨＰ平成ゴシックW5" pitchFamily="50" charset="-128"/>
              </a:rPr>
              <a:t>』 </a:t>
            </a:r>
            <a:r>
              <a:rPr lang="ja-JP" altLang="en-US" sz="1600" dirty="0">
                <a:solidFill>
                  <a:srgbClr val="FFFFFF"/>
                </a:solidFill>
                <a:latin typeface="ＤＨＰ平成ゴシックW5" pitchFamily="50" charset="-128"/>
                <a:ea typeface="ＤＨＰ平成ゴシックW5" pitchFamily="50" charset="-128"/>
              </a:rPr>
              <a:t>～共生社会実現の願いをバッジに込めて発信～</a:t>
            </a:r>
          </a:p>
        </p:txBody>
      </p:sp>
      <p:pic>
        <p:nvPicPr>
          <p:cNvPr id="5" name="Picture 4" descr="\\LANDISK-SHOGAI\disk\H23\01障がい\15自立支援\2011 あいサポート運動\チラシ・パネル原稿\バッジ画像\あいサポーター＆障害を知り＆バッジ-0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8300" y="41275"/>
            <a:ext cx="1079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15"/>
          <p:cNvSpPr>
            <a:spLocks noGrp="1" noChangeArrowheads="1"/>
          </p:cNvSpPr>
          <p:nvPr>
            <p:ph type="title"/>
          </p:nvPr>
        </p:nvSpPr>
        <p:spPr bwMode="auto">
          <a:xfrm>
            <a:off x="107504" y="915746"/>
            <a:ext cx="7404854" cy="634020"/>
          </a:xfrm>
          <a:prstGeom prst="rect">
            <a:avLst/>
          </a:prstGeom>
          <a:solidFill>
            <a:srgbClr val="FFFF99"/>
          </a:solidFill>
          <a:ln w="9525">
            <a:solidFill>
              <a:schemeClr val="tx1"/>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buFontTx/>
              <a:buNone/>
            </a:pPr>
            <a:r>
              <a:rPr lang="ja-JP" altLang="en-US" sz="1400" dirty="0" smtClean="0">
                <a:solidFill>
                  <a:srgbClr val="000000"/>
                </a:solidFill>
                <a:latin typeface="HGPｺﾞｼｯｸE" pitchFamily="50" charset="-128"/>
                <a:ea typeface="HGPｺﾞｼｯｸE" pitchFamily="50" charset="-128"/>
              </a:rPr>
              <a:t>　</a:t>
            </a:r>
            <a:r>
              <a:rPr lang="ja-JP" altLang="en-US" sz="1600" dirty="0" smtClean="0">
                <a:solidFill>
                  <a:srgbClr val="000000"/>
                </a:solidFill>
                <a:latin typeface="HGPｺﾞｼｯｸE" pitchFamily="50" charset="-128"/>
                <a:ea typeface="HGPｺﾞｼｯｸE" pitchFamily="50" charset="-128"/>
              </a:rPr>
              <a:t>あい</a:t>
            </a:r>
            <a:r>
              <a:rPr lang="ja-JP" altLang="en-US" sz="1600" dirty="0">
                <a:solidFill>
                  <a:srgbClr val="000000"/>
                </a:solidFill>
                <a:latin typeface="HGPｺﾞｼｯｸE" pitchFamily="50" charset="-128"/>
                <a:ea typeface="HGPｺﾞｼｯｸE" pitchFamily="50" charset="-128"/>
              </a:rPr>
              <a:t>サポーター数： </a:t>
            </a:r>
            <a:r>
              <a:rPr lang="ja-JP" altLang="en-US" sz="1600" dirty="0" smtClean="0">
                <a:solidFill>
                  <a:srgbClr val="FF0000"/>
                </a:solidFill>
                <a:latin typeface="HGPｺﾞｼｯｸE" pitchFamily="50" charset="-128"/>
                <a:ea typeface="HGPｺﾞｼｯｸE" pitchFamily="50" charset="-128"/>
              </a:rPr>
              <a:t>３７８，４０２人</a:t>
            </a:r>
            <a:r>
              <a:rPr lang="ja-JP" altLang="en-US" sz="1600" dirty="0">
                <a:solidFill>
                  <a:srgbClr val="FF0000"/>
                </a:solidFill>
                <a:latin typeface="HGPｺﾞｼｯｸE" pitchFamily="50" charset="-128"/>
                <a:ea typeface="HGPｺﾞｼｯｸE" pitchFamily="50" charset="-128"/>
              </a:rPr>
              <a:t>　</a:t>
            </a:r>
            <a:r>
              <a:rPr lang="ja-JP" altLang="en-US" sz="1600" dirty="0">
                <a:latin typeface="HGPｺﾞｼｯｸE" pitchFamily="50" charset="-128"/>
                <a:ea typeface="HGPｺﾞｼｯｸE" pitchFamily="50" charset="-128"/>
              </a:rPr>
              <a:t>／</a:t>
            </a:r>
            <a:r>
              <a:rPr lang="ja-JP" altLang="en-US" sz="1600" dirty="0">
                <a:solidFill>
                  <a:srgbClr val="FF0000"/>
                </a:solidFill>
                <a:latin typeface="HGPｺﾞｼｯｸE" pitchFamily="50" charset="-128"/>
                <a:ea typeface="HGPｺﾞｼｯｸE" pitchFamily="50" charset="-128"/>
              </a:rPr>
              <a:t>　</a:t>
            </a:r>
            <a:r>
              <a:rPr lang="ja-JP" altLang="en-US" sz="1600" dirty="0">
                <a:solidFill>
                  <a:srgbClr val="000000"/>
                </a:solidFill>
                <a:latin typeface="HGPｺﾞｼｯｸE" pitchFamily="50" charset="-128"/>
                <a:ea typeface="HGPｺﾞｼｯｸE" pitchFamily="50" charset="-128"/>
              </a:rPr>
              <a:t>あいサポーター研修実施回数： </a:t>
            </a:r>
            <a:r>
              <a:rPr lang="ja-JP" altLang="en-US" sz="1600" dirty="0">
                <a:solidFill>
                  <a:srgbClr val="FF0000"/>
                </a:solidFill>
                <a:latin typeface="HGPｺﾞｼｯｸE" pitchFamily="50" charset="-128"/>
                <a:ea typeface="HGPｺﾞｼｯｸE" pitchFamily="50" charset="-128"/>
              </a:rPr>
              <a:t>４</a:t>
            </a:r>
            <a:r>
              <a:rPr lang="en-US" altLang="ja-JP" sz="1600" dirty="0" smtClean="0">
                <a:solidFill>
                  <a:srgbClr val="FF0000"/>
                </a:solidFill>
                <a:latin typeface="HGPｺﾞｼｯｸE" pitchFamily="50" charset="-128"/>
                <a:ea typeface="HGPｺﾞｼｯｸE" pitchFamily="50" charset="-128"/>
              </a:rPr>
              <a:t>,</a:t>
            </a:r>
            <a:r>
              <a:rPr lang="ja-JP" altLang="en-US" sz="1600" dirty="0" smtClean="0">
                <a:solidFill>
                  <a:srgbClr val="FF0000"/>
                </a:solidFill>
                <a:latin typeface="HGPｺﾞｼｯｸE" pitchFamily="50" charset="-128"/>
                <a:ea typeface="HGPｺﾞｼｯｸE" pitchFamily="50" charset="-128"/>
              </a:rPr>
              <a:t>５２２回</a:t>
            </a:r>
            <a:r>
              <a:rPr lang="ja-JP" altLang="en-US" sz="1600" dirty="0">
                <a:solidFill>
                  <a:srgbClr val="FF0000"/>
                </a:solidFill>
                <a:latin typeface="HGPｺﾞｼｯｸE" pitchFamily="50" charset="-128"/>
                <a:ea typeface="HGPｺﾞｼｯｸE" pitchFamily="50" charset="-128"/>
              </a:rPr>
              <a:t>　　</a:t>
            </a:r>
            <a:endParaRPr lang="en-US" altLang="ja-JP" sz="1600" dirty="0">
              <a:solidFill>
                <a:srgbClr val="FF0000"/>
              </a:solidFill>
              <a:latin typeface="HGPｺﾞｼｯｸE" pitchFamily="50" charset="-128"/>
              <a:ea typeface="HGPｺﾞｼｯｸE" pitchFamily="50" charset="-128"/>
            </a:endParaRPr>
          </a:p>
          <a:p>
            <a:pPr eaLnBrk="1" hangingPunct="1">
              <a:buFontTx/>
              <a:buNone/>
            </a:pPr>
            <a:r>
              <a:rPr lang="ja-JP" altLang="en-US" sz="1600" dirty="0" smtClean="0">
                <a:solidFill>
                  <a:srgbClr val="000000"/>
                </a:solidFill>
                <a:latin typeface="HGPｺﾞｼｯｸE" pitchFamily="50" charset="-128"/>
                <a:ea typeface="HGPｺﾞｼｯｸE" pitchFamily="50" charset="-128"/>
              </a:rPr>
              <a:t>　あい</a:t>
            </a:r>
            <a:r>
              <a:rPr lang="ja-JP" altLang="en-US" sz="1600" dirty="0">
                <a:solidFill>
                  <a:srgbClr val="000000"/>
                </a:solidFill>
                <a:latin typeface="HGPｺﾞｼｯｸE" pitchFamily="50" charset="-128"/>
                <a:ea typeface="HGPｺﾞｼｯｸE" pitchFamily="50" charset="-128"/>
              </a:rPr>
              <a:t>サポート企業・団体認定数：</a:t>
            </a:r>
            <a:r>
              <a:rPr lang="ja-JP" altLang="en-US" sz="1600" dirty="0">
                <a:solidFill>
                  <a:srgbClr val="FF0000"/>
                </a:solidFill>
                <a:latin typeface="HGPｺﾞｼｯｸE" pitchFamily="50" charset="-128"/>
                <a:ea typeface="HGPｺﾞｼｯｸE" pitchFamily="50" charset="-128"/>
              </a:rPr>
              <a:t> </a:t>
            </a:r>
            <a:r>
              <a:rPr lang="ja-JP" altLang="en-US" sz="1600" dirty="0" smtClean="0">
                <a:solidFill>
                  <a:srgbClr val="FF0000"/>
                </a:solidFill>
                <a:latin typeface="HGPｺﾞｼｯｸE" pitchFamily="50" charset="-128"/>
                <a:ea typeface="HGPｺﾞｼｯｸE" pitchFamily="50" charset="-128"/>
              </a:rPr>
              <a:t>１</a:t>
            </a:r>
            <a:r>
              <a:rPr lang="en-US" altLang="ja-JP" sz="1600" dirty="0" smtClean="0">
                <a:solidFill>
                  <a:srgbClr val="FF0000"/>
                </a:solidFill>
                <a:latin typeface="HGPｺﾞｼｯｸE" pitchFamily="50" charset="-128"/>
                <a:ea typeface="HGPｺﾞｼｯｸE" pitchFamily="50" charset="-128"/>
              </a:rPr>
              <a:t>,</a:t>
            </a:r>
            <a:r>
              <a:rPr lang="ja-JP" altLang="en-US" sz="1600" dirty="0" smtClean="0">
                <a:solidFill>
                  <a:srgbClr val="FF0000"/>
                </a:solidFill>
                <a:latin typeface="HGPｺﾞｼｯｸE" pitchFamily="50" charset="-128"/>
                <a:ea typeface="HGPｺﾞｼｯｸE" pitchFamily="50" charset="-128"/>
              </a:rPr>
              <a:t>３９９企業</a:t>
            </a:r>
            <a:r>
              <a:rPr lang="ja-JP" altLang="en-US" sz="1600" dirty="0">
                <a:solidFill>
                  <a:srgbClr val="FF0000"/>
                </a:solidFill>
                <a:latin typeface="HGPｺﾞｼｯｸE" pitchFamily="50" charset="-128"/>
                <a:ea typeface="HGPｺﾞｼｯｸE" pitchFamily="50" charset="-128"/>
              </a:rPr>
              <a:t>・</a:t>
            </a:r>
            <a:r>
              <a:rPr lang="ja-JP" altLang="en-US" sz="1600" dirty="0" smtClean="0">
                <a:solidFill>
                  <a:srgbClr val="FF0000"/>
                </a:solidFill>
                <a:latin typeface="HGPｺﾞｼｯｸE" pitchFamily="50" charset="-128"/>
                <a:ea typeface="HGPｺﾞｼｯｸE" pitchFamily="50" charset="-128"/>
              </a:rPr>
              <a:t>団体　　</a:t>
            </a:r>
            <a:r>
              <a:rPr lang="ja-JP" altLang="en-US" sz="1600" dirty="0">
                <a:solidFill>
                  <a:srgbClr val="FF0000"/>
                </a:solidFill>
                <a:latin typeface="HGPｺﾞｼｯｸE" pitchFamily="50" charset="-128"/>
                <a:ea typeface="HGPｺﾞｼｯｸE" pitchFamily="50" charset="-128"/>
              </a:rPr>
              <a:t>　　</a:t>
            </a:r>
            <a:r>
              <a:rPr lang="ja-JP" altLang="en-US" sz="1600" dirty="0" smtClean="0">
                <a:solidFill>
                  <a:srgbClr val="000000"/>
                </a:solidFill>
                <a:latin typeface="HGPｺﾞｼｯｸE" pitchFamily="50" charset="-128"/>
                <a:ea typeface="HGPｺﾞｼｯｸE" pitchFamily="50" charset="-128"/>
              </a:rPr>
              <a:t>（平成</a:t>
            </a:r>
            <a:r>
              <a:rPr lang="ja-JP" altLang="en-US" sz="1600" dirty="0" smtClean="0">
                <a:solidFill>
                  <a:srgbClr val="000000"/>
                </a:solidFill>
                <a:latin typeface="HGPｺﾞｼｯｸE" pitchFamily="50" charset="-128"/>
                <a:ea typeface="HGPｺﾞｼｯｸE" pitchFamily="50" charset="-128"/>
              </a:rPr>
              <a:t>２９年６月</a:t>
            </a:r>
            <a:r>
              <a:rPr lang="ja-JP" altLang="en-US" sz="1600" dirty="0">
                <a:solidFill>
                  <a:srgbClr val="000000"/>
                </a:solidFill>
                <a:latin typeface="HGPｺﾞｼｯｸE" pitchFamily="50" charset="-128"/>
                <a:ea typeface="HGPｺﾞｼｯｸE" pitchFamily="50" charset="-128"/>
              </a:rPr>
              <a:t>末現在）</a:t>
            </a:r>
            <a:endParaRPr lang="en-US" altLang="ja-JP" sz="1600" dirty="0">
              <a:solidFill>
                <a:srgbClr val="000000"/>
              </a:solidFill>
              <a:latin typeface="HGPｺﾞｼｯｸE" pitchFamily="50" charset="-128"/>
              <a:ea typeface="HGPｺﾞｼｯｸE" pitchFamily="50" charset="-128"/>
            </a:endParaRPr>
          </a:p>
        </p:txBody>
      </p:sp>
      <p:sp>
        <p:nvSpPr>
          <p:cNvPr id="9" name="Rectangle 5"/>
          <p:cNvSpPr>
            <a:spLocks noChangeArrowheads="1"/>
          </p:cNvSpPr>
          <p:nvPr/>
        </p:nvSpPr>
        <p:spPr bwMode="auto">
          <a:xfrm>
            <a:off x="174160" y="6104961"/>
            <a:ext cx="787070" cy="215900"/>
          </a:xfrm>
          <a:prstGeom prst="rect">
            <a:avLst/>
          </a:prstGeom>
          <a:solidFill>
            <a:srgbClr val="FF0000"/>
          </a:solidFill>
          <a:ln w="9525">
            <a:solidFill>
              <a:srgbClr val="000000"/>
            </a:solidFill>
            <a:miter lim="800000"/>
            <a:headEnd/>
            <a:tailEnd/>
          </a:ln>
        </p:spPr>
        <p:txBody>
          <a:bodyPr lIns="74295" tIns="8890" rIns="74295" bIns="8890"/>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solidFill>
                <a:srgbClr val="000000"/>
              </a:solidFill>
            </a:endParaRPr>
          </a:p>
        </p:txBody>
      </p:sp>
      <p:sp>
        <p:nvSpPr>
          <p:cNvPr id="10" name="テキスト ボックス 3"/>
          <p:cNvSpPr txBox="1">
            <a:spLocks noChangeArrowheads="1"/>
          </p:cNvSpPr>
          <p:nvPr/>
        </p:nvSpPr>
        <p:spPr bwMode="white">
          <a:xfrm>
            <a:off x="61912" y="5647250"/>
            <a:ext cx="141605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ts val="500"/>
              </a:spcBef>
              <a:spcAft>
                <a:spcPts val="500"/>
              </a:spcAft>
              <a:buFontTx/>
              <a:buNone/>
            </a:pPr>
            <a:r>
              <a:rPr lang="ja-JP" altLang="en-US" sz="1200" dirty="0">
                <a:solidFill>
                  <a:srgbClr val="000000"/>
                </a:solidFill>
                <a:latin typeface="HG丸ｺﾞｼｯｸM-PRO" pitchFamily="50" charset="-128"/>
              </a:rPr>
              <a:t>あいサポート運動連携協定締結</a:t>
            </a:r>
          </a:p>
        </p:txBody>
      </p:sp>
      <p:sp>
        <p:nvSpPr>
          <p:cNvPr id="11" name="テキスト ボックス 10"/>
          <p:cNvSpPr txBox="1"/>
          <p:nvPr/>
        </p:nvSpPr>
        <p:spPr>
          <a:xfrm>
            <a:off x="6660232" y="5587519"/>
            <a:ext cx="2483768" cy="1096741"/>
          </a:xfrm>
          <a:prstGeom prst="rect">
            <a:avLst/>
          </a:prstGeom>
        </p:spPr>
        <p:style>
          <a:lnRef idx="2">
            <a:schemeClr val="accent5"/>
          </a:lnRef>
          <a:fillRef idx="1">
            <a:schemeClr val="lt1"/>
          </a:fillRef>
          <a:effectRef idx="0">
            <a:schemeClr val="accent5"/>
          </a:effectRef>
          <a:fontRef idx="minor">
            <a:schemeClr val="dk1"/>
          </a:fontRef>
        </p:style>
        <p:txBody>
          <a:bodyPr lIns="36000" rIns="36000" anchor="ctr"/>
          <a:lstStyle/>
          <a:p>
            <a:pPr fontAlgn="auto">
              <a:spcBef>
                <a:spcPts val="0"/>
              </a:spcBef>
              <a:spcAft>
                <a:spcPts val="0"/>
              </a:spcAft>
              <a:defRPr/>
            </a:pPr>
            <a:r>
              <a:rPr lang="ja-JP" altLang="en-US" sz="1400" dirty="0" smtClean="0">
                <a:solidFill>
                  <a:srgbClr val="FF0000"/>
                </a:solidFill>
                <a:latin typeface="HGPｺﾞｼｯｸE" panose="020B0900000000000000" pitchFamily="50" charset="-128"/>
                <a:ea typeface="HGPｺﾞｼｯｸE" panose="020B0900000000000000" pitchFamily="50" charset="-128"/>
              </a:rPr>
              <a:t>　　</a:t>
            </a:r>
            <a:r>
              <a:rPr lang="en-US" altLang="ja-JP" sz="1400" dirty="0" smtClean="0">
                <a:solidFill>
                  <a:srgbClr val="FF0000"/>
                </a:solidFill>
                <a:latin typeface="HGPｺﾞｼｯｸE" panose="020B0900000000000000" pitchFamily="50" charset="-128"/>
                <a:ea typeface="HGPｺﾞｼｯｸE" panose="020B0900000000000000" pitchFamily="50" charset="-128"/>
              </a:rPr>
              <a:t>【</a:t>
            </a:r>
            <a:r>
              <a:rPr lang="ja-JP" altLang="en-US" sz="1400" dirty="0" smtClean="0">
                <a:solidFill>
                  <a:srgbClr val="FF0000"/>
                </a:solidFill>
                <a:latin typeface="HGPｺﾞｼｯｸE" panose="020B0900000000000000" pitchFamily="50" charset="-128"/>
                <a:ea typeface="HGPｺﾞｼｯｸE" panose="020B0900000000000000" pitchFamily="50" charset="-128"/>
              </a:rPr>
              <a:t>他県</a:t>
            </a:r>
            <a:r>
              <a:rPr lang="ja-JP" altLang="en-US" sz="1400" dirty="0">
                <a:solidFill>
                  <a:srgbClr val="FF0000"/>
                </a:solidFill>
                <a:latin typeface="HGPｺﾞｼｯｸE" panose="020B0900000000000000" pitchFamily="50" charset="-128"/>
                <a:ea typeface="HGPｺﾞｼｯｸE" panose="020B0900000000000000" pitchFamily="50" charset="-128"/>
              </a:rPr>
              <a:t>への広がり</a:t>
            </a:r>
            <a:r>
              <a:rPr lang="en-US" altLang="ja-JP" sz="1400" dirty="0">
                <a:solidFill>
                  <a:srgbClr val="FF0000"/>
                </a:solidFill>
                <a:latin typeface="HGPｺﾞｼｯｸE" panose="020B0900000000000000" pitchFamily="50" charset="-128"/>
                <a:ea typeface="HGPｺﾞｼｯｸE" panose="020B0900000000000000" pitchFamily="50" charset="-128"/>
              </a:rPr>
              <a:t>】</a:t>
            </a:r>
          </a:p>
          <a:p>
            <a:pPr fontAlgn="auto">
              <a:spcBef>
                <a:spcPts val="0"/>
              </a:spcBef>
              <a:spcAft>
                <a:spcPts val="0"/>
              </a:spcAft>
              <a:defRPr/>
            </a:pPr>
            <a:r>
              <a:rPr lang="ja-JP" altLang="en-US" sz="1400" dirty="0" smtClean="0">
                <a:solidFill>
                  <a:srgbClr val="002060"/>
                </a:solidFill>
                <a:latin typeface="HGPｺﾞｼｯｸE" panose="020B0900000000000000" pitchFamily="50" charset="-128"/>
                <a:ea typeface="HGPｺﾞｼｯｸE" panose="020B0900000000000000" pitchFamily="50" charset="-128"/>
              </a:rPr>
              <a:t>●</a:t>
            </a:r>
            <a:r>
              <a:rPr lang="ja-JP" altLang="en-US" sz="1400" dirty="0">
                <a:solidFill>
                  <a:srgbClr val="002060"/>
                </a:solidFill>
                <a:latin typeface="HGPｺﾞｼｯｸE" panose="020B0900000000000000" pitchFamily="50" charset="-128"/>
                <a:ea typeface="HGPｺﾞｼｯｸE" panose="020B0900000000000000" pitchFamily="50" charset="-128"/>
              </a:rPr>
              <a:t>　埼玉県和光市では、既に</a:t>
            </a:r>
            <a:r>
              <a:rPr lang="ja-JP" altLang="en-US" sz="1400" dirty="0" err="1" smtClean="0">
                <a:solidFill>
                  <a:srgbClr val="002060"/>
                </a:solidFill>
                <a:latin typeface="HGPｺﾞｼｯｸE" panose="020B0900000000000000" pitchFamily="50" charset="-128"/>
                <a:ea typeface="HGPｺﾞｼｯｸE" panose="020B0900000000000000" pitchFamily="50" charset="-128"/>
              </a:rPr>
              <a:t>あ</a:t>
            </a:r>
            <a:r>
              <a:rPr lang="ja-JP" altLang="en-US" sz="1400" dirty="0" smtClean="0">
                <a:solidFill>
                  <a:srgbClr val="002060"/>
                </a:solidFill>
                <a:latin typeface="HGPｺﾞｼｯｸE" panose="020B0900000000000000" pitchFamily="50" charset="-128"/>
                <a:ea typeface="HGPｺﾞｼｯｸE" panose="020B0900000000000000" pitchFamily="50" charset="-128"/>
              </a:rPr>
              <a:t>   </a:t>
            </a:r>
            <a:r>
              <a:rPr lang="ja-JP" altLang="en-US" sz="1400" dirty="0" err="1" smtClean="0">
                <a:solidFill>
                  <a:srgbClr val="002060"/>
                </a:solidFill>
                <a:latin typeface="HGPｺﾞｼｯｸE" panose="020B0900000000000000" pitchFamily="50" charset="-128"/>
                <a:ea typeface="HGPｺﾞｼｯｸE" panose="020B0900000000000000" pitchFamily="50" charset="-128"/>
              </a:rPr>
              <a:t>い</a:t>
            </a:r>
            <a:r>
              <a:rPr lang="ja-JP" altLang="en-US" sz="1400" dirty="0" smtClean="0">
                <a:solidFill>
                  <a:srgbClr val="002060"/>
                </a:solidFill>
                <a:latin typeface="HGPｺﾞｼｯｸE" panose="020B0900000000000000" pitchFamily="50" charset="-128"/>
                <a:ea typeface="HGPｺﾞｼｯｸE" panose="020B0900000000000000" pitchFamily="50" charset="-128"/>
              </a:rPr>
              <a:t>サポーター</a:t>
            </a:r>
            <a:r>
              <a:rPr lang="ja-JP" altLang="en-US" sz="1400" dirty="0">
                <a:solidFill>
                  <a:srgbClr val="002060"/>
                </a:solidFill>
                <a:latin typeface="HGPｺﾞｼｯｸE" panose="020B0900000000000000" pitchFamily="50" charset="-128"/>
                <a:ea typeface="HGPｺﾞｼｯｸE" panose="020B0900000000000000" pitchFamily="50" charset="-128"/>
              </a:rPr>
              <a:t>研修を実施中</a:t>
            </a:r>
            <a:r>
              <a:rPr lang="ja-JP" altLang="en-US" sz="1400" dirty="0" smtClean="0">
                <a:solidFill>
                  <a:srgbClr val="002060"/>
                </a:solidFill>
                <a:latin typeface="HGPｺﾞｼｯｸE" panose="020B0900000000000000" pitchFamily="50" charset="-128"/>
                <a:ea typeface="HGPｺﾞｼｯｸE" panose="020B0900000000000000" pitchFamily="50" charset="-128"/>
              </a:rPr>
              <a:t>。</a:t>
            </a:r>
            <a:endParaRPr lang="ja-JP" altLang="en-US" sz="1400" dirty="0">
              <a:solidFill>
                <a:srgbClr val="002060"/>
              </a:solidFill>
              <a:latin typeface="HGPｺﾞｼｯｸE" panose="020B0900000000000000" pitchFamily="50" charset="-128"/>
              <a:ea typeface="HGPｺﾞｼｯｸE" panose="020B0900000000000000" pitchFamily="50" charset="-128"/>
            </a:endParaRPr>
          </a:p>
        </p:txBody>
      </p:sp>
      <p:pic>
        <p:nvPicPr>
          <p:cNvPr id="12" name="Picture 4"/>
          <p:cNvPicPr>
            <a:picLocks noChangeAspect="1" noChangeArrowheads="1"/>
          </p:cNvPicPr>
          <p:nvPr/>
        </p:nvPicPr>
        <p:blipFill>
          <a:blip r:embed="rId6" cstate="print">
            <a:lum bright="20000" contrast="20000"/>
            <a:extLst>
              <a:ext uri="{28A0092B-C50C-407E-A947-70E740481C1C}">
                <a14:useLocalDpi xmlns:a14="http://schemas.microsoft.com/office/drawing/2010/main" val="0"/>
              </a:ext>
            </a:extLst>
          </a:blip>
          <a:srcRect/>
          <a:stretch>
            <a:fillRect/>
          </a:stretch>
        </p:blipFill>
        <p:spPr bwMode="auto">
          <a:xfrm>
            <a:off x="3214961" y="1684158"/>
            <a:ext cx="1238250" cy="1079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3" descr="\\py2c248\share\H26\01障がい\15社会参加推進室\★社会参加ライン\H26あいサポート運動\江原道との協定関係\締結式写真\DSC_02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5605" y="2456196"/>
            <a:ext cx="1486343" cy="9908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6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7330" y="2943175"/>
            <a:ext cx="1406525" cy="1081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 name="正方形/長方形 14"/>
          <p:cNvSpPr/>
          <p:nvPr/>
        </p:nvSpPr>
        <p:spPr>
          <a:xfrm>
            <a:off x="3432324" y="3389824"/>
            <a:ext cx="1055389" cy="733425"/>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dirty="0" smtClean="0">
                <a:solidFill>
                  <a:schemeClr val="tx1"/>
                </a:solidFill>
                <a:latin typeface="HGPｺﾞｼｯｸE" panose="020B0900000000000000" pitchFamily="50" charset="-128"/>
                <a:ea typeface="HGPｺﾞｼｯｸE" panose="020B0900000000000000" pitchFamily="50" charset="-128"/>
              </a:rPr>
              <a:t>鳥取県</a:t>
            </a:r>
          </a:p>
          <a:p>
            <a:pPr algn="ctr" fontAlgn="auto">
              <a:spcBef>
                <a:spcPts val="0"/>
              </a:spcBef>
              <a:spcAft>
                <a:spcPts val="0"/>
              </a:spcAft>
              <a:defRPr/>
            </a:pPr>
            <a:r>
              <a:rPr lang="en-US" altLang="ja-JP" sz="1400" dirty="0" smtClean="0">
                <a:solidFill>
                  <a:schemeClr val="tx1"/>
                </a:solidFill>
                <a:latin typeface="HGPｺﾞｼｯｸE" panose="020B0900000000000000" pitchFamily="50" charset="-128"/>
                <a:ea typeface="HGPｺﾞｼｯｸE" panose="020B0900000000000000" pitchFamily="50" charset="-128"/>
              </a:rPr>
              <a:t>(</a:t>
            </a:r>
            <a:r>
              <a:rPr lang="en-US" altLang="ja-JP" sz="1400" dirty="0">
                <a:solidFill>
                  <a:schemeClr val="tx1"/>
                </a:solidFill>
                <a:latin typeface="HGPｺﾞｼｯｸE" panose="020B0900000000000000" pitchFamily="50" charset="-128"/>
                <a:ea typeface="HGPｺﾞｼｯｸE" panose="020B0900000000000000" pitchFamily="50" charset="-128"/>
              </a:rPr>
              <a:t>H21.11)</a:t>
            </a:r>
          </a:p>
          <a:p>
            <a:pPr algn="ctr" fontAlgn="auto">
              <a:spcBef>
                <a:spcPts val="0"/>
              </a:spcBef>
              <a:spcAft>
                <a:spcPts val="0"/>
              </a:spcAft>
              <a:defRPr/>
            </a:pPr>
            <a:r>
              <a:rPr lang="en-US" altLang="ja-JP" sz="1400" dirty="0" smtClean="0">
                <a:solidFill>
                  <a:schemeClr val="tx1"/>
                </a:solidFill>
                <a:latin typeface="HGPｺﾞｼｯｸE" panose="020B0900000000000000" pitchFamily="50" charset="-128"/>
                <a:ea typeface="HGPｺﾞｼｯｸE" panose="020B0900000000000000" pitchFamily="50" charset="-128"/>
              </a:rPr>
              <a:t>69,235</a:t>
            </a:r>
            <a:r>
              <a:rPr lang="ja-JP" altLang="en-US" sz="1400" dirty="0" smtClean="0">
                <a:solidFill>
                  <a:schemeClr val="tx1"/>
                </a:solidFill>
                <a:latin typeface="HGPｺﾞｼｯｸE" panose="020B0900000000000000" pitchFamily="50" charset="-128"/>
                <a:ea typeface="HGPｺﾞｼｯｸE" panose="020B0900000000000000" pitchFamily="50" charset="-128"/>
              </a:rPr>
              <a:t>人</a:t>
            </a:r>
            <a:endParaRPr lang="ja-JP" altLang="en-US" sz="1400" dirty="0">
              <a:solidFill>
                <a:schemeClr val="tx1"/>
              </a:solidFill>
              <a:latin typeface="HGPｺﾞｼｯｸE" panose="020B0900000000000000" pitchFamily="50" charset="-128"/>
              <a:ea typeface="HGPｺﾞｼｯｸE" panose="020B0900000000000000" pitchFamily="50" charset="-128"/>
            </a:endParaRPr>
          </a:p>
        </p:txBody>
      </p:sp>
      <p:pic>
        <p:nvPicPr>
          <p:cNvPr id="16" name="Picture 2" descr="\\py2c248\share\H27\01障がい\16社会参加\H27あいサポート運動\【他県連携】\山口県\山口あいサポ協定写真\CIMG1049.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3825" y="4237085"/>
            <a:ext cx="1292225" cy="96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W:\H23\01障がい\15自立支援\2011 あいサポート運動\他県連携\02　広島県との連携\締結式　写真\hiroshima-kyotei 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6225" y="5281048"/>
            <a:ext cx="1163637" cy="931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41" descr="C:\Users\furuokashinya\Desktop\岡山協定写真\IMG_3634.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84108" y="5273897"/>
            <a:ext cx="1253667" cy="939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4"/>
          <p:cNvGrpSpPr>
            <a:grpSpLocks noChangeAspect="1"/>
          </p:cNvGrpSpPr>
          <p:nvPr/>
        </p:nvGrpSpPr>
        <p:grpSpPr bwMode="auto">
          <a:xfrm>
            <a:off x="5709764" y="4716931"/>
            <a:ext cx="1016643" cy="990464"/>
            <a:chOff x="3538" y="3098"/>
            <a:chExt cx="930" cy="905"/>
          </a:xfrm>
        </p:grpSpPr>
        <p:sp>
          <p:nvSpPr>
            <p:cNvPr id="20" name="AutoShape 3"/>
            <p:cNvSpPr>
              <a:spLocks noChangeAspect="1" noChangeArrowheads="1" noTextEdit="1"/>
            </p:cNvSpPr>
            <p:nvPr/>
          </p:nvSpPr>
          <p:spPr bwMode="auto">
            <a:xfrm>
              <a:off x="3538" y="3098"/>
              <a:ext cx="930" cy="9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pic>
          <p:nvPicPr>
            <p:cNvPr id="21"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38" y="3098"/>
              <a:ext cx="932" cy="9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pic>
        <p:nvPicPr>
          <p:cNvPr id="22"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59361" y="2632587"/>
            <a:ext cx="1274763" cy="955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14" cstate="print">
            <a:lum bright="20000" contrast="40000"/>
            <a:extLst>
              <a:ext uri="{28A0092B-C50C-407E-A947-70E740481C1C}">
                <a14:useLocalDpi xmlns:a14="http://schemas.microsoft.com/office/drawing/2010/main" val="0"/>
              </a:ext>
            </a:extLst>
          </a:blip>
          <a:srcRect/>
          <a:stretch>
            <a:fillRect/>
          </a:stretch>
        </p:blipFill>
        <p:spPr bwMode="auto">
          <a:xfrm>
            <a:off x="7802411" y="2616712"/>
            <a:ext cx="1163638" cy="1106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 Box 11"/>
          <p:cNvSpPr txBox="1">
            <a:spLocks noChangeArrowheads="1"/>
          </p:cNvSpPr>
          <p:nvPr/>
        </p:nvSpPr>
        <p:spPr bwMode="auto">
          <a:xfrm>
            <a:off x="6218086" y="3756537"/>
            <a:ext cx="1535113" cy="585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200" dirty="0">
                <a:solidFill>
                  <a:srgbClr val="000000"/>
                </a:solidFill>
                <a:latin typeface="HGPｺﾞｼｯｸE" pitchFamily="50" charset="-128"/>
                <a:ea typeface="HGPｺﾞｼｯｸE" pitchFamily="50" charset="-128"/>
              </a:rPr>
              <a:t>秩父市・横瀬町・皆野町</a:t>
            </a:r>
          </a:p>
          <a:p>
            <a:pPr eaLnBrk="1" hangingPunct="1">
              <a:spcBef>
                <a:spcPct val="0"/>
              </a:spcBef>
              <a:buFontTx/>
              <a:buNone/>
            </a:pPr>
            <a:r>
              <a:rPr lang="ja-JP" altLang="en-US" sz="1200" dirty="0">
                <a:solidFill>
                  <a:srgbClr val="000000"/>
                </a:solidFill>
                <a:latin typeface="HGPｺﾞｼｯｸE" pitchFamily="50" charset="-128"/>
                <a:ea typeface="HGPｺﾞｼｯｸE" pitchFamily="50" charset="-128"/>
              </a:rPr>
              <a:t>長瀞町・小鹿野町　　</a:t>
            </a:r>
          </a:p>
          <a:p>
            <a:pPr eaLnBrk="1" hangingPunct="1">
              <a:spcBef>
                <a:spcPct val="0"/>
              </a:spcBef>
              <a:buFontTx/>
              <a:buNone/>
            </a:pPr>
            <a:r>
              <a:rPr lang="ja-JP" altLang="en-US" sz="1200" dirty="0">
                <a:solidFill>
                  <a:srgbClr val="000000"/>
                </a:solidFill>
                <a:latin typeface="HGPｺﾞｼｯｸE" pitchFamily="50" charset="-128"/>
                <a:ea typeface="HGPｺﾞｼｯｸE" pitchFamily="50" charset="-128"/>
              </a:rPr>
              <a:t>　　　</a:t>
            </a:r>
            <a:r>
              <a:rPr lang="ja-JP" altLang="en-US" sz="1400" dirty="0">
                <a:solidFill>
                  <a:srgbClr val="000000"/>
                </a:solidFill>
                <a:latin typeface="HGPｺﾞｼｯｸE" pitchFamily="50" charset="-128"/>
                <a:ea typeface="HGPｺﾞｼｯｸE" pitchFamily="50" charset="-128"/>
              </a:rPr>
              <a:t>（</a:t>
            </a:r>
            <a:r>
              <a:rPr lang="en-US" altLang="ja-JP" sz="1400" dirty="0">
                <a:solidFill>
                  <a:srgbClr val="000000"/>
                </a:solidFill>
                <a:latin typeface="HGPｺﾞｼｯｸE" pitchFamily="50" charset="-128"/>
                <a:ea typeface="HGPｺﾞｼｯｸE" pitchFamily="50" charset="-128"/>
              </a:rPr>
              <a:t>H27.11.6</a:t>
            </a:r>
            <a:r>
              <a:rPr lang="ja-JP" altLang="en-US" sz="1400" dirty="0">
                <a:solidFill>
                  <a:srgbClr val="000000"/>
                </a:solidFill>
                <a:latin typeface="HGPｺﾞｼｯｸE" pitchFamily="50" charset="-128"/>
                <a:ea typeface="HGPｺﾞｼｯｸE" pitchFamily="50" charset="-128"/>
              </a:rPr>
              <a:t>）</a:t>
            </a:r>
            <a:endParaRPr lang="en-US" altLang="ja-JP" sz="1400" dirty="0">
              <a:solidFill>
                <a:srgbClr val="000000"/>
              </a:solidFill>
              <a:latin typeface="HGPｺﾞｼｯｸE" pitchFamily="50" charset="-128"/>
              <a:ea typeface="HGPｺﾞｼｯｸE" pitchFamily="50" charset="-128"/>
            </a:endParaRPr>
          </a:p>
        </p:txBody>
      </p:sp>
      <p:sp>
        <p:nvSpPr>
          <p:cNvPr id="25" name="Text Box 11"/>
          <p:cNvSpPr txBox="1">
            <a:spLocks noChangeArrowheads="1"/>
          </p:cNvSpPr>
          <p:nvPr/>
        </p:nvSpPr>
        <p:spPr bwMode="auto">
          <a:xfrm>
            <a:off x="7683349" y="3756537"/>
            <a:ext cx="1320800" cy="61555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200" dirty="0">
                <a:solidFill>
                  <a:srgbClr val="000000"/>
                </a:solidFill>
                <a:latin typeface="HGPｺﾞｼｯｸE" pitchFamily="50" charset="-128"/>
                <a:ea typeface="HGPｺﾞｼｯｸE" pitchFamily="50" charset="-128"/>
              </a:rPr>
              <a:t>富士見市・三芳町</a:t>
            </a:r>
            <a:r>
              <a:rPr lang="ja-JP" altLang="en-US" sz="1400" dirty="0">
                <a:solidFill>
                  <a:srgbClr val="000000"/>
                </a:solidFill>
                <a:latin typeface="HGPｺﾞｼｯｸE" pitchFamily="50" charset="-128"/>
                <a:ea typeface="HGPｺﾞｼｯｸE" pitchFamily="50" charset="-128"/>
              </a:rPr>
              <a:t>（</a:t>
            </a:r>
            <a:r>
              <a:rPr lang="en-US" altLang="ja-JP" sz="1400" dirty="0">
                <a:solidFill>
                  <a:srgbClr val="000000"/>
                </a:solidFill>
                <a:latin typeface="HGPｺﾞｼｯｸE" pitchFamily="50" charset="-128"/>
                <a:ea typeface="HGPｺﾞｼｯｸE" pitchFamily="50" charset="-128"/>
              </a:rPr>
              <a:t>H26.10.16</a:t>
            </a:r>
            <a:r>
              <a:rPr lang="ja-JP" altLang="en-US" sz="1400" dirty="0">
                <a:solidFill>
                  <a:srgbClr val="000000"/>
                </a:solidFill>
                <a:latin typeface="HGPｺﾞｼｯｸE" pitchFamily="50" charset="-128"/>
                <a:ea typeface="HGPｺﾞｼｯｸE" pitchFamily="50" charset="-128"/>
              </a:rPr>
              <a:t>）</a:t>
            </a:r>
            <a:endParaRPr lang="en-US" altLang="ja-JP" sz="1400" dirty="0">
              <a:solidFill>
                <a:srgbClr val="000000"/>
              </a:solidFill>
              <a:latin typeface="HGPｺﾞｼｯｸE" pitchFamily="50" charset="-128"/>
              <a:ea typeface="HGPｺﾞｼｯｸE" pitchFamily="50" charset="-128"/>
            </a:endParaRPr>
          </a:p>
          <a:p>
            <a:pPr algn="ctr" eaLnBrk="1" hangingPunct="1">
              <a:spcBef>
                <a:spcPct val="0"/>
              </a:spcBef>
              <a:buFontTx/>
              <a:buNone/>
            </a:pPr>
            <a:r>
              <a:rPr lang="en-US" altLang="ja-JP" sz="1400" dirty="0" smtClean="0">
                <a:solidFill>
                  <a:srgbClr val="000000"/>
                </a:solidFill>
                <a:latin typeface="HGPｺﾞｼｯｸE" pitchFamily="50" charset="-128"/>
                <a:ea typeface="HGPｺﾞｼｯｸE" pitchFamily="50" charset="-128"/>
              </a:rPr>
              <a:t>5,206</a:t>
            </a:r>
            <a:r>
              <a:rPr lang="ja-JP" altLang="en-US" sz="1400" dirty="0" smtClean="0">
                <a:solidFill>
                  <a:srgbClr val="000000"/>
                </a:solidFill>
                <a:latin typeface="HGPｺﾞｼｯｸE" pitchFamily="50" charset="-128"/>
                <a:ea typeface="HGPｺﾞｼｯｸE" pitchFamily="50" charset="-128"/>
              </a:rPr>
              <a:t>人</a:t>
            </a:r>
            <a:endParaRPr lang="ja-JP" altLang="en-US" sz="1400" dirty="0">
              <a:solidFill>
                <a:srgbClr val="000000"/>
              </a:solidFill>
              <a:latin typeface="HGPｺﾞｼｯｸE" pitchFamily="50" charset="-128"/>
              <a:ea typeface="HGPｺﾞｼｯｸE" pitchFamily="50" charset="-128"/>
            </a:endParaRPr>
          </a:p>
        </p:txBody>
      </p:sp>
      <p:sp>
        <p:nvSpPr>
          <p:cNvPr id="26" name="正方形/長方形 25"/>
          <p:cNvSpPr/>
          <p:nvPr/>
        </p:nvSpPr>
        <p:spPr>
          <a:xfrm>
            <a:off x="6151412" y="2529400"/>
            <a:ext cx="2852737" cy="206375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7" name="Text Box 11"/>
          <p:cNvSpPr txBox="1">
            <a:spLocks noChangeArrowheads="1"/>
          </p:cNvSpPr>
          <p:nvPr/>
        </p:nvSpPr>
        <p:spPr bwMode="auto">
          <a:xfrm>
            <a:off x="7977037" y="4485200"/>
            <a:ext cx="881063"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400" dirty="0">
                <a:solidFill>
                  <a:srgbClr val="000000"/>
                </a:solidFill>
                <a:latin typeface="HGPｺﾞｼｯｸE" pitchFamily="50" charset="-128"/>
                <a:ea typeface="HGPｺﾞｼｯｸE" pitchFamily="50" charset="-128"/>
              </a:rPr>
              <a:t>埼玉県</a:t>
            </a:r>
          </a:p>
        </p:txBody>
      </p:sp>
      <p:sp>
        <p:nvSpPr>
          <p:cNvPr id="28" name="Text Box 11"/>
          <p:cNvSpPr txBox="1">
            <a:spLocks noChangeArrowheads="1"/>
          </p:cNvSpPr>
          <p:nvPr/>
        </p:nvSpPr>
        <p:spPr bwMode="auto">
          <a:xfrm>
            <a:off x="3214961" y="2843251"/>
            <a:ext cx="1395413" cy="430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400" dirty="0">
                <a:solidFill>
                  <a:srgbClr val="000000"/>
                </a:solidFill>
                <a:latin typeface="HGPｺﾞｼｯｸE" pitchFamily="50" charset="-128"/>
                <a:ea typeface="HGPｺﾞｼｯｸE" pitchFamily="50" charset="-128"/>
              </a:rPr>
              <a:t>長野県（</a:t>
            </a:r>
            <a:r>
              <a:rPr lang="en-US" altLang="ja-JP" sz="1400" dirty="0">
                <a:solidFill>
                  <a:srgbClr val="000000"/>
                </a:solidFill>
                <a:latin typeface="HGPｺﾞｼｯｸE" pitchFamily="50" charset="-128"/>
                <a:ea typeface="HGPｺﾞｼｯｸE" pitchFamily="50" charset="-128"/>
              </a:rPr>
              <a:t>H25.7.1</a:t>
            </a:r>
            <a:r>
              <a:rPr lang="ja-JP" altLang="en-US" sz="1400" dirty="0">
                <a:solidFill>
                  <a:srgbClr val="000000"/>
                </a:solidFill>
                <a:latin typeface="HGPｺﾞｼｯｸE" pitchFamily="50" charset="-128"/>
                <a:ea typeface="HGPｺﾞｼｯｸE" pitchFamily="50" charset="-128"/>
              </a:rPr>
              <a:t>）</a:t>
            </a:r>
            <a:endParaRPr lang="en-US" altLang="ja-JP" sz="1400" dirty="0">
              <a:solidFill>
                <a:srgbClr val="000000"/>
              </a:solidFill>
              <a:latin typeface="HGPｺﾞｼｯｸE" pitchFamily="50" charset="-128"/>
              <a:ea typeface="HGPｺﾞｼｯｸE" pitchFamily="50" charset="-128"/>
            </a:endParaRPr>
          </a:p>
          <a:p>
            <a:pPr algn="ctr" eaLnBrk="1" hangingPunct="1">
              <a:spcBef>
                <a:spcPct val="0"/>
              </a:spcBef>
              <a:buFontTx/>
              <a:buNone/>
            </a:pPr>
            <a:r>
              <a:rPr lang="en-US" altLang="ja-JP" sz="1400" dirty="0" smtClean="0">
                <a:solidFill>
                  <a:srgbClr val="000000"/>
                </a:solidFill>
                <a:latin typeface="HGPｺﾞｼｯｸE" pitchFamily="50" charset="-128"/>
                <a:ea typeface="HGPｺﾞｼｯｸE" pitchFamily="50" charset="-128"/>
              </a:rPr>
              <a:t>46,945</a:t>
            </a:r>
            <a:r>
              <a:rPr lang="ja-JP" altLang="en-US" sz="1400" dirty="0" smtClean="0">
                <a:solidFill>
                  <a:srgbClr val="000000"/>
                </a:solidFill>
                <a:latin typeface="HGPｺﾞｼｯｸE" pitchFamily="50" charset="-128"/>
                <a:ea typeface="HGPｺﾞｼｯｸE" pitchFamily="50" charset="-128"/>
              </a:rPr>
              <a:t>人</a:t>
            </a:r>
            <a:endParaRPr lang="ja-JP" altLang="en-US" sz="1400" dirty="0">
              <a:solidFill>
                <a:srgbClr val="000000"/>
              </a:solidFill>
              <a:latin typeface="HGPｺﾞｼｯｸE" pitchFamily="50" charset="-128"/>
              <a:ea typeface="HGPｺﾞｼｯｸE" pitchFamily="50" charset="-128"/>
            </a:endParaRPr>
          </a:p>
        </p:txBody>
      </p:sp>
      <p:sp>
        <p:nvSpPr>
          <p:cNvPr id="29" name="Text Box 11"/>
          <p:cNvSpPr txBox="1">
            <a:spLocks noChangeArrowheads="1"/>
          </p:cNvSpPr>
          <p:nvPr/>
        </p:nvSpPr>
        <p:spPr bwMode="auto">
          <a:xfrm>
            <a:off x="5487835" y="5755469"/>
            <a:ext cx="14605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400" dirty="0">
                <a:solidFill>
                  <a:srgbClr val="000000"/>
                </a:solidFill>
                <a:latin typeface="HGPｺﾞｼｯｸE" pitchFamily="50" charset="-128"/>
                <a:ea typeface="HGPｺﾞｼｯｸE" pitchFamily="50" charset="-128"/>
              </a:rPr>
              <a:t>奈良県（</a:t>
            </a:r>
            <a:r>
              <a:rPr lang="en-US" altLang="ja-JP" sz="1400" dirty="0" smtClean="0">
                <a:solidFill>
                  <a:srgbClr val="000000"/>
                </a:solidFill>
                <a:latin typeface="HGPｺﾞｼｯｸE" pitchFamily="50" charset="-128"/>
                <a:ea typeface="HGPｺﾞｼｯｸE" pitchFamily="50" charset="-128"/>
              </a:rPr>
              <a:t>H25.8.6</a:t>
            </a:r>
            <a:r>
              <a:rPr lang="ja-JP" altLang="en-US" sz="1400" dirty="0" smtClean="0">
                <a:solidFill>
                  <a:srgbClr val="000000"/>
                </a:solidFill>
                <a:latin typeface="HGPｺﾞｼｯｸE" pitchFamily="50" charset="-128"/>
                <a:ea typeface="HGPｺﾞｼｯｸE" pitchFamily="50" charset="-128"/>
              </a:rPr>
              <a:t>）</a:t>
            </a:r>
            <a:endParaRPr lang="en-US" altLang="ja-JP" sz="1400" dirty="0">
              <a:solidFill>
                <a:srgbClr val="000000"/>
              </a:solidFill>
              <a:latin typeface="HGPｺﾞｼｯｸE" pitchFamily="50" charset="-128"/>
              <a:ea typeface="HGPｺﾞｼｯｸE" pitchFamily="50" charset="-128"/>
            </a:endParaRPr>
          </a:p>
          <a:p>
            <a:pPr algn="ctr" eaLnBrk="1" hangingPunct="1">
              <a:spcBef>
                <a:spcPct val="0"/>
              </a:spcBef>
              <a:buFontTx/>
              <a:buNone/>
            </a:pPr>
            <a:r>
              <a:rPr lang="en-US" altLang="ja-JP" sz="1400" dirty="0" smtClean="0">
                <a:solidFill>
                  <a:srgbClr val="000000"/>
                </a:solidFill>
                <a:latin typeface="HGPｺﾞｼｯｸE" pitchFamily="50" charset="-128"/>
                <a:ea typeface="HGPｺﾞｼｯｸE" pitchFamily="50" charset="-128"/>
              </a:rPr>
              <a:t>16,778</a:t>
            </a:r>
            <a:r>
              <a:rPr lang="ja-JP" altLang="en-US" sz="1400" dirty="0" smtClean="0">
                <a:solidFill>
                  <a:srgbClr val="000000"/>
                </a:solidFill>
                <a:latin typeface="HGPｺﾞｼｯｸE" pitchFamily="50" charset="-128"/>
                <a:ea typeface="HGPｺﾞｼｯｸE" pitchFamily="50" charset="-128"/>
              </a:rPr>
              <a:t>人</a:t>
            </a:r>
            <a:endParaRPr lang="ja-JP" altLang="en-US" sz="1400" dirty="0">
              <a:solidFill>
                <a:srgbClr val="000000"/>
              </a:solidFill>
              <a:latin typeface="HGPｺﾞｼｯｸE" pitchFamily="50" charset="-128"/>
              <a:ea typeface="HGPｺﾞｼｯｸE" pitchFamily="50" charset="-128"/>
            </a:endParaRPr>
          </a:p>
        </p:txBody>
      </p:sp>
      <p:sp>
        <p:nvSpPr>
          <p:cNvPr id="30" name="Text Box 6"/>
          <p:cNvSpPr txBox="1">
            <a:spLocks noChangeArrowheads="1"/>
          </p:cNvSpPr>
          <p:nvPr/>
        </p:nvSpPr>
        <p:spPr bwMode="auto">
          <a:xfrm>
            <a:off x="2856943" y="6225186"/>
            <a:ext cx="1475094" cy="36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lnSpc>
                <a:spcPct val="85000"/>
              </a:lnSpc>
              <a:spcBef>
                <a:spcPct val="0"/>
              </a:spcBef>
              <a:buFontTx/>
              <a:buNone/>
            </a:pPr>
            <a:r>
              <a:rPr lang="ja-JP" altLang="en-US" sz="1400" dirty="0">
                <a:solidFill>
                  <a:srgbClr val="000000"/>
                </a:solidFill>
                <a:latin typeface="HGPｺﾞｼｯｸE" pitchFamily="50" charset="-128"/>
                <a:ea typeface="HGPｺﾞｼｯｸE" pitchFamily="50" charset="-128"/>
              </a:rPr>
              <a:t>岡山</a:t>
            </a:r>
            <a:r>
              <a:rPr lang="ja-JP" altLang="en-US" sz="1400" dirty="0" smtClean="0">
                <a:solidFill>
                  <a:srgbClr val="000000"/>
                </a:solidFill>
                <a:latin typeface="HGPｺﾞｼｯｸE" pitchFamily="50" charset="-128"/>
                <a:ea typeface="HGPｺﾞｼｯｸE" pitchFamily="50" charset="-128"/>
              </a:rPr>
              <a:t>県</a:t>
            </a:r>
            <a:r>
              <a:rPr lang="ja-JP" altLang="en-US" sz="1400" dirty="0">
                <a:solidFill>
                  <a:srgbClr val="000000"/>
                </a:solidFill>
                <a:latin typeface="HGPｺﾞｼｯｸE" pitchFamily="50" charset="-128"/>
                <a:ea typeface="HGPｺﾞｼｯｸE" pitchFamily="50" charset="-128"/>
              </a:rPr>
              <a:t>（</a:t>
            </a:r>
            <a:r>
              <a:rPr lang="en-US" altLang="ja-JP" sz="1400" dirty="0" smtClean="0">
                <a:solidFill>
                  <a:srgbClr val="000000"/>
                </a:solidFill>
                <a:latin typeface="HGPｺﾞｼｯｸE" pitchFamily="50" charset="-128"/>
                <a:ea typeface="HGPｺﾞｼｯｸE" pitchFamily="50" charset="-128"/>
              </a:rPr>
              <a:t>H28.1.19</a:t>
            </a:r>
            <a:r>
              <a:rPr lang="ja-JP" altLang="en-US" sz="1400" dirty="0" smtClean="0">
                <a:solidFill>
                  <a:srgbClr val="000000"/>
                </a:solidFill>
                <a:latin typeface="HGPｺﾞｼｯｸE" pitchFamily="50" charset="-128"/>
                <a:ea typeface="HGPｺﾞｼｯｸE" pitchFamily="50" charset="-128"/>
              </a:rPr>
              <a:t>）</a:t>
            </a:r>
            <a:r>
              <a:rPr lang="en-US" altLang="ja-JP" sz="1400" dirty="0" smtClean="0">
                <a:solidFill>
                  <a:srgbClr val="000000"/>
                </a:solidFill>
                <a:latin typeface="HGPｺﾞｼｯｸE" pitchFamily="50" charset="-128"/>
                <a:ea typeface="HGPｺﾞｼｯｸE" pitchFamily="50" charset="-128"/>
              </a:rPr>
              <a:t>16,359</a:t>
            </a:r>
            <a:r>
              <a:rPr lang="ja-JP" altLang="en-US" sz="1400" dirty="0" smtClean="0">
                <a:solidFill>
                  <a:srgbClr val="000000"/>
                </a:solidFill>
                <a:latin typeface="HGPｺﾞｼｯｸE" pitchFamily="50" charset="-128"/>
                <a:ea typeface="HGPｺﾞｼｯｸE" pitchFamily="50" charset="-128"/>
              </a:rPr>
              <a:t>人</a:t>
            </a:r>
            <a:endParaRPr lang="en-US" altLang="ja-JP" sz="1400" dirty="0">
              <a:solidFill>
                <a:srgbClr val="000000"/>
              </a:solidFill>
              <a:latin typeface="HGPｺﾞｼｯｸE" pitchFamily="50" charset="-128"/>
              <a:ea typeface="HGPｺﾞｼｯｸE" pitchFamily="50" charset="-128"/>
            </a:endParaRPr>
          </a:p>
        </p:txBody>
      </p:sp>
      <p:sp>
        <p:nvSpPr>
          <p:cNvPr id="31" name="Text Box 6"/>
          <p:cNvSpPr txBox="1">
            <a:spLocks noChangeArrowheads="1"/>
          </p:cNvSpPr>
          <p:nvPr/>
        </p:nvSpPr>
        <p:spPr bwMode="auto">
          <a:xfrm>
            <a:off x="1189036" y="6284736"/>
            <a:ext cx="1667907"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lnSpc>
                <a:spcPct val="85000"/>
              </a:lnSpc>
              <a:spcBef>
                <a:spcPct val="0"/>
              </a:spcBef>
              <a:buFontTx/>
              <a:buNone/>
            </a:pPr>
            <a:r>
              <a:rPr lang="ja-JP" altLang="en-US" sz="1400" dirty="0">
                <a:solidFill>
                  <a:srgbClr val="000000"/>
                </a:solidFill>
                <a:latin typeface="HGPｺﾞｼｯｸE" pitchFamily="50" charset="-128"/>
                <a:ea typeface="HGPｺﾞｼｯｸE" pitchFamily="50" charset="-128"/>
              </a:rPr>
              <a:t>広島県（</a:t>
            </a:r>
            <a:r>
              <a:rPr lang="en-US" altLang="ja-JP" sz="1400" dirty="0">
                <a:solidFill>
                  <a:srgbClr val="000000"/>
                </a:solidFill>
                <a:latin typeface="HGPｺﾞｼｯｸE" pitchFamily="50" charset="-128"/>
                <a:ea typeface="HGPｺﾞｼｯｸE" pitchFamily="50" charset="-128"/>
              </a:rPr>
              <a:t>H23.12.11</a:t>
            </a:r>
            <a:r>
              <a:rPr lang="ja-JP" altLang="en-US" sz="1400" dirty="0" smtClean="0">
                <a:solidFill>
                  <a:srgbClr val="000000"/>
                </a:solidFill>
                <a:latin typeface="HGPｺﾞｼｯｸE" pitchFamily="50" charset="-128"/>
                <a:ea typeface="HGPｺﾞｼｯｸE" pitchFamily="50" charset="-128"/>
              </a:rPr>
              <a:t>）</a:t>
            </a:r>
            <a:endParaRPr lang="en-US" altLang="ja-JP" sz="1400" dirty="0">
              <a:solidFill>
                <a:srgbClr val="000000"/>
              </a:solidFill>
              <a:latin typeface="HGPｺﾞｼｯｸE" pitchFamily="50" charset="-128"/>
              <a:ea typeface="HGPｺﾞｼｯｸE" pitchFamily="50" charset="-128"/>
            </a:endParaRPr>
          </a:p>
          <a:p>
            <a:pPr algn="ctr" eaLnBrk="1" hangingPunct="1">
              <a:lnSpc>
                <a:spcPct val="85000"/>
              </a:lnSpc>
              <a:spcBef>
                <a:spcPct val="0"/>
              </a:spcBef>
              <a:buFontTx/>
              <a:buNone/>
            </a:pPr>
            <a:r>
              <a:rPr lang="en-US" altLang="ja-JP" sz="1400" dirty="0" smtClean="0">
                <a:solidFill>
                  <a:srgbClr val="000000"/>
                </a:solidFill>
                <a:latin typeface="HGPｺﾞｼｯｸE" pitchFamily="50" charset="-128"/>
                <a:ea typeface="HGPｺﾞｼｯｸE" pitchFamily="50" charset="-128"/>
              </a:rPr>
              <a:t>174,108</a:t>
            </a:r>
            <a:r>
              <a:rPr lang="ja-JP" altLang="en-US" sz="1400" dirty="0" smtClean="0">
                <a:solidFill>
                  <a:srgbClr val="000000"/>
                </a:solidFill>
                <a:latin typeface="HGPｺﾞｼｯｸE" pitchFamily="50" charset="-128"/>
                <a:ea typeface="HGPｺﾞｼｯｸE" pitchFamily="50" charset="-128"/>
              </a:rPr>
              <a:t>人</a:t>
            </a:r>
            <a:endParaRPr lang="en-US" altLang="ja-JP" sz="1400" dirty="0">
              <a:solidFill>
                <a:srgbClr val="000000"/>
              </a:solidFill>
              <a:latin typeface="HGPｺﾞｼｯｸE" pitchFamily="50" charset="-128"/>
              <a:ea typeface="HGPｺﾞｼｯｸE" pitchFamily="50" charset="-128"/>
            </a:endParaRPr>
          </a:p>
        </p:txBody>
      </p:sp>
      <p:sp>
        <p:nvSpPr>
          <p:cNvPr id="32" name="Text Box 6"/>
          <p:cNvSpPr txBox="1">
            <a:spLocks noChangeArrowheads="1"/>
          </p:cNvSpPr>
          <p:nvPr/>
        </p:nvSpPr>
        <p:spPr bwMode="auto">
          <a:xfrm>
            <a:off x="-42318" y="5282125"/>
            <a:ext cx="18780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lnSpc>
                <a:spcPct val="85000"/>
              </a:lnSpc>
              <a:spcBef>
                <a:spcPct val="0"/>
              </a:spcBef>
              <a:buFontTx/>
              <a:buNone/>
            </a:pPr>
            <a:r>
              <a:rPr lang="ja-JP" altLang="en-US" sz="1400" dirty="0">
                <a:solidFill>
                  <a:srgbClr val="000000"/>
                </a:solidFill>
                <a:latin typeface="HGPｺﾞｼｯｸE" pitchFamily="50" charset="-128"/>
                <a:ea typeface="HGPｺﾞｼｯｸE" pitchFamily="50" charset="-128"/>
              </a:rPr>
              <a:t>山口県（</a:t>
            </a:r>
            <a:r>
              <a:rPr lang="en-US" altLang="ja-JP" sz="1400" dirty="0">
                <a:solidFill>
                  <a:srgbClr val="000000"/>
                </a:solidFill>
                <a:latin typeface="HGPｺﾞｼｯｸE" pitchFamily="50" charset="-128"/>
                <a:ea typeface="HGPｺﾞｼｯｸE" pitchFamily="50" charset="-128"/>
              </a:rPr>
              <a:t>H27.8.9</a:t>
            </a:r>
            <a:r>
              <a:rPr lang="ja-JP" altLang="en-US" sz="1400" dirty="0">
                <a:solidFill>
                  <a:srgbClr val="000000"/>
                </a:solidFill>
                <a:latin typeface="HGPｺﾞｼｯｸE" pitchFamily="50" charset="-128"/>
                <a:ea typeface="HGPｺﾞｼｯｸE" pitchFamily="50" charset="-128"/>
              </a:rPr>
              <a:t>）</a:t>
            </a:r>
          </a:p>
          <a:p>
            <a:pPr algn="ctr" eaLnBrk="1" hangingPunct="1">
              <a:lnSpc>
                <a:spcPct val="85000"/>
              </a:lnSpc>
              <a:spcBef>
                <a:spcPct val="0"/>
              </a:spcBef>
              <a:buFontTx/>
              <a:buNone/>
            </a:pPr>
            <a:r>
              <a:rPr lang="en-US" altLang="ja-JP" sz="1400" dirty="0" smtClean="0">
                <a:solidFill>
                  <a:srgbClr val="000000"/>
                </a:solidFill>
                <a:latin typeface="HGPｺﾞｼｯｸE" pitchFamily="50" charset="-128"/>
                <a:ea typeface="HGPｺﾞｼｯｸE" pitchFamily="50" charset="-128"/>
              </a:rPr>
              <a:t>12,035</a:t>
            </a:r>
            <a:r>
              <a:rPr lang="ja-JP" altLang="en-US" sz="1400" dirty="0" smtClean="0">
                <a:solidFill>
                  <a:srgbClr val="000000"/>
                </a:solidFill>
                <a:latin typeface="HGPｺﾞｼｯｸE" pitchFamily="50" charset="-128"/>
                <a:ea typeface="HGPｺﾞｼｯｸE" pitchFamily="50" charset="-128"/>
              </a:rPr>
              <a:t>人</a:t>
            </a:r>
            <a:endParaRPr lang="en-US" altLang="ja-JP" sz="1400" dirty="0">
              <a:solidFill>
                <a:srgbClr val="000000"/>
              </a:solidFill>
              <a:latin typeface="HGPｺﾞｼｯｸE" pitchFamily="50" charset="-128"/>
              <a:ea typeface="HGPｺﾞｼｯｸE" pitchFamily="50" charset="-128"/>
            </a:endParaRPr>
          </a:p>
        </p:txBody>
      </p:sp>
      <p:sp>
        <p:nvSpPr>
          <p:cNvPr id="33" name="テキスト ボックス 32"/>
          <p:cNvSpPr txBox="1"/>
          <p:nvPr/>
        </p:nvSpPr>
        <p:spPr>
          <a:xfrm>
            <a:off x="-31867" y="3457064"/>
            <a:ext cx="1447918" cy="757035"/>
          </a:xfrm>
          <a:prstGeom prst="rect">
            <a:avLst/>
          </a:prstGeom>
          <a:solidFill>
            <a:schemeClr val="accent3">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fontAlgn="auto">
              <a:spcBef>
                <a:spcPts val="0"/>
              </a:spcBef>
              <a:spcAft>
                <a:spcPts val="0"/>
              </a:spcAft>
              <a:defRPr/>
            </a:pPr>
            <a:r>
              <a:rPr lang="en-US" altLang="ja-JP" sz="1400" dirty="0">
                <a:solidFill>
                  <a:schemeClr val="tx1"/>
                </a:solidFill>
                <a:latin typeface="HGPｺﾞｼｯｸE" panose="020B0900000000000000" pitchFamily="50" charset="-128"/>
                <a:ea typeface="HGPｺﾞｼｯｸE" panose="020B0900000000000000" pitchFamily="50" charset="-128"/>
              </a:rPr>
              <a:t>【</a:t>
            </a:r>
            <a:r>
              <a:rPr lang="ja-JP" altLang="en-US" sz="1400" dirty="0">
                <a:solidFill>
                  <a:schemeClr val="tx1"/>
                </a:solidFill>
                <a:latin typeface="HGPｺﾞｼｯｸE" panose="020B0900000000000000" pitchFamily="50" charset="-128"/>
                <a:ea typeface="HGPｺﾞｼｯｸE" panose="020B0900000000000000" pitchFamily="50" charset="-128"/>
              </a:rPr>
              <a:t>初の海外進出</a:t>
            </a:r>
            <a:r>
              <a:rPr lang="en-US" altLang="ja-JP" sz="1400" dirty="0" smtClean="0">
                <a:solidFill>
                  <a:schemeClr val="tx1"/>
                </a:solidFill>
                <a:latin typeface="HGPｺﾞｼｯｸE" panose="020B0900000000000000" pitchFamily="50" charset="-128"/>
                <a:ea typeface="HGPｺﾞｼｯｸE" panose="020B0900000000000000" pitchFamily="50" charset="-128"/>
              </a:rPr>
              <a:t>】</a:t>
            </a:r>
            <a:endParaRPr lang="ja-JP" altLang="en-US" sz="1400" dirty="0" smtClean="0">
              <a:solidFill>
                <a:schemeClr val="tx1"/>
              </a:solidFill>
              <a:latin typeface="HGPｺﾞｼｯｸE" panose="020B0900000000000000" pitchFamily="50" charset="-128"/>
              <a:ea typeface="HGPｺﾞｼｯｸE" panose="020B0900000000000000" pitchFamily="50" charset="-128"/>
            </a:endParaRPr>
          </a:p>
          <a:p>
            <a:pPr algn="ctr" fontAlgn="auto">
              <a:spcBef>
                <a:spcPts val="0"/>
              </a:spcBef>
              <a:spcAft>
                <a:spcPts val="0"/>
              </a:spcAft>
              <a:defRPr/>
            </a:pPr>
            <a:r>
              <a:rPr lang="ja-JP" altLang="en-US" sz="1400" dirty="0">
                <a:solidFill>
                  <a:schemeClr val="tx1"/>
                </a:solidFill>
                <a:latin typeface="HGPｺﾞｼｯｸE" panose="020B0900000000000000" pitchFamily="50" charset="-128"/>
                <a:ea typeface="HGPｺﾞｼｯｸE" panose="020B0900000000000000" pitchFamily="50" charset="-128"/>
              </a:rPr>
              <a:t>韓国江原</a:t>
            </a:r>
            <a:r>
              <a:rPr lang="ja-JP" altLang="en-US" sz="1400" dirty="0" smtClean="0">
                <a:solidFill>
                  <a:schemeClr val="tx1"/>
                </a:solidFill>
                <a:latin typeface="HGPｺﾞｼｯｸE" panose="020B0900000000000000" pitchFamily="50" charset="-128"/>
                <a:ea typeface="HGPｺﾞｼｯｸE" panose="020B0900000000000000" pitchFamily="50" charset="-128"/>
              </a:rPr>
              <a:t>道</a:t>
            </a:r>
            <a:endParaRPr lang="ja-JP" altLang="en-US" sz="1400" dirty="0">
              <a:solidFill>
                <a:schemeClr val="tx1"/>
              </a:solidFill>
              <a:latin typeface="HGPｺﾞｼｯｸE" panose="020B0900000000000000" pitchFamily="50" charset="-128"/>
              <a:ea typeface="HGPｺﾞｼｯｸE" panose="020B0900000000000000" pitchFamily="50" charset="-128"/>
            </a:endParaRPr>
          </a:p>
          <a:p>
            <a:pPr algn="ctr" fontAlgn="auto">
              <a:spcBef>
                <a:spcPts val="0"/>
              </a:spcBef>
              <a:spcAft>
                <a:spcPts val="0"/>
              </a:spcAft>
              <a:defRPr/>
            </a:pPr>
            <a:r>
              <a:rPr lang="ja-JP" altLang="en-US" sz="1400" dirty="0" smtClean="0">
                <a:solidFill>
                  <a:schemeClr val="tx1"/>
                </a:solidFill>
                <a:latin typeface="HGPｺﾞｼｯｸE" panose="020B0900000000000000" pitchFamily="50" charset="-128"/>
                <a:ea typeface="HGPｺﾞｼｯｸE" panose="020B0900000000000000" pitchFamily="50" charset="-128"/>
              </a:rPr>
              <a:t>（</a:t>
            </a:r>
            <a:r>
              <a:rPr lang="en-US" altLang="ja-JP" sz="1400" dirty="0">
                <a:solidFill>
                  <a:schemeClr val="tx1"/>
                </a:solidFill>
                <a:latin typeface="HGPｺﾞｼｯｸE" panose="020B0900000000000000" pitchFamily="50" charset="-128"/>
                <a:ea typeface="HGPｺﾞｼｯｸE" panose="020B0900000000000000" pitchFamily="50" charset="-128"/>
              </a:rPr>
              <a:t>H26.10.4</a:t>
            </a:r>
            <a:r>
              <a:rPr lang="ja-JP" altLang="en-US" sz="1400" dirty="0" smtClean="0">
                <a:solidFill>
                  <a:schemeClr val="tx1"/>
                </a:solidFill>
                <a:latin typeface="HGPｺﾞｼｯｸE" panose="020B0900000000000000" pitchFamily="50" charset="-128"/>
                <a:ea typeface="HGPｺﾞｼｯｸE" panose="020B0900000000000000" pitchFamily="50" charset="-128"/>
              </a:rPr>
              <a:t>）</a:t>
            </a:r>
            <a:endParaRPr lang="en-US" altLang="ja-JP" sz="1400" dirty="0">
              <a:solidFill>
                <a:schemeClr val="tx1"/>
              </a:solidFill>
              <a:latin typeface="HGPｺﾞｼｯｸE" panose="020B0900000000000000" pitchFamily="50" charset="-128"/>
              <a:ea typeface="HGPｺﾞｼｯｸE" panose="020B0900000000000000" pitchFamily="50" charset="-128"/>
            </a:endParaRPr>
          </a:p>
        </p:txBody>
      </p:sp>
      <p:sp>
        <p:nvSpPr>
          <p:cNvPr id="34" name="正方形/長方形 33"/>
          <p:cNvSpPr/>
          <p:nvPr/>
        </p:nvSpPr>
        <p:spPr>
          <a:xfrm>
            <a:off x="1546225" y="4003632"/>
            <a:ext cx="1668736" cy="566309"/>
          </a:xfrm>
          <a:prstGeom prst="rect">
            <a:avLst/>
          </a:prstGeom>
        </p:spPr>
        <p:txBody>
          <a:bodyPr wrap="square">
            <a:spAutoFit/>
          </a:bodyPr>
          <a:lstStyle/>
          <a:p>
            <a:pPr lvl="0" eaLnBrk="0" hangingPunct="0">
              <a:spcBef>
                <a:spcPct val="20000"/>
              </a:spcBef>
            </a:pPr>
            <a:r>
              <a:rPr lang="ja-JP" altLang="en-US" sz="1400" kern="0" dirty="0">
                <a:solidFill>
                  <a:srgbClr val="000000"/>
                </a:solidFill>
                <a:latin typeface="HGPｺﾞｼｯｸE" panose="020B0900000000000000" pitchFamily="50" charset="-128"/>
                <a:ea typeface="HGPｺﾞｼｯｸE" panose="020B0900000000000000" pitchFamily="50" charset="-128"/>
              </a:rPr>
              <a:t>島根県（</a:t>
            </a:r>
            <a:r>
              <a:rPr lang="en-US" altLang="ja-JP" sz="1400" kern="0" dirty="0" smtClean="0">
                <a:solidFill>
                  <a:srgbClr val="000000"/>
                </a:solidFill>
                <a:latin typeface="HGPｺﾞｼｯｸE" panose="020B0900000000000000" pitchFamily="50" charset="-128"/>
                <a:ea typeface="HGPｺﾞｼｯｸE" panose="020B0900000000000000" pitchFamily="50" charset="-128"/>
              </a:rPr>
              <a:t>H23.3.14</a:t>
            </a:r>
            <a:r>
              <a:rPr lang="ja-JP" altLang="en-US" sz="1400" kern="0" dirty="0" smtClean="0">
                <a:solidFill>
                  <a:srgbClr val="000000"/>
                </a:solidFill>
                <a:latin typeface="HGPｺﾞｼｯｸE" panose="020B0900000000000000" pitchFamily="50" charset="-128"/>
                <a:ea typeface="HGPｺﾞｼｯｸE" panose="020B0900000000000000" pitchFamily="50" charset="-128"/>
              </a:rPr>
              <a:t>）</a:t>
            </a:r>
            <a:endParaRPr lang="en-US" altLang="ja-JP" sz="1400" kern="0" dirty="0">
              <a:solidFill>
                <a:srgbClr val="000000"/>
              </a:solidFill>
              <a:latin typeface="HGPｺﾞｼｯｸE" panose="020B0900000000000000" pitchFamily="50" charset="-128"/>
              <a:ea typeface="HGPｺﾞｼｯｸE" panose="020B0900000000000000" pitchFamily="50" charset="-128"/>
            </a:endParaRPr>
          </a:p>
          <a:p>
            <a:pPr lvl="0" eaLnBrk="0" hangingPunct="0">
              <a:spcBef>
                <a:spcPct val="20000"/>
              </a:spcBef>
            </a:pPr>
            <a:r>
              <a:rPr lang="en-US" altLang="ja-JP" sz="1400" kern="0" dirty="0">
                <a:solidFill>
                  <a:srgbClr val="000000"/>
                </a:solidFill>
                <a:latin typeface="HGPｺﾞｼｯｸE" panose="020B0900000000000000" pitchFamily="50" charset="-128"/>
                <a:ea typeface="HGPｺﾞｼｯｸE" panose="020B0900000000000000" pitchFamily="50" charset="-128"/>
              </a:rPr>
              <a:t>  </a:t>
            </a:r>
            <a:r>
              <a:rPr lang="ja-JP" altLang="en-US" sz="1400" kern="0" dirty="0">
                <a:solidFill>
                  <a:srgbClr val="000000"/>
                </a:solidFill>
                <a:latin typeface="HGPｺﾞｼｯｸE" panose="020B0900000000000000" pitchFamily="50" charset="-128"/>
                <a:ea typeface="HGPｺﾞｼｯｸE" panose="020B0900000000000000" pitchFamily="50" charset="-128"/>
              </a:rPr>
              <a:t>　　</a:t>
            </a:r>
            <a:r>
              <a:rPr lang="en-US" altLang="ja-JP" sz="1400" kern="0" dirty="0" smtClean="0">
                <a:solidFill>
                  <a:srgbClr val="000000"/>
                </a:solidFill>
                <a:latin typeface="HGPｺﾞｼｯｸE" panose="020B0900000000000000" pitchFamily="50" charset="-128"/>
                <a:ea typeface="HGPｺﾞｼｯｸE" panose="020B0900000000000000" pitchFamily="50" charset="-128"/>
              </a:rPr>
              <a:t>35,172</a:t>
            </a:r>
            <a:r>
              <a:rPr lang="ja-JP" altLang="en-US" sz="1400" kern="0" dirty="0" smtClean="0">
                <a:solidFill>
                  <a:srgbClr val="000000"/>
                </a:solidFill>
                <a:latin typeface="HGPｺﾞｼｯｸE" panose="020B0900000000000000" pitchFamily="50" charset="-128"/>
                <a:ea typeface="HGPｺﾞｼｯｸE" panose="020B0900000000000000" pitchFamily="50" charset="-128"/>
              </a:rPr>
              <a:t>人</a:t>
            </a:r>
            <a:endParaRPr lang="en-US" altLang="ja-JP" sz="1400" kern="0" dirty="0">
              <a:solidFill>
                <a:srgbClr val="000000"/>
              </a:solidFill>
              <a:latin typeface="HGPｺﾞｼｯｸE" panose="020B0900000000000000" pitchFamily="50" charset="-128"/>
              <a:ea typeface="HGPｺﾞｼｯｸE" panose="020B0900000000000000" pitchFamily="50" charset="-128"/>
            </a:endParaRPr>
          </a:p>
        </p:txBody>
      </p:sp>
      <p:pic>
        <p:nvPicPr>
          <p:cNvPr id="1027" name="Picture 3" descr="D:\kobayashihiroko\協定写真\和歌山県.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162623" y="5345424"/>
            <a:ext cx="1373239" cy="847334"/>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4237473" y="6206482"/>
            <a:ext cx="1639116" cy="523220"/>
          </a:xfrm>
          <a:prstGeom prst="rect">
            <a:avLst/>
          </a:prstGeom>
          <a:noFill/>
        </p:spPr>
        <p:txBody>
          <a:bodyPr wrap="square" rtlCol="0">
            <a:spAutoFit/>
          </a:bodyPr>
          <a:lstStyle/>
          <a:p>
            <a:r>
              <a:rPr kumimoji="1" lang="ja-JP" altLang="en-US" sz="1400" dirty="0" smtClean="0">
                <a:latin typeface="HGPｺﾞｼｯｸE" panose="020B0900000000000000" pitchFamily="50" charset="-128"/>
                <a:ea typeface="HGPｺﾞｼｯｸE" panose="020B0900000000000000" pitchFamily="50" charset="-128"/>
              </a:rPr>
              <a:t>和歌山（</a:t>
            </a:r>
            <a:r>
              <a:rPr kumimoji="1" lang="en-US" altLang="ja-JP" sz="1400" dirty="0" smtClean="0">
                <a:latin typeface="HGPｺﾞｼｯｸE" panose="020B0900000000000000" pitchFamily="50" charset="-128"/>
                <a:ea typeface="HGPｺﾞｼｯｸE" panose="020B0900000000000000" pitchFamily="50" charset="-128"/>
              </a:rPr>
              <a:t>H28.8.31</a:t>
            </a:r>
            <a:r>
              <a:rPr kumimoji="1" lang="ja-JP" altLang="en-US" sz="1400" dirty="0" smtClean="0">
                <a:latin typeface="HGPｺﾞｼｯｸE" panose="020B0900000000000000" pitchFamily="50" charset="-128"/>
                <a:ea typeface="HGPｺﾞｼｯｸE" panose="020B0900000000000000" pitchFamily="50" charset="-128"/>
              </a:rPr>
              <a:t>）</a:t>
            </a:r>
            <a:endParaRPr lang="en-US" altLang="ja-JP" sz="1400" dirty="0">
              <a:latin typeface="HGPｺﾞｼｯｸE" panose="020B0900000000000000" pitchFamily="50" charset="-128"/>
              <a:ea typeface="HGPｺﾞｼｯｸE" panose="020B0900000000000000" pitchFamily="50" charset="-128"/>
            </a:endParaRPr>
          </a:p>
          <a:p>
            <a:r>
              <a:rPr kumimoji="1" lang="en-US" altLang="ja-JP" sz="1400" dirty="0" smtClean="0">
                <a:latin typeface="HGPｺﾞｼｯｸE" panose="020B0900000000000000" pitchFamily="50" charset="-128"/>
                <a:ea typeface="HGPｺﾞｼｯｸE" panose="020B0900000000000000" pitchFamily="50" charset="-128"/>
              </a:rPr>
              <a:t> </a:t>
            </a:r>
            <a:r>
              <a:rPr kumimoji="1" lang="ja-JP" altLang="en-US" sz="1400" dirty="0" smtClean="0">
                <a:latin typeface="HGPｺﾞｼｯｸE" panose="020B0900000000000000" pitchFamily="50" charset="-128"/>
                <a:ea typeface="HGPｺﾞｼｯｸE" panose="020B0900000000000000" pitchFamily="50" charset="-128"/>
              </a:rPr>
              <a:t>　　　</a:t>
            </a:r>
            <a:r>
              <a:rPr kumimoji="1" lang="en-US" altLang="ja-JP" sz="1400" dirty="0" smtClean="0">
                <a:latin typeface="HGPｺﾞｼｯｸE" panose="020B0900000000000000" pitchFamily="50" charset="-128"/>
                <a:ea typeface="HGPｺﾞｼｯｸE" panose="020B0900000000000000" pitchFamily="50" charset="-128"/>
              </a:rPr>
              <a:t> </a:t>
            </a:r>
            <a:r>
              <a:rPr lang="en-US" altLang="ja-JP" sz="1400" dirty="0" smtClean="0">
                <a:latin typeface="HGPｺﾞｼｯｸE" panose="020B0900000000000000" pitchFamily="50" charset="-128"/>
                <a:ea typeface="HGPｺﾞｼｯｸE" panose="020B0900000000000000" pitchFamily="50" charset="-128"/>
              </a:rPr>
              <a:t>2</a:t>
            </a:r>
            <a:r>
              <a:rPr lang="en-US" altLang="ja-JP" sz="1400" dirty="0" smtClean="0">
                <a:latin typeface="HGPｺﾞｼｯｸE" panose="020B0900000000000000" pitchFamily="50" charset="-128"/>
                <a:ea typeface="HGPｺﾞｼｯｸE" panose="020B0900000000000000" pitchFamily="50" charset="-128"/>
              </a:rPr>
              <a:t>,076</a:t>
            </a:r>
            <a:r>
              <a:rPr kumimoji="1" lang="ja-JP" altLang="en-US" sz="1400" dirty="0" smtClean="0">
                <a:latin typeface="HGPｺﾞｼｯｸE" panose="020B0900000000000000" pitchFamily="50" charset="-128"/>
                <a:ea typeface="HGPｺﾞｼｯｸE" panose="020B0900000000000000" pitchFamily="50" charset="-128"/>
              </a:rPr>
              <a:t>人</a:t>
            </a:r>
            <a:endParaRPr kumimoji="1" lang="ja-JP" altLang="en-US" sz="1400" dirty="0">
              <a:latin typeface="HGPｺﾞｼｯｸE" panose="020B0900000000000000" pitchFamily="50" charset="-128"/>
              <a:ea typeface="HGPｺﾞｼｯｸE" panose="020B0900000000000000" pitchFamily="50" charset="-128"/>
            </a:endParaRPr>
          </a:p>
        </p:txBody>
      </p:sp>
      <p:sp>
        <p:nvSpPr>
          <p:cNvPr id="7" name="テキスト ボックス 6"/>
          <p:cNvSpPr txBox="1"/>
          <p:nvPr/>
        </p:nvSpPr>
        <p:spPr>
          <a:xfrm>
            <a:off x="4487713" y="3011854"/>
            <a:ext cx="2016224" cy="523220"/>
          </a:xfrm>
          <a:prstGeom prst="rect">
            <a:avLst/>
          </a:prstGeom>
          <a:noFill/>
        </p:spPr>
        <p:txBody>
          <a:bodyPr wrap="square" rtlCol="0">
            <a:spAutoFit/>
          </a:bodyPr>
          <a:lstStyle/>
          <a:p>
            <a:r>
              <a:rPr kumimoji="1" lang="ja-JP" altLang="en-US" sz="1400" dirty="0" smtClean="0">
                <a:latin typeface="HGSｺﾞｼｯｸE" panose="020B0900000000000000" pitchFamily="50" charset="-128"/>
                <a:ea typeface="HGSｺﾞｼｯｸE" panose="020B0900000000000000" pitchFamily="50" charset="-128"/>
              </a:rPr>
              <a:t>登別市（</a:t>
            </a:r>
            <a:r>
              <a:rPr kumimoji="1" lang="en-US" altLang="ja-JP" sz="1400" dirty="0" smtClean="0">
                <a:latin typeface="HGSｺﾞｼｯｸE" panose="020B0900000000000000" pitchFamily="50" charset="-128"/>
                <a:ea typeface="HGSｺﾞｼｯｸE" panose="020B0900000000000000" pitchFamily="50" charset="-128"/>
              </a:rPr>
              <a:t>H28.11.27</a:t>
            </a:r>
            <a:r>
              <a:rPr kumimoji="1" lang="ja-JP" altLang="en-US" sz="1400" dirty="0" smtClean="0">
                <a:latin typeface="HGSｺﾞｼｯｸE" panose="020B0900000000000000" pitchFamily="50" charset="-128"/>
                <a:ea typeface="HGSｺﾞｼｯｸE" panose="020B0900000000000000" pitchFamily="50" charset="-128"/>
              </a:rPr>
              <a:t>）</a:t>
            </a:r>
            <a:endParaRPr kumimoji="1" lang="en-US" altLang="ja-JP" sz="1400" dirty="0" smtClean="0">
              <a:latin typeface="HGSｺﾞｼｯｸE" panose="020B0900000000000000" pitchFamily="50" charset="-128"/>
              <a:ea typeface="HGSｺﾞｼｯｸE" panose="020B0900000000000000" pitchFamily="50" charset="-128"/>
            </a:endParaRPr>
          </a:p>
          <a:p>
            <a:r>
              <a:rPr lang="en-US" altLang="ja-JP" sz="1400" dirty="0">
                <a:latin typeface="HGSｺﾞｼｯｸE" panose="020B0900000000000000" pitchFamily="50" charset="-128"/>
                <a:ea typeface="HGSｺﾞｼｯｸE" panose="020B0900000000000000" pitchFamily="50" charset="-128"/>
              </a:rPr>
              <a:t> </a:t>
            </a:r>
            <a:r>
              <a:rPr lang="ja-JP" altLang="en-US" sz="1400" dirty="0" smtClean="0">
                <a:latin typeface="HGSｺﾞｼｯｸE" panose="020B0900000000000000" pitchFamily="50" charset="-128"/>
                <a:ea typeface="HGSｺﾞｼｯｸE" panose="020B0900000000000000" pitchFamily="50" charset="-128"/>
              </a:rPr>
              <a:t>　　</a:t>
            </a:r>
            <a:r>
              <a:rPr lang="en-US" altLang="ja-JP" sz="1400" dirty="0" smtClean="0">
                <a:latin typeface="HGSｺﾞｼｯｸE" panose="020B0900000000000000" pitchFamily="50" charset="-128"/>
                <a:ea typeface="HGSｺﾞｼｯｸE" panose="020B0900000000000000" pitchFamily="50" charset="-128"/>
              </a:rPr>
              <a:t>  </a:t>
            </a:r>
            <a:r>
              <a:rPr lang="en-US" altLang="ja-JP" sz="1400" dirty="0" smtClean="0">
                <a:latin typeface="HGSｺﾞｼｯｸE" panose="020B0900000000000000" pitchFamily="50" charset="-128"/>
                <a:ea typeface="HGSｺﾞｼｯｸE" panose="020B0900000000000000" pitchFamily="50" charset="-128"/>
              </a:rPr>
              <a:t>488</a:t>
            </a:r>
            <a:r>
              <a:rPr lang="ja-JP" altLang="en-US" sz="1400" dirty="0" smtClean="0">
                <a:latin typeface="HGSｺﾞｼｯｸE" panose="020B0900000000000000" pitchFamily="50" charset="-128"/>
                <a:ea typeface="HGSｺﾞｼｯｸE" panose="020B0900000000000000" pitchFamily="50" charset="-128"/>
              </a:rPr>
              <a:t>人</a:t>
            </a:r>
            <a:endParaRPr kumimoji="1" lang="ja-JP" altLang="en-US" sz="1400" dirty="0">
              <a:latin typeface="HGSｺﾞｼｯｸE" panose="020B0900000000000000" pitchFamily="50" charset="-128"/>
              <a:ea typeface="HGSｺﾞｼｯｸE" panose="020B0900000000000000" pitchFamily="50" charset="-128"/>
            </a:endParaRPr>
          </a:p>
        </p:txBody>
      </p:sp>
      <p:pic>
        <p:nvPicPr>
          <p:cNvPr id="1026" name="Picture 2" descr="D:\kobayashihiroko\協定写真\DSC_0935.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593272" y="2200145"/>
            <a:ext cx="1481125" cy="833133"/>
          </a:xfrm>
          <a:prstGeom prst="rect">
            <a:avLst/>
          </a:prstGeom>
          <a:noFill/>
          <a:extLst>
            <a:ext uri="{909E8E84-426E-40DD-AFC4-6F175D3DCCD1}">
              <a14:hiddenFill xmlns:a14="http://schemas.microsoft.com/office/drawing/2010/main">
                <a:solidFill>
                  <a:srgbClr val="FFFFFF"/>
                </a:solidFill>
              </a14:hiddenFill>
            </a:ext>
          </a:extLst>
        </p:spPr>
      </p:pic>
      <p:sp>
        <p:nvSpPr>
          <p:cNvPr id="38" name="テキスト ボックス 28"/>
          <p:cNvSpPr txBox="1">
            <a:spLocks noChangeArrowheads="1"/>
          </p:cNvSpPr>
          <p:nvPr/>
        </p:nvSpPr>
        <p:spPr bwMode="auto">
          <a:xfrm>
            <a:off x="183355" y="6080354"/>
            <a:ext cx="7778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11" tIns="47106" rIns="94211" bIns="47106">
            <a:spAutoFit/>
          </a:bodyPr>
          <a:lstStyle>
            <a:lvl1pPr eaLnBrk="0" hangingPunct="0">
              <a:spcBef>
                <a:spcPts val="638"/>
              </a:spcBef>
              <a:buClr>
                <a:schemeClr val="accent1"/>
              </a:buClr>
              <a:buSzPct val="80000"/>
              <a:buFont typeface="Wingdings 2" pitchFamily="18" charset="2"/>
              <a:buChar char=""/>
              <a:defRPr kumimoji="1" sz="3400">
                <a:solidFill>
                  <a:schemeClr val="tx1"/>
                </a:solidFill>
                <a:latin typeface="Gill Sans MT" pitchFamily="34" charset="0"/>
                <a:ea typeface="HGｺﾞｼｯｸE" pitchFamily="49" charset="-128"/>
              </a:defRPr>
            </a:lvl1pPr>
            <a:lvl2pPr marL="742950" indent="-285750" eaLnBrk="0" hangingPunct="0">
              <a:spcBef>
                <a:spcPts val="575"/>
              </a:spcBef>
              <a:buClr>
                <a:schemeClr val="accent1"/>
              </a:buClr>
              <a:buFont typeface="Verdana" pitchFamily="34" charset="0"/>
              <a:buChar char="◦"/>
              <a:defRPr kumimoji="1" sz="3000">
                <a:solidFill>
                  <a:schemeClr val="tx1"/>
                </a:solidFill>
                <a:latin typeface="Gill Sans MT" pitchFamily="34" charset="0"/>
                <a:ea typeface="HGｺﾞｼｯｸE" pitchFamily="49" charset="-128"/>
              </a:defRPr>
            </a:lvl2pPr>
            <a:lvl3pPr marL="1143000" indent="-228600" eaLnBrk="0" hangingPunct="0">
              <a:spcBef>
                <a:spcPct val="20000"/>
              </a:spcBef>
              <a:buClr>
                <a:schemeClr val="accent2"/>
              </a:buClr>
              <a:buFont typeface="Wingdings 2" pitchFamily="18" charset="2"/>
              <a:buChar char=""/>
              <a:defRPr kumimoji="1" sz="2500">
                <a:solidFill>
                  <a:schemeClr val="tx1"/>
                </a:solidFill>
                <a:latin typeface="Gill Sans MT" pitchFamily="34" charset="0"/>
                <a:ea typeface="HGｺﾞｼｯｸE" pitchFamily="49" charset="-128"/>
              </a:defRPr>
            </a:lvl3pPr>
            <a:lvl4pPr marL="1600200" indent="-228600" eaLnBrk="0" hangingPunct="0">
              <a:spcBef>
                <a:spcPct val="20000"/>
              </a:spcBef>
              <a:buClr>
                <a:srgbClr val="C32D2E"/>
              </a:buClr>
              <a:buFont typeface="Wingdings 2" pitchFamily="18" charset="2"/>
              <a:buChar char=""/>
              <a:defRPr kumimoji="1" sz="2100">
                <a:solidFill>
                  <a:schemeClr val="tx1"/>
                </a:solidFill>
                <a:latin typeface="Gill Sans MT" pitchFamily="34" charset="0"/>
                <a:ea typeface="HGｺﾞｼｯｸE" pitchFamily="49" charset="-128"/>
              </a:defRPr>
            </a:lvl4pPr>
            <a:lvl5pPr marL="2057400" indent="-228600" eaLnBrk="0" hangingPunct="0">
              <a:spcBef>
                <a:spcPct val="20000"/>
              </a:spcBef>
              <a:buClr>
                <a:srgbClr val="84AA33"/>
              </a:buClr>
              <a:buFont typeface="Wingdings 2" pitchFamily="18" charset="2"/>
              <a:buChar char=""/>
              <a:defRPr kumimoji="1" sz="2100">
                <a:solidFill>
                  <a:schemeClr val="tx1"/>
                </a:solidFill>
                <a:latin typeface="Gill Sans MT" pitchFamily="34" charset="0"/>
                <a:ea typeface="HGｺﾞｼｯｸE" pitchFamily="49" charset="-128"/>
              </a:defRPr>
            </a:lvl5pPr>
            <a:lvl6pPr marL="2514600" indent="-228600" eaLnBrk="0" fontAlgn="base" hangingPunct="0">
              <a:spcBef>
                <a:spcPct val="20000"/>
              </a:spcBef>
              <a:spcAft>
                <a:spcPct val="0"/>
              </a:spcAft>
              <a:buClr>
                <a:srgbClr val="84AA33"/>
              </a:buClr>
              <a:buFont typeface="Wingdings 2" pitchFamily="18" charset="2"/>
              <a:buChar char=""/>
              <a:defRPr kumimoji="1" sz="2100">
                <a:solidFill>
                  <a:schemeClr val="tx1"/>
                </a:solidFill>
                <a:latin typeface="Gill Sans MT" pitchFamily="34" charset="0"/>
                <a:ea typeface="HGｺﾞｼｯｸE" pitchFamily="49" charset="-128"/>
              </a:defRPr>
            </a:lvl6pPr>
            <a:lvl7pPr marL="2971800" indent="-228600" eaLnBrk="0" fontAlgn="base" hangingPunct="0">
              <a:spcBef>
                <a:spcPct val="20000"/>
              </a:spcBef>
              <a:spcAft>
                <a:spcPct val="0"/>
              </a:spcAft>
              <a:buClr>
                <a:srgbClr val="84AA33"/>
              </a:buClr>
              <a:buFont typeface="Wingdings 2" pitchFamily="18" charset="2"/>
              <a:buChar char=""/>
              <a:defRPr kumimoji="1" sz="2100">
                <a:solidFill>
                  <a:schemeClr val="tx1"/>
                </a:solidFill>
                <a:latin typeface="Gill Sans MT" pitchFamily="34" charset="0"/>
                <a:ea typeface="HGｺﾞｼｯｸE" pitchFamily="49" charset="-128"/>
              </a:defRPr>
            </a:lvl7pPr>
            <a:lvl8pPr marL="3429000" indent="-228600" eaLnBrk="0" fontAlgn="base" hangingPunct="0">
              <a:spcBef>
                <a:spcPct val="20000"/>
              </a:spcBef>
              <a:spcAft>
                <a:spcPct val="0"/>
              </a:spcAft>
              <a:buClr>
                <a:srgbClr val="84AA33"/>
              </a:buClr>
              <a:buFont typeface="Wingdings 2" pitchFamily="18" charset="2"/>
              <a:buChar char=""/>
              <a:defRPr kumimoji="1" sz="2100">
                <a:solidFill>
                  <a:schemeClr val="tx1"/>
                </a:solidFill>
                <a:latin typeface="Gill Sans MT" pitchFamily="34" charset="0"/>
                <a:ea typeface="HGｺﾞｼｯｸE" pitchFamily="49" charset="-128"/>
              </a:defRPr>
            </a:lvl8pPr>
            <a:lvl9pPr marL="3886200" indent="-228600" eaLnBrk="0" fontAlgn="base" hangingPunct="0">
              <a:spcBef>
                <a:spcPct val="20000"/>
              </a:spcBef>
              <a:spcAft>
                <a:spcPct val="0"/>
              </a:spcAft>
              <a:buClr>
                <a:srgbClr val="84AA33"/>
              </a:buClr>
              <a:buFont typeface="Wingdings 2" pitchFamily="18" charset="2"/>
              <a:buChar char=""/>
              <a:defRPr kumimoji="1" sz="2100">
                <a:solidFill>
                  <a:schemeClr val="tx1"/>
                </a:solidFill>
                <a:latin typeface="Gill Sans MT" pitchFamily="34" charset="0"/>
                <a:ea typeface="HGｺﾞｼｯｸE" pitchFamily="49" charset="-128"/>
              </a:defRPr>
            </a:lvl9pPr>
          </a:lstStyle>
          <a:p>
            <a:pPr eaLnBrk="1" hangingPunct="1">
              <a:spcBef>
                <a:spcPct val="0"/>
              </a:spcBef>
              <a:buClrTx/>
              <a:buSzTx/>
              <a:buFontTx/>
              <a:buNone/>
            </a:pPr>
            <a:r>
              <a:rPr lang="ja-JP" altLang="en-US" sz="1100" dirty="0">
                <a:latin typeface="Calibri" pitchFamily="34" charset="0"/>
                <a:ea typeface="ＭＳ Ｐゴシック" charset="-128"/>
              </a:rPr>
              <a:t>都道府県</a:t>
            </a:r>
          </a:p>
        </p:txBody>
      </p:sp>
      <p:sp>
        <p:nvSpPr>
          <p:cNvPr id="39" name="テキスト ボックス 1"/>
          <p:cNvSpPr txBox="1">
            <a:spLocks noChangeArrowheads="1"/>
          </p:cNvSpPr>
          <p:nvPr/>
        </p:nvSpPr>
        <p:spPr bwMode="auto">
          <a:xfrm>
            <a:off x="148356" y="6383222"/>
            <a:ext cx="665163"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11" tIns="47106" rIns="94211" bIns="47106">
            <a:spAutoFit/>
          </a:bodyPr>
          <a:lstStyle>
            <a:lvl1pPr eaLnBrk="0" hangingPunct="0">
              <a:spcBef>
                <a:spcPts val="638"/>
              </a:spcBef>
              <a:buClr>
                <a:schemeClr val="accent1"/>
              </a:buClr>
              <a:buSzPct val="80000"/>
              <a:buFont typeface="Wingdings 2" pitchFamily="18" charset="2"/>
              <a:buChar char=""/>
              <a:defRPr kumimoji="1" sz="3400">
                <a:solidFill>
                  <a:schemeClr val="tx1"/>
                </a:solidFill>
                <a:latin typeface="Gill Sans MT" pitchFamily="34" charset="0"/>
                <a:ea typeface="HGｺﾞｼｯｸE" pitchFamily="49" charset="-128"/>
              </a:defRPr>
            </a:lvl1pPr>
            <a:lvl2pPr marL="742950" indent="-285750" eaLnBrk="0" hangingPunct="0">
              <a:spcBef>
                <a:spcPts val="575"/>
              </a:spcBef>
              <a:buClr>
                <a:schemeClr val="accent1"/>
              </a:buClr>
              <a:buFont typeface="Verdana" pitchFamily="34" charset="0"/>
              <a:buChar char="◦"/>
              <a:defRPr kumimoji="1" sz="3000">
                <a:solidFill>
                  <a:schemeClr val="tx1"/>
                </a:solidFill>
                <a:latin typeface="Gill Sans MT" pitchFamily="34" charset="0"/>
                <a:ea typeface="HGｺﾞｼｯｸE" pitchFamily="49" charset="-128"/>
              </a:defRPr>
            </a:lvl2pPr>
            <a:lvl3pPr marL="1143000" indent="-228600" eaLnBrk="0" hangingPunct="0">
              <a:spcBef>
                <a:spcPct val="20000"/>
              </a:spcBef>
              <a:buClr>
                <a:schemeClr val="accent2"/>
              </a:buClr>
              <a:buFont typeface="Wingdings 2" pitchFamily="18" charset="2"/>
              <a:buChar char=""/>
              <a:defRPr kumimoji="1" sz="2500">
                <a:solidFill>
                  <a:schemeClr val="tx1"/>
                </a:solidFill>
                <a:latin typeface="Gill Sans MT" pitchFamily="34" charset="0"/>
                <a:ea typeface="HGｺﾞｼｯｸE" pitchFamily="49" charset="-128"/>
              </a:defRPr>
            </a:lvl3pPr>
            <a:lvl4pPr marL="1600200" indent="-228600" eaLnBrk="0" hangingPunct="0">
              <a:spcBef>
                <a:spcPct val="20000"/>
              </a:spcBef>
              <a:buClr>
                <a:srgbClr val="C32D2E"/>
              </a:buClr>
              <a:buFont typeface="Wingdings 2" pitchFamily="18" charset="2"/>
              <a:buChar char=""/>
              <a:defRPr kumimoji="1" sz="2100">
                <a:solidFill>
                  <a:schemeClr val="tx1"/>
                </a:solidFill>
                <a:latin typeface="Gill Sans MT" pitchFamily="34" charset="0"/>
                <a:ea typeface="HGｺﾞｼｯｸE" pitchFamily="49" charset="-128"/>
              </a:defRPr>
            </a:lvl4pPr>
            <a:lvl5pPr marL="2057400" indent="-228600" eaLnBrk="0" hangingPunct="0">
              <a:spcBef>
                <a:spcPct val="20000"/>
              </a:spcBef>
              <a:buClr>
                <a:srgbClr val="84AA33"/>
              </a:buClr>
              <a:buFont typeface="Wingdings 2" pitchFamily="18" charset="2"/>
              <a:buChar char=""/>
              <a:defRPr kumimoji="1" sz="2100">
                <a:solidFill>
                  <a:schemeClr val="tx1"/>
                </a:solidFill>
                <a:latin typeface="Gill Sans MT" pitchFamily="34" charset="0"/>
                <a:ea typeface="HGｺﾞｼｯｸE" pitchFamily="49" charset="-128"/>
              </a:defRPr>
            </a:lvl5pPr>
            <a:lvl6pPr marL="2514600" indent="-228600" eaLnBrk="0" fontAlgn="base" hangingPunct="0">
              <a:spcBef>
                <a:spcPct val="20000"/>
              </a:spcBef>
              <a:spcAft>
                <a:spcPct val="0"/>
              </a:spcAft>
              <a:buClr>
                <a:srgbClr val="84AA33"/>
              </a:buClr>
              <a:buFont typeface="Wingdings 2" pitchFamily="18" charset="2"/>
              <a:buChar char=""/>
              <a:defRPr kumimoji="1" sz="2100">
                <a:solidFill>
                  <a:schemeClr val="tx1"/>
                </a:solidFill>
                <a:latin typeface="Gill Sans MT" pitchFamily="34" charset="0"/>
                <a:ea typeface="HGｺﾞｼｯｸE" pitchFamily="49" charset="-128"/>
              </a:defRPr>
            </a:lvl6pPr>
            <a:lvl7pPr marL="2971800" indent="-228600" eaLnBrk="0" fontAlgn="base" hangingPunct="0">
              <a:spcBef>
                <a:spcPct val="20000"/>
              </a:spcBef>
              <a:spcAft>
                <a:spcPct val="0"/>
              </a:spcAft>
              <a:buClr>
                <a:srgbClr val="84AA33"/>
              </a:buClr>
              <a:buFont typeface="Wingdings 2" pitchFamily="18" charset="2"/>
              <a:buChar char=""/>
              <a:defRPr kumimoji="1" sz="2100">
                <a:solidFill>
                  <a:schemeClr val="tx1"/>
                </a:solidFill>
                <a:latin typeface="Gill Sans MT" pitchFamily="34" charset="0"/>
                <a:ea typeface="HGｺﾞｼｯｸE" pitchFamily="49" charset="-128"/>
              </a:defRPr>
            </a:lvl7pPr>
            <a:lvl8pPr marL="3429000" indent="-228600" eaLnBrk="0" fontAlgn="base" hangingPunct="0">
              <a:spcBef>
                <a:spcPct val="20000"/>
              </a:spcBef>
              <a:spcAft>
                <a:spcPct val="0"/>
              </a:spcAft>
              <a:buClr>
                <a:srgbClr val="84AA33"/>
              </a:buClr>
              <a:buFont typeface="Wingdings 2" pitchFamily="18" charset="2"/>
              <a:buChar char=""/>
              <a:defRPr kumimoji="1" sz="2100">
                <a:solidFill>
                  <a:schemeClr val="tx1"/>
                </a:solidFill>
                <a:latin typeface="Gill Sans MT" pitchFamily="34" charset="0"/>
                <a:ea typeface="HGｺﾞｼｯｸE" pitchFamily="49" charset="-128"/>
              </a:defRPr>
            </a:lvl8pPr>
            <a:lvl9pPr marL="3886200" indent="-228600" eaLnBrk="0" fontAlgn="base" hangingPunct="0">
              <a:spcBef>
                <a:spcPct val="20000"/>
              </a:spcBef>
              <a:spcAft>
                <a:spcPct val="0"/>
              </a:spcAft>
              <a:buClr>
                <a:srgbClr val="84AA33"/>
              </a:buClr>
              <a:buFont typeface="Wingdings 2" pitchFamily="18" charset="2"/>
              <a:buChar char=""/>
              <a:defRPr kumimoji="1" sz="2100">
                <a:solidFill>
                  <a:schemeClr val="tx1"/>
                </a:solidFill>
                <a:latin typeface="Gill Sans MT" pitchFamily="34" charset="0"/>
                <a:ea typeface="HGｺﾞｼｯｸE" pitchFamily="49" charset="-128"/>
              </a:defRPr>
            </a:lvl9pPr>
          </a:lstStyle>
          <a:p>
            <a:pPr eaLnBrk="1" hangingPunct="1">
              <a:spcBef>
                <a:spcPct val="0"/>
              </a:spcBef>
              <a:buClrTx/>
              <a:buSzTx/>
              <a:buFontTx/>
              <a:buNone/>
            </a:pPr>
            <a:r>
              <a:rPr lang="ja-JP" altLang="en-US" sz="1100" dirty="0">
                <a:latin typeface="Calibri" pitchFamily="34" charset="0"/>
                <a:ea typeface="ＭＳ Ｐゴシック" charset="-128"/>
              </a:rPr>
              <a:t>市町村</a:t>
            </a:r>
          </a:p>
        </p:txBody>
      </p:sp>
    </p:spTree>
    <p:extLst>
      <p:ext uri="{BB962C8B-B14F-4D97-AF65-F5344CB8AC3E}">
        <p14:creationId xmlns:p14="http://schemas.microsoft.com/office/powerpoint/2010/main" val="1982940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3428</TotalTime>
  <Words>686</Words>
  <Application>Microsoft Office PowerPoint</Application>
  <PresentationFormat>画面に合わせる (4:3)</PresentationFormat>
  <Paragraphs>165</Paragraphs>
  <Slides>8</Slides>
  <Notes>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8</vt:i4>
      </vt:variant>
    </vt:vector>
  </HeadingPairs>
  <TitlesOfParts>
    <vt:vector size="19" baseType="lpstr">
      <vt:lpstr>Arial</vt:lpstr>
      <vt:lpstr>ＭＳ Ｐゴシック</vt:lpstr>
      <vt:lpstr>HGP創英角ﾎﾟｯﾌﾟ体</vt:lpstr>
      <vt:lpstr>Calibri</vt:lpstr>
      <vt:lpstr>HGSｺﾞｼｯｸE</vt:lpstr>
      <vt:lpstr>ＭＳ ゴシック</vt:lpstr>
      <vt:lpstr>HG丸ｺﾞｼｯｸM-PRO</vt:lpstr>
      <vt:lpstr>ＤＨＰ平成ゴシックW5</vt:lpstr>
      <vt:lpstr>HGPｺﾞｼｯｸE</vt:lpstr>
      <vt:lpstr>HGP創英角ｺﾞｼｯｸUB</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あいサポーター数： ３７８，４０２人　／　あいサポーター研修実施回数： ４,５２２回　　 　あいサポート企業・団体認定数： １,３９９企業・団体　　　　（平成２９年６月末現在）</vt:lpstr>
    </vt:vector>
  </TitlesOfParts>
  <Company>鳥取県庁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鳥取県庁</dc:creator>
  <cp:lastModifiedBy>鳥取県庁</cp:lastModifiedBy>
  <cp:revision>229</cp:revision>
  <cp:lastPrinted>2016-03-15T15:03:23Z</cp:lastPrinted>
  <dcterms:created xsi:type="dcterms:W3CDTF">2010-03-19T10:28:28Z</dcterms:created>
  <dcterms:modified xsi:type="dcterms:W3CDTF">2017-07-12T06:35:01Z</dcterms:modified>
</cp:coreProperties>
</file>