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handoutMasterIdLst>
    <p:handoutMasterId r:id="rId8"/>
  </p:handoutMasterIdLst>
  <p:sldIdLst>
    <p:sldId id="979" r:id="rId5"/>
    <p:sldId id="980" r:id="rId6"/>
  </p:sldIdLst>
  <p:sldSz cx="7200900" cy="10333038"/>
  <p:notesSz cx="9939338" cy="6807200"/>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60195"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20387"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80581"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4077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300963" algn="l" defTabSz="920387" rtl="0" eaLnBrk="1" latinLnBrk="0" hangingPunct="1">
      <a:defRPr kumimoji="1" sz="1200" kern="1200">
        <a:solidFill>
          <a:schemeClr val="tx1"/>
        </a:solidFill>
        <a:latin typeface="Times New Roman" pitchFamily="18" charset="0"/>
        <a:ea typeface="ＭＳ Ｐゴシック" pitchFamily="50" charset="-128"/>
        <a:cs typeface="+mn-cs"/>
      </a:defRPr>
    </a:lvl6pPr>
    <a:lvl7pPr marL="2761159" algn="l" defTabSz="920387" rtl="0" eaLnBrk="1" latinLnBrk="0" hangingPunct="1">
      <a:defRPr kumimoji="1" sz="1200" kern="1200">
        <a:solidFill>
          <a:schemeClr val="tx1"/>
        </a:solidFill>
        <a:latin typeface="Times New Roman" pitchFamily="18" charset="0"/>
        <a:ea typeface="ＭＳ Ｐゴシック" pitchFamily="50" charset="-128"/>
        <a:cs typeface="+mn-cs"/>
      </a:defRPr>
    </a:lvl7pPr>
    <a:lvl8pPr marL="3221350" algn="l" defTabSz="920387" rtl="0" eaLnBrk="1" latinLnBrk="0" hangingPunct="1">
      <a:defRPr kumimoji="1" sz="1200" kern="1200">
        <a:solidFill>
          <a:schemeClr val="tx1"/>
        </a:solidFill>
        <a:latin typeface="Times New Roman" pitchFamily="18" charset="0"/>
        <a:ea typeface="ＭＳ Ｐゴシック" pitchFamily="50" charset="-128"/>
        <a:cs typeface="+mn-cs"/>
      </a:defRPr>
    </a:lvl8pPr>
    <a:lvl9pPr marL="3681541" algn="l" defTabSz="920387"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0000FF"/>
    <a:srgbClr val="FF9900"/>
    <a:srgbClr val="D9D9FF"/>
    <a:srgbClr val="FF6600"/>
    <a:srgbClr val="FF9933"/>
    <a:srgbClr val="FFD44B"/>
    <a:srgbClr val="E1FFE1"/>
    <a:srgbClr val="C5FFFF"/>
    <a:srgbClr val="A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868" autoAdjust="0"/>
    <p:restoredTop sz="97302" autoAdjust="0"/>
  </p:normalViewPr>
  <p:slideViewPr>
    <p:cSldViewPr>
      <p:cViewPr>
        <p:scale>
          <a:sx n="100" d="100"/>
          <a:sy n="100" d="100"/>
        </p:scale>
        <p:origin x="-1044" y="1632"/>
      </p:cViewPr>
      <p:guideLst>
        <p:guide orient="horz" pos="3258"/>
        <p:guide pos="2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18435" name="Rectangle 3"/>
          <p:cNvSpPr>
            <a:spLocks noGrp="1" noChangeArrowheads="1"/>
          </p:cNvSpPr>
          <p:nvPr>
            <p:ph type="dt" sz="quarter"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18436" name="Rectangle 4"/>
          <p:cNvSpPr>
            <a:spLocks noGrp="1" noChangeArrowheads="1"/>
          </p:cNvSpPr>
          <p:nvPr>
            <p:ph type="ftr" sz="quarter" idx="2"/>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18437" name="Rectangle 5"/>
          <p:cNvSpPr>
            <a:spLocks noGrp="1" noChangeArrowheads="1"/>
          </p:cNvSpPr>
          <p:nvPr>
            <p:ph type="sldNum" sz="quarter" idx="3"/>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B069A766-A11E-41DC-A7D2-E83FAB85D944}" type="slidenum">
              <a:rPr lang="en-US" altLang="ja-JP"/>
              <a:pPr>
                <a:defRPr/>
              </a:pPr>
              <a:t>‹#›</a:t>
            </a:fld>
            <a:endParaRPr lang="en-US" altLang="ja-JP" dirty="0"/>
          </a:p>
        </p:txBody>
      </p:sp>
    </p:spTree>
    <p:extLst>
      <p:ext uri="{BB962C8B-B14F-4D97-AF65-F5344CB8AC3E}">
        <p14:creationId xmlns:p14="http://schemas.microsoft.com/office/powerpoint/2010/main" val="625930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9219" name="Rectangle 3"/>
          <p:cNvSpPr>
            <a:spLocks noGrp="1" noChangeArrowheads="1"/>
          </p:cNvSpPr>
          <p:nvPr>
            <p:ph type="dt"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4079875" y="509588"/>
            <a:ext cx="1778000" cy="25527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323975" y="3234497"/>
            <a:ext cx="7291388" cy="3063001"/>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222" name="Rectangle 6"/>
          <p:cNvSpPr>
            <a:spLocks noGrp="1" noChangeArrowheads="1"/>
          </p:cNvSpPr>
          <p:nvPr>
            <p:ph type="ftr" sz="quarter" idx="4"/>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9223" name="Rectangle 7"/>
          <p:cNvSpPr>
            <a:spLocks noGrp="1" noChangeArrowheads="1"/>
          </p:cNvSpPr>
          <p:nvPr>
            <p:ph type="sldNum" sz="quarter" idx="5"/>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23B5CCBE-E1D7-4BFF-8FC7-4A14C60B5710}" type="slidenum">
              <a:rPr lang="en-US" altLang="ja-JP"/>
              <a:pPr>
                <a:defRPr/>
              </a:pPr>
              <a:t>‹#›</a:t>
            </a:fld>
            <a:endParaRPr lang="en-US" altLang="ja-JP" dirty="0"/>
          </a:p>
        </p:txBody>
      </p:sp>
    </p:spTree>
    <p:extLst>
      <p:ext uri="{BB962C8B-B14F-4D97-AF65-F5344CB8AC3E}">
        <p14:creationId xmlns:p14="http://schemas.microsoft.com/office/powerpoint/2010/main" val="398081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60195"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20387"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80581"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4077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300963" algn="l" defTabSz="920387" rtl="0" eaLnBrk="1" latinLnBrk="0" hangingPunct="1">
      <a:defRPr kumimoji="1" sz="1200" kern="1200">
        <a:solidFill>
          <a:schemeClr val="tx1"/>
        </a:solidFill>
        <a:latin typeface="+mn-lt"/>
        <a:ea typeface="+mn-ea"/>
        <a:cs typeface="+mn-cs"/>
      </a:defRPr>
    </a:lvl6pPr>
    <a:lvl7pPr marL="2761159" algn="l" defTabSz="920387" rtl="0" eaLnBrk="1" latinLnBrk="0" hangingPunct="1">
      <a:defRPr kumimoji="1" sz="1200" kern="1200">
        <a:solidFill>
          <a:schemeClr val="tx1"/>
        </a:solidFill>
        <a:latin typeface="+mn-lt"/>
        <a:ea typeface="+mn-ea"/>
        <a:cs typeface="+mn-cs"/>
      </a:defRPr>
    </a:lvl7pPr>
    <a:lvl8pPr marL="3221350" algn="l" defTabSz="920387" rtl="0" eaLnBrk="1" latinLnBrk="0" hangingPunct="1">
      <a:defRPr kumimoji="1" sz="1200" kern="1200">
        <a:solidFill>
          <a:schemeClr val="tx1"/>
        </a:solidFill>
        <a:latin typeface="+mn-lt"/>
        <a:ea typeface="+mn-ea"/>
        <a:cs typeface="+mn-cs"/>
      </a:defRPr>
    </a:lvl8pPr>
    <a:lvl9pPr marL="3681541" algn="l" defTabSz="92038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75" y="509588"/>
            <a:ext cx="1778000" cy="2552700"/>
          </a:xfrm>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1</a:t>
            </a:fld>
            <a:endParaRPr lang="en-US" altLang="ja-JP" dirty="0"/>
          </a:p>
        </p:txBody>
      </p:sp>
    </p:spTree>
    <p:extLst>
      <p:ext uri="{BB962C8B-B14F-4D97-AF65-F5344CB8AC3E}">
        <p14:creationId xmlns:p14="http://schemas.microsoft.com/office/powerpoint/2010/main" val="50499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2</a:t>
            </a:fld>
            <a:endParaRPr lang="en-US" altLang="ja-JP" dirty="0"/>
          </a:p>
        </p:txBody>
      </p:sp>
    </p:spTree>
    <p:extLst>
      <p:ext uri="{BB962C8B-B14F-4D97-AF65-F5344CB8AC3E}">
        <p14:creationId xmlns:p14="http://schemas.microsoft.com/office/powerpoint/2010/main" val="4245348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10006"/>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41" y="5855394"/>
            <a:ext cx="5040630" cy="2640665"/>
          </a:xfrm>
        </p:spPr>
        <p:txBody>
          <a:bodyPr/>
          <a:lstStyle>
            <a:lvl1pPr marL="0" indent="0" algn="ctr">
              <a:buNone/>
              <a:defRPr>
                <a:solidFill>
                  <a:schemeClr val="tx1">
                    <a:tint val="75000"/>
                  </a:schemeClr>
                </a:solidFill>
              </a:defRPr>
            </a:lvl1pPr>
            <a:lvl2pPr marL="486875" indent="0" algn="ctr">
              <a:buNone/>
              <a:defRPr>
                <a:solidFill>
                  <a:schemeClr val="tx1">
                    <a:tint val="75000"/>
                  </a:schemeClr>
                </a:solidFill>
              </a:defRPr>
            </a:lvl2pPr>
            <a:lvl3pPr marL="973746" indent="0" algn="ctr">
              <a:buNone/>
              <a:defRPr>
                <a:solidFill>
                  <a:schemeClr val="tx1">
                    <a:tint val="75000"/>
                  </a:schemeClr>
                </a:solidFill>
              </a:defRPr>
            </a:lvl3pPr>
            <a:lvl4pPr marL="1460621" indent="0" algn="ctr">
              <a:buNone/>
              <a:defRPr>
                <a:solidFill>
                  <a:schemeClr val="tx1">
                    <a:tint val="75000"/>
                  </a:schemeClr>
                </a:solidFill>
              </a:defRPr>
            </a:lvl4pPr>
            <a:lvl5pPr marL="1947494" indent="0" algn="ctr">
              <a:buNone/>
              <a:defRPr>
                <a:solidFill>
                  <a:schemeClr val="tx1">
                    <a:tint val="75000"/>
                  </a:schemeClr>
                </a:solidFill>
              </a:defRPr>
            </a:lvl5pPr>
            <a:lvl6pPr marL="2434367" indent="0" algn="ctr">
              <a:buNone/>
              <a:defRPr>
                <a:solidFill>
                  <a:schemeClr val="tx1">
                    <a:tint val="75000"/>
                  </a:schemeClr>
                </a:solidFill>
              </a:defRPr>
            </a:lvl6pPr>
            <a:lvl7pPr marL="2921239" indent="0" algn="ctr">
              <a:buNone/>
              <a:defRPr>
                <a:solidFill>
                  <a:schemeClr val="tx1">
                    <a:tint val="75000"/>
                  </a:schemeClr>
                </a:solidFill>
              </a:defRPr>
            </a:lvl7pPr>
            <a:lvl8pPr marL="3408114" indent="0" algn="ctr">
              <a:buNone/>
              <a:defRPr>
                <a:solidFill>
                  <a:schemeClr val="tx1">
                    <a:tint val="75000"/>
                  </a:schemeClr>
                </a:solidFill>
              </a:defRPr>
            </a:lvl8pPr>
            <a:lvl9pPr marL="389498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19"/>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7" y="413819"/>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640005"/>
            <a:ext cx="6120765" cy="2052257"/>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4" y="4379626"/>
            <a:ext cx="6120765" cy="2260352"/>
          </a:xfrm>
        </p:spPr>
        <p:txBody>
          <a:bodyPr anchor="b"/>
          <a:lstStyle>
            <a:lvl1pPr marL="0" indent="0">
              <a:buNone/>
              <a:defRPr sz="2100">
                <a:solidFill>
                  <a:schemeClr val="tx1">
                    <a:tint val="75000"/>
                  </a:schemeClr>
                </a:solidFill>
              </a:defRPr>
            </a:lvl1pPr>
            <a:lvl2pPr marL="486875" indent="0">
              <a:buNone/>
              <a:defRPr sz="1900">
                <a:solidFill>
                  <a:schemeClr val="tx1">
                    <a:tint val="75000"/>
                  </a:schemeClr>
                </a:solidFill>
              </a:defRPr>
            </a:lvl2pPr>
            <a:lvl3pPr marL="973746" indent="0">
              <a:buNone/>
              <a:defRPr sz="1700">
                <a:solidFill>
                  <a:schemeClr val="tx1">
                    <a:tint val="75000"/>
                  </a:schemeClr>
                </a:solidFill>
              </a:defRPr>
            </a:lvl3pPr>
            <a:lvl4pPr marL="1460621" indent="0">
              <a:buNone/>
              <a:defRPr sz="1500">
                <a:solidFill>
                  <a:schemeClr val="tx1">
                    <a:tint val="75000"/>
                  </a:schemeClr>
                </a:solidFill>
              </a:defRPr>
            </a:lvl4pPr>
            <a:lvl5pPr marL="1947494" indent="0">
              <a:buNone/>
              <a:defRPr sz="1500">
                <a:solidFill>
                  <a:schemeClr val="tx1">
                    <a:tint val="75000"/>
                  </a:schemeClr>
                </a:solidFill>
              </a:defRPr>
            </a:lvl5pPr>
            <a:lvl6pPr marL="2434367" indent="0">
              <a:buNone/>
              <a:defRPr sz="1500">
                <a:solidFill>
                  <a:schemeClr val="tx1">
                    <a:tint val="75000"/>
                  </a:schemeClr>
                </a:solidFill>
              </a:defRPr>
            </a:lvl6pPr>
            <a:lvl7pPr marL="2921239" indent="0">
              <a:buNone/>
              <a:defRPr sz="1500">
                <a:solidFill>
                  <a:schemeClr val="tx1">
                    <a:tint val="75000"/>
                  </a:schemeClr>
                </a:solidFill>
              </a:defRPr>
            </a:lvl7pPr>
            <a:lvl8pPr marL="3408114" indent="0">
              <a:buNone/>
              <a:defRPr sz="1500">
                <a:solidFill>
                  <a:schemeClr val="tx1">
                    <a:tint val="75000"/>
                  </a:schemeClr>
                </a:solidFill>
              </a:defRPr>
            </a:lvl8pPr>
            <a:lvl9pPr marL="3894987"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8"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56" y="2312980"/>
            <a:ext cx="3181648"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56" y="3276917"/>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1" y="2312980"/>
            <a:ext cx="3182899"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1" y="3276917"/>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dirty="0"/>
          </a:p>
        </p:txBody>
      </p:sp>
      <p:sp>
        <p:nvSpPr>
          <p:cNvPr id="8" name="フッター プレースホルダ 7"/>
          <p:cNvSpPr>
            <a:spLocks noGrp="1"/>
          </p:cNvSpPr>
          <p:nvPr>
            <p:ph type="ftr" sz="quarter" idx="11"/>
          </p:nvPr>
        </p:nvSpPr>
        <p:spPr/>
        <p:txBody>
          <a:bodyPr/>
          <a:lstStyle/>
          <a:p>
            <a:pPr>
              <a:defRPr/>
            </a:pPr>
            <a:endParaRPr lang="en-US" altLang="ja-JP" dirty="0"/>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dirty="0"/>
          </a:p>
        </p:txBody>
      </p:sp>
      <p:sp>
        <p:nvSpPr>
          <p:cNvPr id="4" name="フッター プレースホルダ 3"/>
          <p:cNvSpPr>
            <a:spLocks noGrp="1"/>
          </p:cNvSpPr>
          <p:nvPr>
            <p:ph type="ftr" sz="quarter" idx="11"/>
          </p:nvPr>
        </p:nvSpPr>
        <p:spPr/>
        <p:txBody>
          <a:bodyPr/>
          <a:lstStyle/>
          <a:p>
            <a:pPr>
              <a:defRPr/>
            </a:pPr>
            <a:endParaRPr lang="en-US" altLang="ja-JP" dirty="0"/>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p>
        </p:txBody>
      </p:sp>
      <p:sp>
        <p:nvSpPr>
          <p:cNvPr id="3" name="フッター プレースホルダ 2"/>
          <p:cNvSpPr>
            <a:spLocks noGrp="1"/>
          </p:cNvSpPr>
          <p:nvPr>
            <p:ph type="ftr" sz="quarter" idx="11"/>
          </p:nvPr>
        </p:nvSpPr>
        <p:spPr/>
        <p:txBody>
          <a:bodyPr/>
          <a:lstStyle/>
          <a:p>
            <a:pPr>
              <a:defRPr/>
            </a:pPr>
            <a:endParaRPr lang="en-US" altLang="ja-JP" dirty="0"/>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61" y="411438"/>
            <a:ext cx="2369047" cy="1750876"/>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63" y="411427"/>
            <a:ext cx="4025503" cy="8818962"/>
          </a:xfrm>
        </p:spPr>
        <p:txBody>
          <a:bodyPr/>
          <a:lstStyle>
            <a:lvl1pPr>
              <a:defRPr sz="35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61" y="2162319"/>
            <a:ext cx="2369047" cy="706808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30" y="7233158"/>
            <a:ext cx="4320540" cy="853912"/>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30" y="923302"/>
            <a:ext cx="4320540" cy="6199823"/>
          </a:xfrm>
        </p:spPr>
        <p:txBody>
          <a:bodyPr/>
          <a:lstStyle>
            <a:lvl1pPr marL="0" indent="0">
              <a:buNone/>
              <a:defRPr sz="3500"/>
            </a:lvl1pPr>
            <a:lvl2pPr marL="486875" indent="0">
              <a:buNone/>
              <a:defRPr sz="3000"/>
            </a:lvl2pPr>
            <a:lvl3pPr marL="973746" indent="0">
              <a:buNone/>
              <a:defRPr sz="2500"/>
            </a:lvl3pPr>
            <a:lvl4pPr marL="1460621" indent="0">
              <a:buNone/>
              <a:defRPr sz="2100"/>
            </a:lvl4pPr>
            <a:lvl5pPr marL="1947494" indent="0">
              <a:buNone/>
              <a:defRPr sz="2100"/>
            </a:lvl5pPr>
            <a:lvl6pPr marL="2434367" indent="0">
              <a:buNone/>
              <a:defRPr sz="2100"/>
            </a:lvl6pPr>
            <a:lvl7pPr marL="2921239" indent="0">
              <a:buNone/>
              <a:defRPr sz="2100"/>
            </a:lvl7pPr>
            <a:lvl8pPr marL="3408114" indent="0">
              <a:buNone/>
              <a:defRPr sz="2100"/>
            </a:lvl8pPr>
            <a:lvl9pPr marL="3894987" indent="0">
              <a:buNone/>
              <a:defRPr sz="2100"/>
            </a:lvl9pPr>
          </a:lstStyle>
          <a:p>
            <a:endParaRPr kumimoji="1" lang="ja-JP" altLang="en-US"/>
          </a:p>
        </p:txBody>
      </p:sp>
      <p:sp>
        <p:nvSpPr>
          <p:cNvPr id="4" name="テキスト プレースホルダ 3"/>
          <p:cNvSpPr>
            <a:spLocks noGrp="1"/>
          </p:cNvSpPr>
          <p:nvPr>
            <p:ph type="body" sz="half" idx="2"/>
          </p:nvPr>
        </p:nvSpPr>
        <p:spPr>
          <a:xfrm>
            <a:off x="1411430" y="8087039"/>
            <a:ext cx="4320540" cy="121269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0"/>
            <a:ext cx="6480810" cy="1722173"/>
          </a:xfrm>
          <a:prstGeom prst="rect">
            <a:avLst/>
          </a:prstGeom>
        </p:spPr>
        <p:txBody>
          <a:bodyPr vert="horz" lIns="97377" tIns="48686" rIns="97377" bIns="4868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411081"/>
            <a:ext cx="6480810" cy="6819327"/>
          </a:xfrm>
          <a:prstGeom prst="rect">
            <a:avLst/>
          </a:prstGeom>
        </p:spPr>
        <p:txBody>
          <a:bodyPr vert="horz" lIns="97377" tIns="48686" rIns="97377" bIns="4868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54" y="9577264"/>
            <a:ext cx="1680210" cy="550139"/>
          </a:xfrm>
          <a:prstGeom prst="rect">
            <a:avLst/>
          </a:prstGeom>
        </p:spPr>
        <p:txBody>
          <a:bodyPr vert="horz" lIns="97377" tIns="48686" rIns="97377" bIns="48686" rtlCol="0" anchor="ctr"/>
          <a:lstStyle>
            <a:lvl1pPr algn="l">
              <a:defRPr sz="1300">
                <a:solidFill>
                  <a:schemeClr val="tx1">
                    <a:tint val="75000"/>
                  </a:schemeClr>
                </a:solidFill>
              </a:defRPr>
            </a:lvl1pPr>
          </a:lstStyle>
          <a:p>
            <a:pPr>
              <a:defRPr/>
            </a:pPr>
            <a:endParaRPr lang="en-US" altLang="ja-JP" dirty="0"/>
          </a:p>
        </p:txBody>
      </p:sp>
      <p:sp>
        <p:nvSpPr>
          <p:cNvPr id="5" name="フッター プレースホルダ 4"/>
          <p:cNvSpPr>
            <a:spLocks noGrp="1"/>
          </p:cNvSpPr>
          <p:nvPr>
            <p:ph type="ftr" sz="quarter" idx="3"/>
          </p:nvPr>
        </p:nvSpPr>
        <p:spPr>
          <a:xfrm>
            <a:off x="2460316" y="9577264"/>
            <a:ext cx="2280285" cy="550139"/>
          </a:xfrm>
          <a:prstGeom prst="rect">
            <a:avLst/>
          </a:prstGeom>
        </p:spPr>
        <p:txBody>
          <a:bodyPr vert="horz" lIns="97377" tIns="48686" rIns="97377" bIns="48686" rtlCol="0" anchor="ctr"/>
          <a:lstStyle>
            <a:lvl1pPr algn="ctr">
              <a:defRPr sz="1300">
                <a:solidFill>
                  <a:schemeClr val="tx1">
                    <a:tint val="75000"/>
                  </a:schemeClr>
                </a:solidFill>
              </a:defRPr>
            </a:lvl1pPr>
          </a:lstStyle>
          <a:p>
            <a:pPr>
              <a:defRPr/>
            </a:pPr>
            <a:endParaRPr lang="en-US" altLang="ja-JP" dirty="0"/>
          </a:p>
        </p:txBody>
      </p:sp>
      <p:sp>
        <p:nvSpPr>
          <p:cNvPr id="6" name="スライド番号プレースホルダ 5"/>
          <p:cNvSpPr>
            <a:spLocks noGrp="1"/>
          </p:cNvSpPr>
          <p:nvPr>
            <p:ph type="sldNum" sz="quarter" idx="4"/>
          </p:nvPr>
        </p:nvSpPr>
        <p:spPr>
          <a:xfrm>
            <a:off x="5160658" y="9577264"/>
            <a:ext cx="1680210" cy="550139"/>
          </a:xfrm>
          <a:prstGeom prst="rect">
            <a:avLst/>
          </a:prstGeom>
        </p:spPr>
        <p:txBody>
          <a:bodyPr vert="horz" lIns="97377" tIns="48686" rIns="97377" bIns="48686" rtlCol="0" anchor="ctr"/>
          <a:lstStyle>
            <a:lvl1pPr algn="r">
              <a:defRPr sz="1300">
                <a:solidFill>
                  <a:schemeClr val="tx1">
                    <a:tint val="75000"/>
                  </a:schemeClr>
                </a:solidFill>
              </a:defRPr>
            </a:lvl1pPr>
          </a:lstStyle>
          <a:p>
            <a:pPr>
              <a:defRPr/>
            </a:pPr>
            <a:fld id="{34E4FA21-1B25-4ACF-A279-EE1EC8294F65}"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73746" rtl="0" eaLnBrk="1" latinLnBrk="0" hangingPunct="1">
        <a:spcBef>
          <a:spcPct val="0"/>
        </a:spcBef>
        <a:buNone/>
        <a:defRPr kumimoji="1" sz="4700" kern="1200">
          <a:solidFill>
            <a:schemeClr val="tx1"/>
          </a:solidFill>
          <a:latin typeface="+mj-lt"/>
          <a:ea typeface="+mj-ea"/>
          <a:cs typeface="+mj-cs"/>
        </a:defRPr>
      </a:lvl1pPr>
    </p:titleStyle>
    <p:bodyStyle>
      <a:lvl1pPr marL="365153" indent="-365153" algn="l" defTabSz="973746"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791169" indent="-304297" algn="l" defTabSz="97374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7183" indent="-243436" algn="l" defTabSz="97374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0405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0929"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77804"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6467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51550"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38423"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3746" rtl="0" eaLnBrk="1" latinLnBrk="0" hangingPunct="1">
        <a:defRPr kumimoji="1" sz="1900" kern="1200">
          <a:solidFill>
            <a:schemeClr val="tx1"/>
          </a:solidFill>
          <a:latin typeface="+mn-lt"/>
          <a:ea typeface="+mn-ea"/>
          <a:cs typeface="+mn-cs"/>
        </a:defRPr>
      </a:lvl1pPr>
      <a:lvl2pPr marL="486875" algn="l" defTabSz="973746" rtl="0" eaLnBrk="1" latinLnBrk="0" hangingPunct="1">
        <a:defRPr kumimoji="1" sz="1900" kern="1200">
          <a:solidFill>
            <a:schemeClr val="tx1"/>
          </a:solidFill>
          <a:latin typeface="+mn-lt"/>
          <a:ea typeface="+mn-ea"/>
          <a:cs typeface="+mn-cs"/>
        </a:defRPr>
      </a:lvl2pPr>
      <a:lvl3pPr marL="973746" algn="l" defTabSz="973746" rtl="0" eaLnBrk="1" latinLnBrk="0" hangingPunct="1">
        <a:defRPr kumimoji="1" sz="1900" kern="1200">
          <a:solidFill>
            <a:schemeClr val="tx1"/>
          </a:solidFill>
          <a:latin typeface="+mn-lt"/>
          <a:ea typeface="+mn-ea"/>
          <a:cs typeface="+mn-cs"/>
        </a:defRPr>
      </a:lvl3pPr>
      <a:lvl4pPr marL="1460621" algn="l" defTabSz="973746" rtl="0" eaLnBrk="1" latinLnBrk="0" hangingPunct="1">
        <a:defRPr kumimoji="1" sz="1900" kern="1200">
          <a:solidFill>
            <a:schemeClr val="tx1"/>
          </a:solidFill>
          <a:latin typeface="+mn-lt"/>
          <a:ea typeface="+mn-ea"/>
          <a:cs typeface="+mn-cs"/>
        </a:defRPr>
      </a:lvl4pPr>
      <a:lvl5pPr marL="1947494" algn="l" defTabSz="973746" rtl="0" eaLnBrk="1" latinLnBrk="0" hangingPunct="1">
        <a:defRPr kumimoji="1" sz="1900" kern="1200">
          <a:solidFill>
            <a:schemeClr val="tx1"/>
          </a:solidFill>
          <a:latin typeface="+mn-lt"/>
          <a:ea typeface="+mn-ea"/>
          <a:cs typeface="+mn-cs"/>
        </a:defRPr>
      </a:lvl5pPr>
      <a:lvl6pPr marL="2434367" algn="l" defTabSz="973746" rtl="0" eaLnBrk="1" latinLnBrk="0" hangingPunct="1">
        <a:defRPr kumimoji="1" sz="1900" kern="1200">
          <a:solidFill>
            <a:schemeClr val="tx1"/>
          </a:solidFill>
          <a:latin typeface="+mn-lt"/>
          <a:ea typeface="+mn-ea"/>
          <a:cs typeface="+mn-cs"/>
        </a:defRPr>
      </a:lvl6pPr>
      <a:lvl7pPr marL="2921239" algn="l" defTabSz="973746" rtl="0" eaLnBrk="1" latinLnBrk="0" hangingPunct="1">
        <a:defRPr kumimoji="1" sz="1900" kern="1200">
          <a:solidFill>
            <a:schemeClr val="tx1"/>
          </a:solidFill>
          <a:latin typeface="+mn-lt"/>
          <a:ea typeface="+mn-ea"/>
          <a:cs typeface="+mn-cs"/>
        </a:defRPr>
      </a:lvl7pPr>
      <a:lvl8pPr marL="3408114" algn="l" defTabSz="973746" rtl="0" eaLnBrk="1" latinLnBrk="0" hangingPunct="1">
        <a:defRPr kumimoji="1" sz="1900" kern="1200">
          <a:solidFill>
            <a:schemeClr val="tx1"/>
          </a:solidFill>
          <a:latin typeface="+mn-lt"/>
          <a:ea typeface="+mn-ea"/>
          <a:cs typeface="+mn-cs"/>
        </a:defRPr>
      </a:lvl8pPr>
      <a:lvl9pPr marL="3894987" algn="l" defTabSz="97374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正方形/長方形 83"/>
          <p:cNvSpPr/>
          <p:nvPr/>
        </p:nvSpPr>
        <p:spPr>
          <a:xfrm>
            <a:off x="180070" y="3045615"/>
            <a:ext cx="6840760" cy="4172150"/>
          </a:xfrm>
          <a:prstGeom prst="rect">
            <a:avLst/>
          </a:prstGeom>
          <a:solidFill>
            <a:schemeClr val="accent2">
              <a:lumMod val="20000"/>
              <a:lumOff val="80000"/>
            </a:schemeClr>
          </a:solidFill>
        </p:spPr>
        <p:txBody>
          <a:bodyPr wrap="square" lIns="72000" tIns="108000" rIns="72000" bIns="36000">
            <a:spAutoFit/>
          </a:bodyPr>
          <a:lstStyle/>
          <a:p>
            <a:pPr marL="266700" lvl="0" indent="-88900">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年４月から新設される「加算</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」を取得すれば</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福祉・介護職員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１人当たり月額２万７千円相当の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が受け取れます。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77800">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新設の加算</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の要件を満たす</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は、平成</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１日から実施する処遇改善の取組</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の記載</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が必要</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77800">
              <a:lnSpc>
                <a:spcPts val="1400"/>
              </a:lnSpc>
            </a:pP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778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indent="177800">
              <a:lnSpc>
                <a:spcPts val="1400"/>
              </a:lnSpc>
            </a:pPr>
            <a:endPar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73050" lvl="0" indent="-9525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6" name="角丸四角形 75"/>
          <p:cNvSpPr/>
          <p:nvPr/>
        </p:nvSpPr>
        <p:spPr>
          <a:xfrm>
            <a:off x="838250" y="3978387"/>
            <a:ext cx="5722409" cy="2016224"/>
          </a:xfrm>
          <a:prstGeom prst="roundRect">
            <a:avLst>
              <a:gd name="adj" fmla="val 5701"/>
            </a:avLst>
          </a:prstGeom>
          <a:solidFill>
            <a:schemeClr val="accent2">
              <a:lumMod val="20000"/>
              <a:lumOff val="80000"/>
            </a:schemeClr>
          </a:solidFill>
          <a:ln w="38100">
            <a:solidFill>
              <a:schemeClr val="bg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角丸四角形 71"/>
          <p:cNvSpPr/>
          <p:nvPr/>
        </p:nvSpPr>
        <p:spPr>
          <a:xfrm>
            <a:off x="3754574" y="5166519"/>
            <a:ext cx="1260000" cy="612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50" y="509564"/>
            <a:ext cx="7200850" cy="91254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288000" rIns="72000" bIns="0" rtlCol="0" anchor="ctr"/>
          <a:lstStyle/>
          <a:p>
            <a:pPr>
              <a:lnSpc>
                <a:spcPts val="1800"/>
              </a:lnSpc>
            </a:pPr>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「福祉・介護</a:t>
            </a:r>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加算」の</a:t>
            </a:r>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ご案内</a:t>
            </a:r>
            <a:endPar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600"/>
              </a:lnSpc>
            </a:pP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月１日から</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加算の拡充がスタート</a:t>
            </a:r>
          </a:p>
        </p:txBody>
      </p:sp>
      <p:sp>
        <p:nvSpPr>
          <p:cNvPr id="6" name="正方形/長方形 5"/>
          <p:cNvSpPr/>
          <p:nvPr/>
        </p:nvSpPr>
        <p:spPr>
          <a:xfrm>
            <a:off x="244545" y="1638127"/>
            <a:ext cx="6939019" cy="742903"/>
          </a:xfrm>
          <a:prstGeom prst="rect">
            <a:avLst/>
          </a:prstGeom>
        </p:spPr>
        <p:txBody>
          <a:bodyPr wrap="square" lIns="95637" tIns="47819" rIns="95637" bIns="47819">
            <a:spAutoFit/>
          </a:bodyPr>
          <a:lstStyle/>
          <a:p>
            <a:pPr lvl="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厚生労働省では、</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障害</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福祉</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サービス</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等報酬を改定し、</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４月１日から</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障害福祉</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現場で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働く福祉・介護職員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の方の処遇改善を図るため</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の「福祉・</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拡充</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します</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273681" y="188518"/>
            <a:ext cx="4681550" cy="312016"/>
          </a:xfrm>
          <a:prstGeom prst="rect">
            <a:avLst/>
          </a:prstGeom>
          <a:noFill/>
        </p:spPr>
        <p:txBody>
          <a:bodyPr wrap="none" lIns="95637" tIns="47819" rIns="95637" bIns="47819"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障害</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福祉</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サービス等事業者と福祉・介護</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職員の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皆さまへ</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p:cNvSpPr/>
          <p:nvPr/>
        </p:nvSpPr>
        <p:spPr>
          <a:xfrm>
            <a:off x="144066" y="7362763"/>
            <a:ext cx="6876764" cy="391628"/>
          </a:xfrm>
          <a:prstGeom prst="rect">
            <a:avLst/>
          </a:prstGeom>
          <a:ln w="3810">
            <a:solidFill>
              <a:srgbClr val="0000FF"/>
            </a:solidFill>
          </a:ln>
        </p:spPr>
        <p:txBody>
          <a:bodyPr wrap="square" lIns="72000" tIns="108000" rIns="36000" bIns="36000">
            <a:spAutoFit/>
          </a:bodyPr>
          <a:lstStyle/>
          <a:p>
            <a:r>
              <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．「キャリアパス要件」「職場</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環境等</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要件</a:t>
            </a:r>
            <a:r>
              <a:rPr lang="ja-JP" altLang="en-US" sz="14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旧定量的要件</a:t>
            </a:r>
            <a:r>
              <a:rPr lang="ja-JP" altLang="en-US" sz="14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」って何？</a:t>
            </a:r>
            <a:endPar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正方形/長方形 69"/>
          <p:cNvSpPr/>
          <p:nvPr/>
        </p:nvSpPr>
        <p:spPr>
          <a:xfrm>
            <a:off x="324086" y="7780697"/>
            <a:ext cx="6912768" cy="2015046"/>
          </a:xfrm>
          <a:prstGeom prst="rect">
            <a:avLst/>
          </a:prstGeom>
        </p:spPr>
        <p:txBody>
          <a:bodyPr wrap="square" lIns="95637" tIns="47819" rIns="95637" bIns="47819">
            <a:spAutoFit/>
          </a:bodyPr>
          <a:lstStyle/>
          <a:p>
            <a:pPr lvl="0"/>
            <a:r>
              <a:rPr lang="en-US" altLang="ja-JP"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A2</a:t>
            </a:r>
            <a:r>
              <a:rPr lang="ja-JP" altLang="en-US" sz="1600" b="1" dirty="0" err="1"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福祉・</a:t>
            </a:r>
            <a:r>
              <a:rPr lang="zh-TW"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加算申請のために必要</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要件</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以下のとおりです。</a:t>
            </a:r>
            <a:endParaRPr lang="en-US" altLang="ja-JP"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申請</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できる加算</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どの</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要件を満たしているかに</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よ</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って</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異なります</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キャリアパス要件：①と②の２種類の要件があります。</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①職位</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・職責・職務内容に応じた任用要件と賃金体系の整備をすること</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②資質</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向上のための計画を策定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研修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実施または</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研修の機会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設ける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▶職場環境等要件：これまでの処遇改善の取組について福祉・介護職員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へ</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の周知が必要です。</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6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628650">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例）資質の</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向上</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研修</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受講と</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人事考課との</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連動など</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indent="628650">
              <a:lnSpc>
                <a:spcPts val="12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職場環境</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・処遇の</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子</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育てとの両立を</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目指す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ため</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の育児休業制度などの</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充実</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indent="628650">
              <a:lnSpc>
                <a:spcPts val="12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事業所内保育</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施設の</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整備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など</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80070" y="2315033"/>
            <a:ext cx="6840760" cy="391628"/>
          </a:xfrm>
          <a:prstGeom prst="rect">
            <a:avLst/>
          </a:prstGeom>
          <a:ln w="3810">
            <a:solidFill>
              <a:srgbClr val="0000FF"/>
            </a:solidFill>
          </a:ln>
        </p:spPr>
        <p:txBody>
          <a:bodyPr wrap="square" lIns="72000" tIns="108000" rIns="36000" bIns="36000">
            <a:spAutoFit/>
          </a:bodyPr>
          <a:lstStyle/>
          <a:p>
            <a:r>
              <a:rPr lang="en-US" altLang="ja-JP"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月１日から、どのようなところが変わるの？</a:t>
            </a:r>
            <a:endPar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354799" y="2735494"/>
            <a:ext cx="6810047" cy="342793"/>
          </a:xfrm>
          <a:prstGeom prst="rect">
            <a:avLst/>
          </a:prstGeom>
        </p:spPr>
        <p:txBody>
          <a:bodyPr wrap="square" lIns="95637" tIns="47819" rIns="95637" bIns="47819">
            <a:spAutoFit/>
          </a:bodyPr>
          <a:lstStyle/>
          <a:p>
            <a:pPr lvl="0"/>
            <a:r>
              <a:rPr lang="en-US" altLang="ja-JP"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a:t>
            </a:r>
            <a:r>
              <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dirty="0" err="1"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月１日から</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は、より</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加算の</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高い新たな区分が１つ加わり、全４区分になります。</a:t>
            </a:r>
            <a:endParaRPr lang="en-US" altLang="ja-JP"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1315804" y="67527"/>
            <a:ext cx="1039978" cy="276999"/>
          </a:xfrm>
          <a:prstGeom prst="rect">
            <a:avLst/>
          </a:prstGeom>
          <a:ln w="635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dirty="0" smtClean="0"/>
              <a:t>溶け込み版</a:t>
            </a:r>
            <a:endParaRPr kumimoji="1" lang="ja-JP" altLang="en-US" dirty="0"/>
          </a:p>
        </p:txBody>
      </p:sp>
      <p:sp>
        <p:nvSpPr>
          <p:cNvPr id="73" name="正方形/長方形 72"/>
          <p:cNvSpPr/>
          <p:nvPr/>
        </p:nvSpPr>
        <p:spPr>
          <a:xfrm>
            <a:off x="1090418" y="6210714"/>
            <a:ext cx="1260000"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（旧定量的要件）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の両方を満たす</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正方形/長方形 74"/>
          <p:cNvSpPr/>
          <p:nvPr/>
        </p:nvSpPr>
        <p:spPr>
          <a:xfrm>
            <a:off x="2422566" y="6210714"/>
            <a:ext cx="1260000"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①または②</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要件</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を満たす</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3754714" y="6210714"/>
            <a:ext cx="1260000"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①または</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は職場環境等要件</a:t>
            </a:r>
          </a:p>
          <a:p>
            <a:pPr algn="ctr">
              <a:lnSpc>
                <a:spcPts val="10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いずれかを満たす</a:t>
            </a:r>
          </a:p>
        </p:txBody>
      </p:sp>
      <p:sp>
        <p:nvSpPr>
          <p:cNvPr id="79" name="正方形/長方形 78"/>
          <p:cNvSpPr/>
          <p:nvPr/>
        </p:nvSpPr>
        <p:spPr>
          <a:xfrm>
            <a:off x="5086722" y="6210713"/>
            <a:ext cx="1260000" cy="853162"/>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環境等要件</a:t>
            </a:r>
          </a:p>
          <a:p>
            <a:pPr algn="ctr">
              <a:lnSpc>
                <a:spcPts val="600"/>
              </a:lnSpc>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のすべてを満たさない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3" name="直線矢印コネクタ 52"/>
          <p:cNvCxnSpPr/>
          <p:nvPr/>
        </p:nvCxnSpPr>
        <p:spPr>
          <a:xfrm>
            <a:off x="3322526" y="5058507"/>
            <a:ext cx="0" cy="130655"/>
          </a:xfrm>
          <a:prstGeom prst="straightConnector1">
            <a:avLst/>
          </a:prstGeom>
          <a:ln w="3175">
            <a:solidFill>
              <a:schemeClr val="tx1">
                <a:lumMod val="50000"/>
                <a:lumOff val="50000"/>
              </a:schemeClr>
            </a:solidFill>
            <a:tailEnd type="arrow" w="lg" len="sm"/>
          </a:ln>
        </p:spPr>
        <p:style>
          <a:lnRef idx="1">
            <a:schemeClr val="accent1"/>
          </a:lnRef>
          <a:fillRef idx="0">
            <a:schemeClr val="accent1"/>
          </a:fillRef>
          <a:effectRef idx="0">
            <a:schemeClr val="accent1"/>
          </a:effectRef>
          <a:fontRef idx="minor">
            <a:schemeClr val="tx1"/>
          </a:fontRef>
        </p:style>
      </p:cxnSp>
      <p:sp>
        <p:nvSpPr>
          <p:cNvPr id="64" name="テキスト ボックス 11"/>
          <p:cNvSpPr txBox="1">
            <a:spLocks noChangeArrowheads="1"/>
          </p:cNvSpPr>
          <p:nvPr/>
        </p:nvSpPr>
        <p:spPr bwMode="auto">
          <a:xfrm>
            <a:off x="3070717" y="9938774"/>
            <a:ext cx="1320971" cy="351544"/>
          </a:xfrm>
          <a:prstGeom prst="rect">
            <a:avLst/>
          </a:prstGeom>
          <a:noFill/>
          <a:ln w="9525">
            <a:noFill/>
            <a:miter lim="800000"/>
            <a:headEnd/>
            <a:tailEnd/>
          </a:ln>
        </p:spPr>
        <p:txBody>
          <a:bodyPr wrap="square" lIns="104304" tIns="52152" rIns="104304" bIns="52152">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厚生労働省</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6" name="図 65" descr="マーク最小.jpg"/>
          <p:cNvPicPr>
            <a:picLocks noChangeAspect="1"/>
          </p:cNvPicPr>
          <p:nvPr/>
        </p:nvPicPr>
        <p:blipFill>
          <a:blip r:embed="rId3" cstate="print">
            <a:clrChange>
              <a:clrFrom>
                <a:srgbClr val="FFFFFF"/>
              </a:clrFrom>
              <a:clrTo>
                <a:srgbClr val="FFFFFF">
                  <a:alpha val="0"/>
                </a:srgbClr>
              </a:clrTo>
            </a:clrChange>
          </a:blip>
          <a:stretch>
            <a:fillRect/>
          </a:stretch>
        </p:blipFill>
        <p:spPr>
          <a:xfrm>
            <a:off x="2700350" y="9919047"/>
            <a:ext cx="346957" cy="352043"/>
          </a:xfrm>
          <a:prstGeom prst="rect">
            <a:avLst/>
          </a:prstGeom>
        </p:spPr>
      </p:pic>
      <p:sp>
        <p:nvSpPr>
          <p:cNvPr id="60" name="正方形/長方形 59"/>
          <p:cNvSpPr/>
          <p:nvPr/>
        </p:nvSpPr>
        <p:spPr>
          <a:xfrm>
            <a:off x="3754574" y="5559654"/>
            <a:ext cx="1332148" cy="233397"/>
          </a:xfrm>
          <a:prstGeom prst="rect">
            <a:avLst/>
          </a:prstGeom>
        </p:spPr>
        <p:txBody>
          <a:bodyPr wrap="square" anchor="b">
            <a:spAutoFit/>
          </a:bodyPr>
          <a:lstStyle/>
          <a:p>
            <a:pPr algn="ctr">
              <a:lnSpc>
                <a:spcPts val="1100"/>
              </a:lnSpc>
            </a:pP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13,500</a:t>
            </a: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2411364" y="5100369"/>
            <a:ext cx="1260000" cy="702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p>
          <a:p>
            <a:pPr algn="ctr">
              <a:lnSpc>
                <a:spcPts val="12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2399263" y="5581194"/>
            <a:ext cx="1285929" cy="233397"/>
          </a:xfrm>
          <a:prstGeom prst="rect">
            <a:avLst/>
          </a:prstGeom>
        </p:spPr>
        <p:txBody>
          <a:bodyPr wrap="none" anchor="b">
            <a:spAutoFit/>
          </a:bodyPr>
          <a:lstStyle/>
          <a:p>
            <a:pPr algn="ctr">
              <a:lnSpc>
                <a:spcPts val="1100"/>
              </a:lnSpc>
            </a:pP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15,000</a:t>
            </a: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角丸四角形 73"/>
          <p:cNvSpPr/>
          <p:nvPr/>
        </p:nvSpPr>
        <p:spPr>
          <a:xfrm>
            <a:off x="5108276" y="5240769"/>
            <a:ext cx="1260000" cy="540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p>
          <a:p>
            <a:pPr algn="ctr">
              <a:lnSpc>
                <a:spcPts val="12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正方形/長方形 60"/>
          <p:cNvSpPr/>
          <p:nvPr/>
        </p:nvSpPr>
        <p:spPr>
          <a:xfrm>
            <a:off x="5090503" y="5581194"/>
            <a:ext cx="1295547" cy="233397"/>
          </a:xfrm>
          <a:prstGeom prst="rect">
            <a:avLst/>
          </a:prstGeom>
        </p:spPr>
        <p:txBody>
          <a:bodyPr wrap="none" anchor="b">
            <a:spAutoFit/>
          </a:bodyPr>
          <a:lstStyle/>
          <a:p>
            <a:pPr algn="ctr">
              <a:lnSpc>
                <a:spcPts val="1100"/>
              </a:lnSpc>
            </a:pP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月額</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12,000</a:t>
            </a: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5238866" y="4097432"/>
            <a:ext cx="1107996"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＜全４区分</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dirty="0"/>
          </a:p>
        </p:txBody>
      </p:sp>
      <p:sp>
        <p:nvSpPr>
          <p:cNvPr id="29" name="角丸四角形 28"/>
          <p:cNvSpPr/>
          <p:nvPr/>
        </p:nvSpPr>
        <p:spPr>
          <a:xfrm>
            <a:off x="1414314" y="4194411"/>
            <a:ext cx="552144" cy="251158"/>
          </a:xfrm>
          <a:prstGeom prst="roundRect">
            <a:avLst/>
          </a:prstGeom>
          <a:solidFill>
            <a:srgbClr val="FF0000"/>
          </a:solidFill>
          <a:ln>
            <a:noFill/>
          </a:ln>
          <a:effectLst>
            <a:outerShdw blurRad="50800" dist="38100" dir="18900000" algn="b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95637" tIns="47819" rIns="95637" bIns="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新設</a:t>
            </a: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四角形吹き出し 10"/>
          <p:cNvSpPr/>
          <p:nvPr/>
        </p:nvSpPr>
        <p:spPr>
          <a:xfrm>
            <a:off x="2527504" y="4235931"/>
            <a:ext cx="1857070" cy="698960"/>
          </a:xfrm>
          <a:prstGeom prst="wedgeRectCallout">
            <a:avLst>
              <a:gd name="adj1" fmla="val -62841"/>
              <a:gd name="adj2" fmla="val -1775"/>
            </a:avLst>
          </a:prstGeom>
          <a:ln w="3175">
            <a:solidFill>
              <a:schemeClr val="tx1"/>
            </a:solidFill>
            <a:prstDash val="sysDot"/>
          </a:ln>
        </p:spPr>
        <p:style>
          <a:lnRef idx="2">
            <a:schemeClr val="accent2"/>
          </a:lnRef>
          <a:fillRef idx="1">
            <a:schemeClr val="lt1"/>
          </a:fillRef>
          <a:effectRef idx="0">
            <a:schemeClr val="accent2"/>
          </a:effectRef>
          <a:fontRef idx="minor">
            <a:schemeClr val="dk1"/>
          </a:fontRef>
        </p:style>
        <p:txBody>
          <a:bodyPr wrap="square" lIns="36000" tIns="72000" rIns="36000" bIns="36000" rtlCol="0">
            <a:spAutoFit/>
          </a:bodyPr>
          <a:lstStyle/>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拡充部分</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福祉・</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介護職員１人当たり</a:t>
            </a:r>
            <a:endPar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endPar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800"/>
              </a:lnSpc>
            </a:pP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月額</a:t>
            </a:r>
            <a:r>
              <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12,000</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円相当増</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5" name="直線矢印コネクタ 84"/>
          <p:cNvCxnSpPr/>
          <p:nvPr/>
        </p:nvCxnSpPr>
        <p:spPr>
          <a:xfrm flipV="1">
            <a:off x="1666342" y="5787903"/>
            <a:ext cx="0" cy="413416"/>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5701852" y="5802371"/>
            <a:ext cx="0" cy="398948"/>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flipV="1">
            <a:off x="3018046" y="5814591"/>
            <a:ext cx="0" cy="386728"/>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V="1">
            <a:off x="4319202" y="5780769"/>
            <a:ext cx="0" cy="437252"/>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sp>
        <p:nvSpPr>
          <p:cNvPr id="78" name="角丸四角形 77"/>
          <p:cNvSpPr/>
          <p:nvPr/>
        </p:nvSpPr>
        <p:spPr>
          <a:xfrm>
            <a:off x="1057016" y="5083036"/>
            <a:ext cx="1260000" cy="702000"/>
          </a:xfrm>
          <a:prstGeom prst="roundRect">
            <a:avLst>
              <a:gd name="adj" fmla="val 4909"/>
            </a:avLst>
          </a:prstGeom>
          <a:solidFill>
            <a:srgbClr val="FFC0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sp>
        <p:nvSpPr>
          <p:cNvPr id="80" name="正方形/長方形 79"/>
          <p:cNvSpPr/>
          <p:nvPr/>
        </p:nvSpPr>
        <p:spPr>
          <a:xfrm>
            <a:off x="983330" y="5422797"/>
            <a:ext cx="1391728" cy="374461"/>
          </a:xfrm>
          <a:prstGeom prst="rect">
            <a:avLst/>
          </a:prstGeom>
        </p:spPr>
        <p:txBody>
          <a:bodyPr wrap="none" anchor="b">
            <a:spAutoFit/>
          </a:bodyPr>
          <a:lstStyle/>
          <a:p>
            <a:pPr algn="ctr">
              <a:lnSpc>
                <a:spcPts val="1100"/>
              </a:lnSpc>
            </a:pPr>
            <a:r>
              <a:rPr lang="ja-JP" altLang="en-US"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職員１人</a:t>
            </a:r>
            <a:r>
              <a:rPr lang="ja-JP" altLang="en-US"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当たり</a:t>
            </a:r>
            <a:r>
              <a:rPr lang="en-US" altLang="ja-JP"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100"/>
              </a:lnSpc>
            </a:pP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27,000</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角丸四角形 80"/>
          <p:cNvSpPr/>
          <p:nvPr/>
        </p:nvSpPr>
        <p:spPr>
          <a:xfrm>
            <a:off x="1056876" y="4521026"/>
            <a:ext cx="1260000" cy="561600"/>
          </a:xfrm>
          <a:prstGeom prst="roundRect">
            <a:avLst>
              <a:gd name="adj" fmla="val 4909"/>
            </a:avLst>
          </a:prstGeom>
          <a:solidFill>
            <a:srgbClr val="FF99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sp>
        <p:nvSpPr>
          <p:cNvPr id="82" name="テキスト ボックス 81"/>
          <p:cNvSpPr txBox="1"/>
          <p:nvPr/>
        </p:nvSpPr>
        <p:spPr>
          <a:xfrm>
            <a:off x="1289110" y="4947626"/>
            <a:ext cx="809280" cy="278332"/>
          </a:xfrm>
          <a:prstGeom prst="rect">
            <a:avLst/>
          </a:prstGeom>
          <a:solidFill>
            <a:srgbClr val="FFC000"/>
          </a:solidFill>
          <a:ln>
            <a:solidFill>
              <a:schemeClr val="tx1"/>
            </a:solidFill>
          </a:ln>
        </p:spPr>
        <p:txBody>
          <a:bodyPr wrap="square" lIns="72000" tIns="72000" rIns="72000" bIns="36000" rtlCol="0" anchor="ctr">
            <a:spAutoFit/>
          </a:bodyPr>
          <a:lstStyle/>
          <a:p>
            <a:pPr algn="ctr"/>
            <a:r>
              <a:rPr lang="zh-TW"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Ⅰ</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4460776" y="5793051"/>
            <a:ext cx="2099883" cy="2015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rgbClr val="080808"/>
                </a:solidFill>
              </a:rPr>
              <a:t>※</a:t>
            </a:r>
            <a:r>
              <a:rPr kumimoji="1" lang="ja-JP" altLang="en-US" sz="900" dirty="0" smtClean="0">
                <a:solidFill>
                  <a:srgbClr val="080808"/>
                </a:solidFill>
              </a:rPr>
              <a:t>　加算相当額の賃金改善を行うこと。</a:t>
            </a:r>
            <a:endParaRPr kumimoji="1" lang="ja-JP" altLang="en-US" sz="900" dirty="0">
              <a:solidFill>
                <a:srgbClr val="080808"/>
              </a:solidFill>
            </a:endParaRPr>
          </a:p>
        </p:txBody>
      </p:sp>
    </p:spTree>
    <p:extLst>
      <p:ext uri="{BB962C8B-B14F-4D97-AF65-F5344CB8AC3E}">
        <p14:creationId xmlns:p14="http://schemas.microsoft.com/office/powerpoint/2010/main" val="3029155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正方形/長方形 87"/>
          <p:cNvSpPr/>
          <p:nvPr/>
        </p:nvSpPr>
        <p:spPr>
          <a:xfrm>
            <a:off x="504106" y="1422103"/>
            <a:ext cx="6254600" cy="3710485"/>
          </a:xfrm>
          <a:prstGeom prst="rect">
            <a:avLst/>
          </a:prstGeom>
          <a:solidFill>
            <a:schemeClr val="accent2">
              <a:lumMod val="20000"/>
              <a:lumOff val="80000"/>
            </a:schemeClr>
          </a:solidFill>
        </p:spPr>
        <p:txBody>
          <a:bodyPr wrap="square" lIns="72000" tIns="108000" rIns="72000" bIns="36000">
            <a:spAutoFit/>
          </a:bodyPr>
          <a:lstStyle/>
          <a:p>
            <a:pPr marL="273050" lvl="0" indent="-9525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657268" y="1516093"/>
            <a:ext cx="6154251" cy="1207132"/>
          </a:xfrm>
          <a:prstGeom prst="rect">
            <a:avLst/>
          </a:prstGeom>
        </p:spPr>
        <p:txBody>
          <a:bodyPr wrap="square" lIns="95637" tIns="47819" rIns="95637" bIns="47819">
            <a:spAutoFit/>
          </a:bodyPr>
          <a:lstStyle/>
          <a:p>
            <a:pPr>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▶加算を取得した事業者は</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福祉・介護職員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の研修機会の確保や雇用管理の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改善などと</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ともに</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算定額に相当</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する賃金改善を実施する必要があります</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事</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業者は都道府県などに加算の届出をした上で、加算請求は国保連に行う必要があります。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支払の委託を受けた国保連は事業者に加算（報酬）を支払い、事業者は福祉・介護職員に</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賃金の改善を行います。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324086" y="7311120"/>
            <a:ext cx="5003095" cy="307777"/>
          </a:xfrm>
          <a:prstGeom prst="rect">
            <a:avLst/>
          </a:prstGeom>
        </p:spPr>
        <p:txBody>
          <a:bodyPr wrap="square">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＜福祉・</a:t>
            </a:r>
            <a:r>
              <a:rPr lang="zh-TW"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加算をまだ算定して</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いない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8" name="Picture 4" descr="\\Spb-fs\プロジェクト\HLU-MSS\HLU-MSS\★イラスト\医療と健康イラストカット\カラーPNG\P1 健康編\P11 福祉・介護\kaigo_17.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58887" y="7465009"/>
            <a:ext cx="1744041" cy="1856508"/>
          </a:xfrm>
          <a:prstGeom prst="rect">
            <a:avLst/>
          </a:prstGeom>
          <a:noFill/>
          <a:extLst>
            <a:ext uri="{909E8E84-426E-40DD-AFC4-6F175D3DCCD1}">
              <a14:hiddenFill xmlns:a14="http://schemas.microsoft.com/office/drawing/2010/main">
                <a:solidFill>
                  <a:srgbClr val="FFFFFF"/>
                </a:solidFill>
              </a14:hiddenFill>
            </a:ext>
          </a:extLst>
        </p:spPr>
      </p:pic>
      <p:sp>
        <p:nvSpPr>
          <p:cNvPr id="34" name="正方形/長方形 33"/>
          <p:cNvSpPr/>
          <p:nvPr/>
        </p:nvSpPr>
        <p:spPr>
          <a:xfrm>
            <a:off x="247581" y="9371843"/>
            <a:ext cx="6724606" cy="859653"/>
          </a:xfrm>
          <a:prstGeom prst="rect">
            <a:avLst/>
          </a:prstGeom>
          <a:ln w="22225">
            <a:solidFill>
              <a:schemeClr val="tx2">
                <a:lumMod val="60000"/>
                <a:lumOff val="40000"/>
              </a:schemeClr>
            </a:solidFill>
          </a:ln>
        </p:spPr>
        <p:style>
          <a:lnRef idx="2">
            <a:schemeClr val="accent5"/>
          </a:lnRef>
          <a:fillRef idx="1">
            <a:schemeClr val="lt1"/>
          </a:fillRef>
          <a:effectRef idx="0">
            <a:schemeClr val="accent5"/>
          </a:effectRef>
          <a:fontRef idx="minor">
            <a:schemeClr val="dk1"/>
          </a:fontRef>
        </p:style>
        <p:txBody>
          <a:bodyPr wrap="square" lIns="72000" tIns="72000" rIns="72000" bIns="36000">
            <a:spAutoFit/>
          </a:bodyPr>
          <a:lstStyle/>
          <a:p>
            <a:pPr lvl="0"/>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お問い合わせ先：</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r>
              <a:rPr lang="en-US" altLang="ja-JP"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各自治体ごとに適宜記載し、</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ご</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活用ください</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144066" y="497499"/>
            <a:ext cx="6939663" cy="367210"/>
          </a:xfrm>
          <a:prstGeom prst="rect">
            <a:avLst/>
          </a:prstGeom>
          <a:ln w="3810">
            <a:solidFill>
              <a:srgbClr val="0000FF"/>
            </a:solidFill>
          </a:ln>
        </p:spPr>
        <p:txBody>
          <a:bodyPr wrap="square" lIns="72000" tIns="72000" rIns="36000" bIns="36000">
            <a:spAutoFit/>
          </a:bodyPr>
          <a:lstStyle/>
          <a:p>
            <a:r>
              <a:rPr lang="en-US" altLang="ja-JP"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目的</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は？</a:t>
            </a:r>
            <a:endPar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324086" y="898883"/>
            <a:ext cx="7044602" cy="523220"/>
          </a:xfrm>
          <a:prstGeom prst="rect">
            <a:avLst/>
          </a:prstGeom>
        </p:spPr>
        <p:txBody>
          <a:bodyPr wrap="square">
            <a:spAutoFit/>
          </a:bodyPr>
          <a:lstStyle/>
          <a:p>
            <a:r>
              <a:rPr lang="en-US" altLang="ja-JP"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A3</a:t>
            </a:r>
            <a:r>
              <a:rPr lang="ja-JP" altLang="en-US" sz="1600" b="1" dirty="0" err="1"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の安定的</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な処遇改善を図るための</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環境整備ととも</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、福祉・介護職員の</a:t>
            </a:r>
            <a:endParaRPr lang="en-US" altLang="ja-JP"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賃金</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改善に</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充てること</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を目的に創設された加算です</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5" name="直線矢印コネクタ 24"/>
          <p:cNvCxnSpPr/>
          <p:nvPr/>
        </p:nvCxnSpPr>
        <p:spPr>
          <a:xfrm>
            <a:off x="3271574" y="3319371"/>
            <a:ext cx="1223996" cy="0"/>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3397093" y="3103347"/>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①加算</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届出</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7" name="直線矢印コネクタ 66"/>
          <p:cNvCxnSpPr/>
          <p:nvPr/>
        </p:nvCxnSpPr>
        <p:spPr>
          <a:xfrm>
            <a:off x="3271574" y="3845315"/>
            <a:ext cx="1223996" cy="6127"/>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1032" name="直線矢印コネクタ 1031"/>
          <p:cNvCxnSpPr/>
          <p:nvPr/>
        </p:nvCxnSpPr>
        <p:spPr>
          <a:xfrm>
            <a:off x="3235430" y="4081603"/>
            <a:ext cx="1224000" cy="3710"/>
          </a:xfrm>
          <a:prstGeom prst="straightConnector1">
            <a:avLst/>
          </a:prstGeom>
          <a:ln w="31750">
            <a:solidFill>
              <a:schemeClr val="bg1">
                <a:lumMod val="65000"/>
              </a:schemeClr>
            </a:solidFill>
            <a:headEnd type="arrow" w="med" len="sm"/>
            <a:tailEnd type="none"/>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3397093" y="3648224"/>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②加算請求</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3397093" y="3864248"/>
            <a:ext cx="1000943" cy="258155"/>
          </a:xfrm>
          <a:prstGeom prst="rect">
            <a:avLst/>
          </a:prstGeom>
        </p:spPr>
        <p:txBody>
          <a:bodyPr wrap="square" lIns="95637" tIns="47819" rIns="95637" bIns="47819">
            <a:spAutoFit/>
          </a:bodyPr>
          <a:lstStyle/>
          <a:p>
            <a:pPr lvl="0"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加算支払</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角丸四角形 79"/>
          <p:cNvSpPr/>
          <p:nvPr/>
        </p:nvSpPr>
        <p:spPr>
          <a:xfrm>
            <a:off x="2280968" y="4554451"/>
            <a:ext cx="954462" cy="396044"/>
          </a:xfrm>
          <a:prstGeom prst="roundRect">
            <a:avLst>
              <a:gd name="adj" fmla="val 15461"/>
            </a:avLst>
          </a:prstGeom>
          <a:solidFill>
            <a:schemeClr val="bg1"/>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algn="ct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福祉・介護職員</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フローチャート : 結合子 61"/>
          <p:cNvSpPr/>
          <p:nvPr/>
        </p:nvSpPr>
        <p:spPr>
          <a:xfrm>
            <a:off x="4477213" y="3762443"/>
            <a:ext cx="720000" cy="720000"/>
          </a:xfrm>
          <a:prstGeom prst="flowChartConnector">
            <a:avLst/>
          </a:prstGeom>
          <a:solidFill>
            <a:srgbClr val="C5FFFF"/>
          </a:solidFill>
          <a:ln w="38100">
            <a:solidFill>
              <a:srgbClr val="66FF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500113" y="3953416"/>
            <a:ext cx="670670" cy="276999"/>
          </a:xfrm>
          <a:prstGeom prst="rect">
            <a:avLst/>
          </a:prstGeom>
        </p:spPr>
        <p:txBody>
          <a:bodyPr wrap="square">
            <a:spAutoFit/>
          </a:bodyPr>
          <a:lstStyle/>
          <a:p>
            <a:pPr lvl="0" algn="ctr"/>
            <a:r>
              <a:rPr lang="ja-JP" altLang="en-US" sz="1200" dirty="0" smtClean="0">
                <a:latin typeface="HGｺﾞｼｯｸM" panose="020B0609000000000000" pitchFamily="49" charset="-128"/>
                <a:ea typeface="HGｺﾞｼｯｸM" panose="020B0609000000000000" pitchFamily="49" charset="-128"/>
              </a:rPr>
              <a:t>国保連</a:t>
            </a:r>
            <a:endParaRPr lang="en-US" altLang="ja-JP" sz="1200" dirty="0">
              <a:latin typeface="HGｺﾞｼｯｸM" panose="020B0609000000000000" pitchFamily="49" charset="-128"/>
              <a:ea typeface="HGｺﾞｼｯｸM" panose="020B0609000000000000" pitchFamily="49" charset="-128"/>
            </a:endParaRPr>
          </a:p>
        </p:txBody>
      </p:sp>
      <p:sp>
        <p:nvSpPr>
          <p:cNvPr id="109" name="正方形/長方形 108"/>
          <p:cNvSpPr/>
          <p:nvPr/>
        </p:nvSpPr>
        <p:spPr>
          <a:xfrm>
            <a:off x="421677" y="5528701"/>
            <a:ext cx="6662051" cy="451406"/>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年４月１日から導入される</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を算定すると、月額１万２千円相当、福祉・介護</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職員の方の賃金が上がり</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、これまでよりも福祉・介護職員の方の賃金を増やすことができます。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 name="正方形/長方形 110"/>
          <p:cNvSpPr/>
          <p:nvPr/>
        </p:nvSpPr>
        <p:spPr>
          <a:xfrm>
            <a:off x="547525" y="6048229"/>
            <a:ext cx="6211181" cy="861774"/>
          </a:xfrm>
          <a:prstGeom prst="rect">
            <a:avLst/>
          </a:prstGeom>
        </p:spPr>
        <p:txBody>
          <a:bodyPr wrap="square">
            <a:spAutoFit/>
          </a:bodyPr>
          <a:lstStyle/>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の算定に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は、キャリアパス</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要件</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①、②</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両方と職場</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環境等要件（旧定量的要件</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）のうち、平成</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27</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年４月１日から実施する</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処遇</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改善の取組（</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予定）の記載が必要です。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◆算定の申請</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は、福祉・介護職員の処遇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計画書</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給与規程などの必要書類を、都道府県</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知事などへ届け出</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必要があります。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正方形/長方形 56"/>
          <p:cNvSpPr/>
          <p:nvPr/>
        </p:nvSpPr>
        <p:spPr>
          <a:xfrm>
            <a:off x="2155310" y="4176149"/>
            <a:ext cx="1151318" cy="234286"/>
          </a:xfrm>
          <a:prstGeom prst="rect">
            <a:avLst/>
          </a:prstGeom>
          <a:noFill/>
        </p:spPr>
        <p:txBody>
          <a:bodyPr wrap="square" lIns="36000" tIns="36000" rIns="36000" bIns="36000">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④賃金</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の改善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2280969" y="3211459"/>
            <a:ext cx="900000" cy="900000"/>
          </a:xfrm>
          <a:prstGeom prst="roundRect">
            <a:avLst>
              <a:gd name="adj" fmla="val 5760"/>
            </a:avLst>
          </a:prstGeom>
          <a:solidFill>
            <a:srgbClr val="D9D9FF"/>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117" name="正方形/長方形 116"/>
          <p:cNvSpPr/>
          <p:nvPr/>
        </p:nvSpPr>
        <p:spPr>
          <a:xfrm>
            <a:off x="194118" y="5189480"/>
            <a:ext cx="7186752" cy="307777"/>
          </a:xfrm>
          <a:prstGeom prst="rect">
            <a:avLst/>
          </a:prstGeom>
        </p:spPr>
        <p:txBody>
          <a:bodyPr wrap="square">
            <a:spAutoFit/>
          </a:bodyPr>
          <a:lstStyle/>
          <a:p>
            <a:pPr lvl="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＜従前の福祉 ・</a:t>
            </a:r>
            <a:r>
              <a:rPr lang="zh-TW"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を算定</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いる場合＞ </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2" name="正方形/長方形 121"/>
          <p:cNvSpPr/>
          <p:nvPr/>
        </p:nvSpPr>
        <p:spPr>
          <a:xfrm>
            <a:off x="421678" y="7549703"/>
            <a:ext cx="6228692" cy="451406"/>
          </a:xfrm>
          <a:prstGeom prst="rect">
            <a:avLst/>
          </a:prstGeom>
        </p:spPr>
        <p:txBody>
          <a:bodyPr wrap="square">
            <a:spAutoFit/>
          </a:bodyPr>
          <a:lstStyle/>
          <a:p>
            <a:pPr lvl="0">
              <a:lnSpc>
                <a:spcPts val="14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の取得に</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よって</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、これまでよりも介護職員の方への賃金を増やすことができます。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あなたの事業所が算定要件を満たしているかどうか確認してみてください。</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 name="正方形/長方形 122"/>
          <p:cNvSpPr/>
          <p:nvPr/>
        </p:nvSpPr>
        <p:spPr>
          <a:xfrm>
            <a:off x="504106" y="8099489"/>
            <a:ext cx="6263994" cy="451406"/>
          </a:xfrm>
          <a:prstGeom prst="rect">
            <a:avLst/>
          </a:prstGeom>
        </p:spPr>
        <p:txBody>
          <a:bodyPr wrap="square">
            <a:spAutoFit/>
          </a:bodyPr>
          <a:lstStyle/>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◆加算の算定要件</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の確認</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算定申請には、福祉・介護職員処遇改善計画書と、就業</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規則・</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給与規程などの必要書類</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、都道府県知事などへ届け出る必要があります。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フローチャート : 結合子 21"/>
          <p:cNvSpPr/>
          <p:nvPr/>
        </p:nvSpPr>
        <p:spPr>
          <a:xfrm>
            <a:off x="4477213" y="2790255"/>
            <a:ext cx="720000" cy="720000"/>
          </a:xfrm>
          <a:prstGeom prst="flowChartConnector">
            <a:avLst/>
          </a:prstGeom>
          <a:solidFill>
            <a:srgbClr val="E1FFE1"/>
          </a:solidFill>
          <a:ln w="38100">
            <a:solidFill>
              <a:srgbClr val="99FF99"/>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正方形/長方形 58"/>
          <p:cNvSpPr/>
          <p:nvPr/>
        </p:nvSpPr>
        <p:spPr>
          <a:xfrm>
            <a:off x="4507252" y="2934271"/>
            <a:ext cx="762049" cy="481542"/>
          </a:xfrm>
          <a:prstGeom prst="rect">
            <a:avLst/>
          </a:prstGeom>
        </p:spPr>
        <p:txBody>
          <a:bodyPr wrap="square">
            <a:spAutoFit/>
          </a:bodyPr>
          <a:lstStyle/>
          <a:p>
            <a:pPr lvl="0">
              <a:lnSpc>
                <a:spcPts val="1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950" dirty="0" smtClean="0">
                <a:latin typeface="メイリオ" panose="020B0604030504040204" pitchFamily="50" charset="-128"/>
                <a:ea typeface="メイリオ" panose="020B0604030504040204" pitchFamily="50" charset="-128"/>
                <a:cs typeface="メイリオ" panose="020B0604030504040204" pitchFamily="50" charset="-128"/>
              </a:rPr>
              <a:t> または</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市町村</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フローチャート : 組合せ 2"/>
          <p:cNvSpPr/>
          <p:nvPr/>
        </p:nvSpPr>
        <p:spPr>
          <a:xfrm>
            <a:off x="2580582" y="4374431"/>
            <a:ext cx="294808" cy="144016"/>
          </a:xfrm>
          <a:prstGeom prst="flowChartMerge">
            <a:avLst/>
          </a:prstGeom>
          <a:solidFill>
            <a:schemeClr val="bg1">
              <a:lumMod val="65000"/>
            </a:schemeClr>
          </a:solidFill>
          <a:ln w="2540">
            <a:noFill/>
            <a:prstDash val="sysDot"/>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1812475" y="2584725"/>
            <a:ext cx="1723549"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＜加算の届出の流れ＞</a:t>
            </a:r>
            <a:endParaRPr lang="ja-JP" altLang="en-US" dirty="0"/>
          </a:p>
        </p:txBody>
      </p:sp>
      <p:cxnSp>
        <p:nvCxnSpPr>
          <p:cNvPr id="5" name="直線矢印コネクタ 4"/>
          <p:cNvCxnSpPr/>
          <p:nvPr/>
        </p:nvCxnSpPr>
        <p:spPr>
          <a:xfrm>
            <a:off x="4819606" y="3510335"/>
            <a:ext cx="0" cy="231042"/>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4711594" y="3515156"/>
            <a:ext cx="1151318" cy="211203"/>
          </a:xfrm>
          <a:prstGeom prst="rect">
            <a:avLst/>
          </a:prstGeom>
          <a:noFill/>
        </p:spPr>
        <p:txBody>
          <a:bodyPr wrap="square" lIns="36000" tIns="36000" rIns="36000" bIns="36000">
            <a:spAutoFit/>
          </a:bodyPr>
          <a:lstStyle/>
          <a:p>
            <a:pPr lvl="0"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支払の</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委託</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417805" y="8766807"/>
            <a:ext cx="4658809" cy="271869"/>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詳しく</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は各自治体</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障害福祉</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の担当部署</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お問い合わせ</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ください。</a:t>
            </a:r>
          </a:p>
        </p:txBody>
      </p:sp>
      <p:pic>
        <p:nvPicPr>
          <p:cNvPr id="37" name="Picture 2" descr="http://www.pref.kagawa.jp/kenkosomu/ud/parts/city_space_image.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9511" y="7775406"/>
            <a:ext cx="1251779" cy="1127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478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5C99136-BDFC-46F9-9CDB-9E23EC3C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B03A5C5-56C0-41AA-AB58-68C8E2C97C7D}">
  <ds:schemaRefs>
    <ds:schemaRef ds:uri="http://schemas.microsoft.com/sharepoint/v3/contenttype/forms"/>
  </ds:schemaRefs>
</ds:datastoreItem>
</file>

<file path=customXml/itemProps3.xml><?xml version="1.0" encoding="utf-8"?>
<ds:datastoreItem xmlns:ds="http://schemas.openxmlformats.org/officeDocument/2006/customXml" ds:itemID="{A85BD659-8FC1-461D-9E77-440D19DCB08C}">
  <ds:schemaRefs>
    <ds:schemaRef ds:uri="fb02c745-2821-438e-a9f3-36f365a5b5fa"/>
    <ds:schemaRef ds:uri="http://schemas.openxmlformats.org/package/2006/metadata/core-properties"/>
    <ds:schemaRef ds:uri="8B97BE19-CDDD-400E-817A-CFDD13F7EC12"/>
    <ds:schemaRef ds:uri="http://purl.org/dc/elements/1.1/"/>
    <ds:schemaRef ds:uri="http://schemas.microsoft.com/office/2006/documentManagement/types"/>
    <ds:schemaRef ds:uri="http://purl.org/dc/dcmitype/"/>
    <ds:schemaRef ds:uri="http://www.w3.org/XML/1998/namespace"/>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48805</TotalTime>
  <Words>623</Words>
  <Application>Microsoft Office PowerPoint</Application>
  <PresentationFormat>ユーザー設定</PresentationFormat>
  <Paragraphs>144</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厚生労働省本省</dc:creator>
  <cp:lastModifiedBy>厚生労働省ネットワークシステム</cp:lastModifiedBy>
  <cp:revision>2501</cp:revision>
  <cp:lastPrinted>2015-04-01T09:37:55Z</cp:lastPrinted>
  <dcterms:created xsi:type="dcterms:W3CDTF">2004-06-11T10:04:30Z</dcterms:created>
  <dcterms:modified xsi:type="dcterms:W3CDTF">2015-04-01T09:38:03Z</dcterms:modified>
</cp:coreProperties>
</file>